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307" r:id="rId3"/>
    <p:sldId id="316" r:id="rId4"/>
    <p:sldId id="311" r:id="rId5"/>
    <p:sldId id="308" r:id="rId6"/>
    <p:sldId id="309" r:id="rId7"/>
    <p:sldId id="310" r:id="rId8"/>
    <p:sldId id="313" r:id="rId9"/>
    <p:sldId id="312" r:id="rId10"/>
    <p:sldId id="31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99FF"/>
    <a:srgbClr val="F29A5B"/>
    <a:srgbClr val="F7E3AD"/>
    <a:srgbClr val="865B3E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2" autoAdjust="0"/>
    <p:restoredTop sz="94414" autoAdjust="0"/>
  </p:normalViewPr>
  <p:slideViewPr>
    <p:cSldViewPr snapToGrid="0" showGuides="1">
      <p:cViewPr varScale="1">
        <p:scale>
          <a:sx n="66" d="100"/>
          <a:sy n="66" d="100"/>
        </p:scale>
        <p:origin x="-1027" y="-77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11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03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94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905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30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421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74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74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04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2022/10/29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51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2022/10/29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95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2022/10/29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69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2022/10/29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51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47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2022/10/29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35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2022/10/29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75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2022/10/29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37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2022/10/29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4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2022/10/29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84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98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431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364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15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5269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704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177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11"/>
          <a:stretch/>
        </p:blipFill>
        <p:spPr>
          <a:xfrm>
            <a:off x="57873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1324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467" b="46605"/>
          <a:stretch/>
        </p:blipFill>
        <p:spPr>
          <a:xfrm>
            <a:off x="57873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74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57988" y="929211"/>
            <a:ext cx="3735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err="1" smtClean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6000" b="1" dirty="0" smtClean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16: </a:t>
            </a:r>
            <a:r>
              <a:rPr lang="en-US" altLang="zh-CN" sz="6000" b="1" dirty="0" err="1" smtClean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Lít</a:t>
            </a:r>
            <a:endParaRPr lang="zh-CN" altLang="en-US" sz="6000" b="1" dirty="0">
              <a:solidFill>
                <a:srgbClr val="00B05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4762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06" t="-1143" r="26891" b="81649"/>
          <a:stretch/>
        </p:blipFill>
        <p:spPr>
          <a:xfrm>
            <a:off x="9476048" y="-61878"/>
            <a:ext cx="2346661" cy="979237"/>
          </a:xfrm>
          <a:prstGeom prst="rect">
            <a:avLst/>
          </a:prstGeom>
        </p:spPr>
      </p:pic>
      <p:sp>
        <p:nvSpPr>
          <p:cNvPr id="11" name="文本框 11"/>
          <p:cNvSpPr txBox="1"/>
          <p:nvPr/>
        </p:nvSpPr>
        <p:spPr>
          <a:xfrm>
            <a:off x="6569338" y="2258147"/>
            <a:ext cx="1884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740259" y="6345894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25237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505" y="1030147"/>
            <a:ext cx="1004537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1. Học sinh thực hiện được: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Bước đầu nhận biết, cảm nhận biểu tượng về dung tích qua so sánh lượng nước nhiều hơn, ít hơn.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Nhận biết, cảm nhận về biểu tượng đơn vị đo dung tích lít (l)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Đọc, viết tắt được kí hiệu lít, thực hiện được phép cộng, phép trừ với đơn vị lít.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- Vận dụng giải các bài tập, bài toán thực tế liên quan đến so sánh, tính toán với đơn vị đo dung tích lít (l).</a:t>
            </a:r>
          </a:p>
          <a:p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2. Học sinh vận dụng được: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Qua thực hành, luyện tập sẽ phát triển năng lực tư duy và lập luận, năng lực giao tiếp toán học.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Qua giải bài toán thực tiễn sẽ phát triển năng lực giải quyết vấn đề.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Rèn luyện tính cẩn thận, nhanh nhẹn. </a:t>
            </a:r>
          </a:p>
          <a:p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3. Học sinh hình thành được: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Rèn luyện tính cẩn thận, nhanh nhẹn.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61623" y="368467"/>
            <a:ext cx="5348463" cy="2242458"/>
            <a:chOff x="358880" y="-528402"/>
            <a:chExt cx="540825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4715568" cy="71789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Tính (theo mẫu)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92092" y="3577082"/>
            <a:ext cx="3451307" cy="2580877"/>
            <a:chOff x="1022341" y="3022877"/>
            <a:chExt cx="2577332" cy="2580877"/>
          </a:xfrm>
        </p:grpSpPr>
        <p:sp>
          <p:nvSpPr>
            <p:cNvPr id="43" name="TextBox 42"/>
            <p:cNvSpPr txBox="1"/>
            <p:nvPr/>
          </p:nvSpPr>
          <p:spPr>
            <a:xfrm>
              <a:off x="1022341" y="3022877"/>
              <a:ext cx="2214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a) 5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+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   = </a:t>
              </a:r>
              <a:endPara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6486" y="4019509"/>
              <a:ext cx="2004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+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= </a:t>
              </a:r>
              <a:endPara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6751" y="495742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+ 6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   =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72504" y="3576319"/>
            <a:ext cx="3007488" cy="2581640"/>
            <a:chOff x="5834404" y="2850664"/>
            <a:chExt cx="2680179" cy="2581640"/>
          </a:xfrm>
        </p:grpSpPr>
        <p:sp>
          <p:nvSpPr>
            <p:cNvPr id="52" name="TextBox 51"/>
            <p:cNvSpPr txBox="1"/>
            <p:nvPr/>
          </p:nvSpPr>
          <p:spPr>
            <a:xfrm>
              <a:off x="5834404" y="2850664"/>
              <a:ext cx="2680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b) 9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- 3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   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70503" y="3884195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- 10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41661" y="478597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- 2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  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0" name="图片 21">
            <a:extLst>
              <a:ext uri="{FF2B5EF4-FFF2-40B4-BE49-F238E27FC236}">
                <a16:creationId xmlns=""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0250" y="1576740"/>
            <a:ext cx="3204966" cy="48462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91775" y="2207909"/>
            <a:ext cx="6075925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8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14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; 12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7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6286" y="3278135"/>
            <a:ext cx="7088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9286" y="3259085"/>
            <a:ext cx="6862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924" y="-61878"/>
            <a:ext cx="2156472" cy="9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92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1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54" t="49305" r="59800" b="43820"/>
          <a:stretch/>
        </p:blipFill>
        <p:spPr bwMode="auto">
          <a:xfrm>
            <a:off x="1200027" y="1951855"/>
            <a:ext cx="2283460" cy="9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50" t="42267" r="45193" b="43983"/>
          <a:stretch/>
        </p:blipFill>
        <p:spPr bwMode="auto">
          <a:xfrm>
            <a:off x="4226932" y="1259915"/>
            <a:ext cx="2739495" cy="17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59" t="38118" r="25344" b="44156"/>
          <a:stretch/>
        </p:blipFill>
        <p:spPr bwMode="auto">
          <a:xfrm>
            <a:off x="7172069" y="951983"/>
            <a:ext cx="3674843" cy="1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29" t="68125" r="45367" b="19375"/>
          <a:stretch/>
        </p:blipFill>
        <p:spPr bwMode="auto">
          <a:xfrm>
            <a:off x="2100889" y="4411428"/>
            <a:ext cx="4325422" cy="17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9026" y="-415459"/>
            <a:ext cx="3600124" cy="2242458"/>
            <a:chOff x="358880" y="-528402"/>
            <a:chExt cx="379100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309831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2. Số?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29" name="图片 3">
            <a:extLst>
              <a:ext uri="{FF2B5EF4-FFF2-40B4-BE49-F238E27FC236}">
                <a16:creationId xmlns=""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528" y="4733229"/>
            <a:ext cx="2117417" cy="2202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77450" y="3292853"/>
            <a:ext cx="1119217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48092" y="324322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87905" y="499178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9625" y="5023433"/>
            <a:ext cx="1119217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57633" y="498765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97477" y="322600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5951" y="3285363"/>
            <a:ext cx="1119217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87918" y="3232595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35860" y="32613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5050" y="3307125"/>
            <a:ext cx="1119217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20413" y="32574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Line Callout 1 (Border and Accent Bar) 6"/>
          <p:cNvSpPr/>
          <p:nvPr/>
        </p:nvSpPr>
        <p:spPr>
          <a:xfrm rot="16200000">
            <a:off x="1794474" y="1246827"/>
            <a:ext cx="1140252" cy="2300596"/>
          </a:xfrm>
          <a:prstGeom prst="accentBorderCallout1">
            <a:avLst>
              <a:gd name="adj1" fmla="val 48219"/>
              <a:gd name="adj2" fmla="val -13330"/>
              <a:gd name="adj3" fmla="val 47864"/>
              <a:gd name="adj4" fmla="val -24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Callout 1 (Border and Accent Bar) 33"/>
          <p:cNvSpPr/>
          <p:nvPr/>
        </p:nvSpPr>
        <p:spPr>
          <a:xfrm rot="16200000">
            <a:off x="4797739" y="932711"/>
            <a:ext cx="1514902" cy="2468880"/>
          </a:xfrm>
          <a:prstGeom prst="accentBorderCallout1">
            <a:avLst>
              <a:gd name="adj1" fmla="val 48219"/>
              <a:gd name="adj2" fmla="val -13330"/>
              <a:gd name="adj3" fmla="val 48094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Callout 1 (Border and Accent Bar) 37"/>
          <p:cNvSpPr/>
          <p:nvPr/>
        </p:nvSpPr>
        <p:spPr>
          <a:xfrm rot="16200000">
            <a:off x="8205758" y="477414"/>
            <a:ext cx="1628344" cy="3017520"/>
          </a:xfrm>
          <a:prstGeom prst="accentBorderCallout1">
            <a:avLst>
              <a:gd name="adj1" fmla="val 48219"/>
              <a:gd name="adj2" fmla="val -13330"/>
              <a:gd name="adj3" fmla="val 48187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Callout 1 (Border and Accent Bar) 38"/>
          <p:cNvSpPr/>
          <p:nvPr/>
        </p:nvSpPr>
        <p:spPr>
          <a:xfrm rot="10800000">
            <a:off x="2119935" y="4405549"/>
            <a:ext cx="4128461" cy="1645920"/>
          </a:xfrm>
          <a:prstGeom prst="accentBorderCallout1">
            <a:avLst>
              <a:gd name="adj1" fmla="val 48219"/>
              <a:gd name="adj2" fmla="val -13330"/>
              <a:gd name="adj3" fmla="val 48608"/>
              <a:gd name="adj4" fmla="val -187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60442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16" t="47845" r="24057" b="23765"/>
          <a:stretch/>
        </p:blipFill>
        <p:spPr bwMode="auto">
          <a:xfrm>
            <a:off x="8051817" y="1763781"/>
            <a:ext cx="3357465" cy="29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92" t="52467" r="42198" b="24498"/>
          <a:stretch/>
        </p:blipFill>
        <p:spPr bwMode="auto">
          <a:xfrm>
            <a:off x="4050926" y="2080784"/>
            <a:ext cx="3116270" cy="25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55" t="55597" r="57749" b="25108"/>
          <a:stretch/>
        </p:blipFill>
        <p:spPr bwMode="auto">
          <a:xfrm>
            <a:off x="935257" y="2656490"/>
            <a:ext cx="2435938" cy="18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66179" y="-615491"/>
            <a:ext cx="3140154" cy="2242458"/>
            <a:chOff x="358880" y="-528402"/>
            <a:chExt cx="3175255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2482573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3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Số?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9050" y="1011436"/>
            <a:ext cx="745071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Trong can còn lại bao nhiêu lít?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=""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3681" y="5077051"/>
            <a:ext cx="1639358" cy="1705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469625" y="4816903"/>
            <a:ext cx="1119217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40267" y="476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5135" y="47854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845" y="4831175"/>
            <a:ext cx="914033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03543" y="478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92355" y="47992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3340" y="4845025"/>
            <a:ext cx="914033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63053" y="4795395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69540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2" t="55605" r="64561" b="19121"/>
          <a:stretch/>
        </p:blipFill>
        <p:spPr bwMode="auto">
          <a:xfrm>
            <a:off x="2402317" y="1501867"/>
            <a:ext cx="2442020" cy="12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20" t="53340" r="4929" b="20582"/>
          <a:stretch/>
        </p:blipFill>
        <p:spPr bwMode="auto">
          <a:xfrm>
            <a:off x="6875465" y="1546652"/>
            <a:ext cx="2718507" cy="11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80" t="43966" r="37120" b="22569"/>
          <a:stretch/>
        </p:blipFill>
        <p:spPr bwMode="auto">
          <a:xfrm>
            <a:off x="2155557" y="2971688"/>
            <a:ext cx="2935540" cy="110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87" t="39765" r="12533" b="22093"/>
          <a:stretch/>
        </p:blipFill>
        <p:spPr bwMode="auto">
          <a:xfrm>
            <a:off x="7095284" y="2880424"/>
            <a:ext cx="2697134" cy="1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246074" y="-505885"/>
            <a:ext cx="10983914" cy="2242458"/>
            <a:chOff x="919461" y="-322637"/>
            <a:chExt cx="11106705" cy="2515060"/>
          </a:xfrm>
        </p:grpSpPr>
        <p:sp>
          <p:nvSpPr>
            <p:cNvPr id="7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663868" y="551364"/>
              <a:ext cx="10362298" cy="115384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4. Mỗi đồ vật đựng số lít nước bằng tổng số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ở các ca bên cạnh (như hình vẽ)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9461" y="-322637"/>
              <a:ext cx="1909680" cy="2515060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3789706"/>
              </p:ext>
            </p:extLst>
          </p:nvPr>
        </p:nvGraphicFramePr>
        <p:xfrm>
          <a:off x="2304569" y="4505497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xmlns="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xmlns="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xmlns="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xmlns="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xmlns="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Đồ</a:t>
                      </a:r>
                      <a:r>
                        <a:rPr lang="en-US" sz="2800" baseline="0" dirty="0" smtClean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Số</a:t>
                      </a:r>
                      <a:r>
                        <a:rPr lang="en-US" sz="2800" baseline="0" dirty="0" smtClean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762307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-22313" y="4470322"/>
            <a:ext cx="1981702" cy="597184"/>
            <a:chOff x="204329" y="208174"/>
            <a:chExt cx="1981702" cy="597184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720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a)        ? 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54625" y="5253250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1521" y="5248482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88401" y="5203448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42282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5">
            <a:extLst>
              <a:ext uri="{FF2B5EF4-FFF2-40B4-BE49-F238E27FC236}">
                <a16:creationId xmlns=""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3" y="3588558"/>
            <a:ext cx="9903326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(6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=""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3" y="4716326"/>
            <a:ext cx="9903326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Đồ vật nào đựng ít nước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691645"/>
              </p:ext>
            </p:extLst>
          </p:nvPr>
        </p:nvGraphicFramePr>
        <p:xfrm>
          <a:off x="2886479" y="1166442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xmlns="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xmlns="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xmlns="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xmlns="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xmlns="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Đồ</a:t>
                      </a:r>
                      <a:r>
                        <a:rPr lang="en-US" sz="2800" baseline="0" dirty="0" smtClean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Số</a:t>
                      </a:r>
                      <a:r>
                        <a:rPr lang="en-US" sz="2800" baseline="0" dirty="0" smtClean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762307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59597" y="1131267"/>
            <a:ext cx="1981702" cy="597184"/>
            <a:chOff x="204329" y="208174"/>
            <a:chExt cx="1981702" cy="597184"/>
          </a:xfrm>
        </p:grpSpPr>
        <p:sp>
          <p:nvSpPr>
            <p:cNvPr id="14" name="Rounded Rectangle 13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913" y="220583"/>
              <a:ext cx="720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a)        ? 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64245" y="1928050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1141" y="1923282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8021" y="1933668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70606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29" t="46591" r="31337" b="13637"/>
          <a:stretch/>
        </p:blipFill>
        <p:spPr bwMode="auto">
          <a:xfrm>
            <a:off x="4249363" y="1541633"/>
            <a:ext cx="3391594" cy="20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345910" y="-500272"/>
            <a:ext cx="12247418" cy="2241937"/>
            <a:chOff x="124850" y="-343433"/>
            <a:chExt cx="11887506" cy="2515062"/>
          </a:xfrm>
        </p:grpSpPr>
        <p:sp>
          <p:nvSpPr>
            <p:cNvPr id="4" name="Rectangle: Rounded Corners 5">
              <a:extLst>
                <a:ext uri="{FF2B5EF4-FFF2-40B4-BE49-F238E27FC236}">
                  <a16:creationId xmlns=""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454060" y="366304"/>
              <a:ext cx="10558296" cy="1439053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5. Trong can có 15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nước mắm. Mẹ đã rót 7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mắm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chai. Hỏi trong can còn lại bao nhiêu lít nước mắm 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=""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4850" y="-343433"/>
              <a:ext cx="1909679" cy="25150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2241" y="3518536"/>
            <a:ext cx="5146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: 15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:   7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...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nước mắm?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349" y="3698789"/>
            <a:ext cx="74516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can còn lại số lít nước mắm là: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15 – 7 = 8 (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số: 8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nước mắm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55495" y="763577"/>
            <a:ext cx="2926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23069" y="735001"/>
            <a:ext cx="32918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49668" y="1186226"/>
            <a:ext cx="10972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10972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=""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=""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zh-C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altLang="zh-C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zh-C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2095548" y="6504893"/>
            <a:ext cx="1246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30128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514</Words>
  <Application>Microsoft Office PowerPoint</Application>
  <PresentationFormat>Custom</PresentationFormat>
  <Paragraphs>107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主题</vt:lpstr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Windows 7</cp:lastModifiedBy>
  <cp:revision>540</cp:revision>
  <dcterms:created xsi:type="dcterms:W3CDTF">2016-02-25T11:28:42Z</dcterms:created>
  <dcterms:modified xsi:type="dcterms:W3CDTF">2022-10-29T08:24:53Z</dcterms:modified>
</cp:coreProperties>
</file>