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2" r:id="rId3"/>
    <p:sldId id="257" r:id="rId4"/>
    <p:sldId id="265" r:id="rId5"/>
    <p:sldId id="266" r:id="rId6"/>
    <p:sldId id="267" r:id="rId7"/>
    <p:sldId id="268" r:id="rId8"/>
    <p:sldId id="269" r:id="rId9"/>
    <p:sldId id="27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33"/>
    <a:srgbClr val="FF9999"/>
    <a:srgbClr val="FF505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9" d="100"/>
          <a:sy n="59" d="100"/>
        </p:scale>
        <p:origin x="-931" y="-221"/>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pPr/>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pPr/>
              <a:t>‹#›</a:t>
            </a:fld>
            <a:endParaRPr lang="en-US"/>
          </a:p>
        </p:txBody>
      </p:sp>
    </p:spTree>
    <p:extLst>
      <p:ext uri="{BB962C8B-B14F-4D97-AF65-F5344CB8AC3E}">
        <p14:creationId xmlns:p14="http://schemas.microsoft.com/office/powerpoint/2010/main" xmlns=""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pPr/>
              <a:t>6</a:t>
            </a:fld>
            <a:endParaRPr lang="en-US"/>
          </a:p>
        </p:txBody>
      </p:sp>
    </p:spTree>
    <p:extLst>
      <p:ext uri="{BB962C8B-B14F-4D97-AF65-F5344CB8AC3E}">
        <p14:creationId xmlns:p14="http://schemas.microsoft.com/office/powerpoint/2010/main" xmlns="" val="356067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10</a:t>
            </a:fld>
            <a:endParaRPr lang="zh-CN" altLang="en-US"/>
          </a:p>
        </p:txBody>
      </p:sp>
    </p:spTree>
    <p:extLst>
      <p:ext uri="{BB962C8B-B14F-4D97-AF65-F5344CB8AC3E}">
        <p14:creationId xmlns:p14="http://schemas.microsoft.com/office/powerpoint/2010/main" xmlns="" val="95257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418316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406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682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pPr/>
              <a:t>10/23/2022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pPr/>
              <a:t>‹#›</a:t>
            </a:fld>
            <a:endParaRPr lang="en-US"/>
          </a:p>
        </p:txBody>
      </p:sp>
    </p:spTree>
    <p:extLst>
      <p:ext uri="{BB962C8B-B14F-4D97-AF65-F5344CB8AC3E}">
        <p14:creationId xmlns:p14="http://schemas.microsoft.com/office/powerpoint/2010/main" xmlns=""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emf"/><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jpeg"/><Relationship Id="rId5" Type="http://schemas.microsoft.com/office/2007/relationships/hdphoto" Target="../media/hdphoto4.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69511" y="-885707"/>
            <a:ext cx="14805890" cy="3121891"/>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24" name="Group 23"/>
          <p:cNvGrpSpPr/>
          <p:nvPr/>
        </p:nvGrpSpPr>
        <p:grpSpPr>
          <a:xfrm>
            <a:off x="2792046" y="2027541"/>
            <a:ext cx="6699183" cy="2018183"/>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25" name="Group 24"/>
          <p:cNvGrpSpPr/>
          <p:nvPr/>
        </p:nvGrpSpPr>
        <p:grpSpPr>
          <a:xfrm>
            <a:off x="2920935" y="-266393"/>
            <a:ext cx="2537440" cy="1969735"/>
            <a:chOff x="2920935" y="-266393"/>
            <a:chExt cx="2537440" cy="1969734"/>
          </a:xfrm>
        </p:grpSpPr>
        <p:grpSp>
          <p:nvGrpSpPr>
            <p:cNvPr id="8" name="Group 7"/>
            <p:cNvGrpSpPr/>
            <p:nvPr/>
          </p:nvGrpSpPr>
          <p:grpSpPr>
            <a:xfrm rot="12142935">
              <a:off x="2920935" y="-266393"/>
              <a:ext cx="2537440" cy="1969734"/>
              <a:chOff x="1062180" y="270164"/>
              <a:chExt cx="2521529" cy="1741054"/>
            </a:xfrm>
          </p:grpSpPr>
          <p:sp>
            <p:nvSpPr>
              <p:cNvPr id="7" name="Cloud 6"/>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Cloud 5"/>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21" name="TextBox 20"/>
            <p:cNvSpPr txBox="1"/>
            <p:nvPr/>
          </p:nvSpPr>
          <p:spPr>
            <a:xfrm>
              <a:off x="3379838" y="228863"/>
              <a:ext cx="1846681" cy="1415771"/>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p>
            <a:p>
              <a:pPr algn="ctr"/>
              <a:r>
                <a:rPr lang="en-US" sz="5400" b="1" dirty="0">
                  <a:latin typeface="Times New Roman" pitchFamily="18" charset="0"/>
                  <a:cs typeface="Times New Roman" pitchFamily="18" charset="0"/>
                </a:rPr>
                <a:t>3</a:t>
              </a:r>
            </a:p>
          </p:txBody>
        </p:sp>
      </p:grpSp>
      <p:sp>
        <p:nvSpPr>
          <p:cNvPr id="22" name="TextBox 21"/>
          <p:cNvSpPr txBox="1"/>
          <p:nvPr/>
        </p:nvSpPr>
        <p:spPr>
          <a:xfrm>
            <a:off x="5495589" y="144392"/>
            <a:ext cx="6377060" cy="1938992"/>
          </a:xfrm>
          <a:prstGeom prst="rect">
            <a:avLst/>
          </a:prstGeom>
          <a:noFill/>
        </p:spPr>
        <p:txBody>
          <a:bodyPr wrap="square" rtlCol="0">
            <a:spAutoFit/>
          </a:bodyPr>
          <a:lstStyle/>
          <a:p>
            <a:r>
              <a:rPr lang="en-US" sz="4000" b="1" dirty="0">
                <a:solidFill>
                  <a:schemeClr val="bg1"/>
                </a:solidFill>
                <a:latin typeface="Times New Roman" pitchFamily="18" charset="0"/>
                <a:cs typeface="Times New Roman" pitchFamily="18" charset="0"/>
              </a:rPr>
              <a:t>LÀM QUEN VỚI KHỐI LƯỢNG</a:t>
            </a:r>
          </a:p>
          <a:p>
            <a:r>
              <a:rPr lang="en-US" sz="4000" b="1" dirty="0">
                <a:solidFill>
                  <a:schemeClr val="bg1"/>
                </a:solidFill>
                <a:latin typeface="Times New Roman" pitchFamily="18" charset="0"/>
                <a:cs typeface="Times New Roman" pitchFamily="18" charset="0"/>
              </a:rPr>
              <a:t>DUNG TÍCH</a:t>
            </a:r>
          </a:p>
        </p:txBody>
      </p:sp>
      <p:grpSp>
        <p:nvGrpSpPr>
          <p:cNvPr id="26" name="Group 25"/>
          <p:cNvGrpSpPr/>
          <p:nvPr/>
        </p:nvGrpSpPr>
        <p:grpSpPr>
          <a:xfrm>
            <a:off x="0" y="1364909"/>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3" name="TextBox 22"/>
            <p:cNvSpPr txBox="1"/>
            <p:nvPr/>
          </p:nvSpPr>
          <p:spPr>
            <a:xfrm>
              <a:off x="637451" y="1819041"/>
              <a:ext cx="2304609" cy="646331"/>
            </a:xfrm>
            <a:prstGeom prst="rect">
              <a:avLst/>
            </a:prstGeom>
            <a:noFill/>
          </p:spPr>
          <p:txBody>
            <a:bodyPr wrap="square" rtlCol="0">
              <a:spAutoFit/>
            </a:bodyPr>
            <a:lstStyle/>
            <a:p>
              <a:r>
                <a:rPr lang="en-US" sz="3600" b="1" dirty="0" err="1">
                  <a:solidFill>
                    <a:schemeClr val="bg1"/>
                  </a:solidFill>
                  <a:latin typeface="Times New Roman" pitchFamily="18" charset="0"/>
                  <a:cs typeface="Times New Roman" pitchFamily="18" charset="0"/>
                </a:rPr>
                <a:t>Bài</a:t>
              </a:r>
              <a:r>
                <a:rPr lang="en-US" sz="3600" b="1" dirty="0">
                  <a:solidFill>
                    <a:schemeClr val="bg1"/>
                  </a:solidFill>
                  <a:latin typeface="Times New Roman" pitchFamily="18" charset="0"/>
                  <a:cs typeface="Times New Roman" pitchFamily="18" charset="0"/>
                </a:rPr>
                <a:t> 15</a:t>
              </a:r>
            </a:p>
          </p:txBody>
        </p:sp>
      </p:grpSp>
      <p:sp>
        <p:nvSpPr>
          <p:cNvPr id="27" name="TextBox 26"/>
          <p:cNvSpPr txBox="1"/>
          <p:nvPr/>
        </p:nvSpPr>
        <p:spPr>
          <a:xfrm>
            <a:off x="4428947" y="2726853"/>
            <a:ext cx="4109987" cy="1569660"/>
          </a:xfrm>
          <a:prstGeom prst="rect">
            <a:avLst/>
          </a:prstGeom>
          <a:noFill/>
        </p:spPr>
        <p:txBody>
          <a:bodyPr wrap="square" rtlCol="0">
            <a:spAutoFit/>
          </a:bodyPr>
          <a:lstStyle/>
          <a:p>
            <a:r>
              <a:rPr lang="en-US" sz="4800" b="1" dirty="0">
                <a:solidFill>
                  <a:srgbClr val="FF5050"/>
                </a:solidFill>
                <a:latin typeface="Times New Roman" pitchFamily="18" charset="0"/>
                <a:cs typeface="Times New Roman" pitchFamily="18" charset="0"/>
              </a:rPr>
              <a:t>KI – LÔ - GAM</a:t>
            </a:r>
          </a:p>
        </p:txBody>
      </p:sp>
      <p:grpSp>
        <p:nvGrpSpPr>
          <p:cNvPr id="10" name="Group 9"/>
          <p:cNvGrpSpPr/>
          <p:nvPr/>
        </p:nvGrpSpPr>
        <p:grpSpPr>
          <a:xfrm>
            <a:off x="2594560" y="4176954"/>
            <a:ext cx="9077905" cy="1772987"/>
            <a:chOff x="2109507" y="3963491"/>
            <a:chExt cx="9077905" cy="1772986"/>
          </a:xfrm>
        </p:grpSpPr>
        <p:sp>
          <p:nvSpPr>
            <p:cNvPr id="5" name="Flowchart: Terminator 4"/>
            <p:cNvSpPr/>
            <p:nvPr/>
          </p:nvSpPr>
          <p:spPr>
            <a:xfrm>
              <a:off x="2828870" y="4693184"/>
              <a:ext cx="5913283" cy="1043293"/>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2" name="TextBox 1"/>
            <p:cNvSpPr txBox="1"/>
            <p:nvPr/>
          </p:nvSpPr>
          <p:spPr>
            <a:xfrm>
              <a:off x="3379838" y="4825957"/>
              <a:ext cx="7807574" cy="830997"/>
            </a:xfrm>
            <a:prstGeom prst="rect">
              <a:avLst/>
            </a:prstGeom>
            <a:noFill/>
          </p:spPr>
          <p:txBody>
            <a:bodyPr wrap="square" rtlCol="0">
              <a:spAutoFit/>
            </a:bodyPr>
            <a:lstStyle/>
            <a:p>
              <a:r>
                <a:rPr lang="en-US" sz="4800" b="1" dirty="0" err="1">
                  <a:solidFill>
                    <a:schemeClr val="accent2">
                      <a:lumMod val="75000"/>
                    </a:schemeClr>
                  </a:solidFill>
                  <a:latin typeface="Times New Roman" pitchFamily="18" charset="0"/>
                  <a:cs typeface="Times New Roman" pitchFamily="18" charset="0"/>
                </a:rPr>
                <a:t>Tiết</a:t>
              </a:r>
              <a:r>
                <a:rPr lang="en-US" sz="4800" b="1" dirty="0">
                  <a:solidFill>
                    <a:schemeClr val="accent2">
                      <a:lumMod val="75000"/>
                    </a:schemeClr>
                  </a:solidFill>
                  <a:latin typeface="Times New Roman" pitchFamily="18" charset="0"/>
                  <a:cs typeface="Times New Roman" pitchFamily="18" charset="0"/>
                </a:rPr>
                <a:t> 2: Ki – </a:t>
              </a:r>
              <a:r>
                <a:rPr lang="en-US" sz="4800" b="1" dirty="0" err="1">
                  <a:solidFill>
                    <a:schemeClr val="accent2">
                      <a:lumMod val="75000"/>
                    </a:schemeClr>
                  </a:solidFill>
                  <a:latin typeface="Times New Roman" pitchFamily="18" charset="0"/>
                  <a:cs typeface="Times New Roman" pitchFamily="18" charset="0"/>
                </a:rPr>
                <a:t>lô</a:t>
              </a:r>
              <a:r>
                <a:rPr lang="en-US" sz="4800" b="1" dirty="0">
                  <a:solidFill>
                    <a:schemeClr val="accent2">
                      <a:lumMod val="75000"/>
                    </a:schemeClr>
                  </a:solidFill>
                  <a:latin typeface="Times New Roman" pitchFamily="18" charset="0"/>
                  <a:cs typeface="Times New Roman" pitchFamily="18" charset="0"/>
                </a:rPr>
                <a:t> - gam</a:t>
              </a:r>
            </a:p>
          </p:txBody>
        </p:sp>
        <p:grpSp>
          <p:nvGrpSpPr>
            <p:cNvPr id="20" name="Google Shape;2099;p75"/>
            <p:cNvGrpSpPr/>
            <p:nvPr/>
          </p:nvGrpSpPr>
          <p:grpSpPr>
            <a:xfrm rot="19405646">
              <a:off x="2109507" y="3963491"/>
              <a:ext cx="1378777" cy="1476044"/>
              <a:chOff x="5942464" y="1232078"/>
              <a:chExt cx="1574389" cy="1685455"/>
            </a:xfrm>
          </p:grpSpPr>
          <p:sp>
            <p:nvSpPr>
              <p:cNvPr id="28"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29"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0"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1"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2" name="Google Shape;2104;p75"/>
              <p:cNvSpPr/>
              <p:nvPr/>
            </p:nvSpPr>
            <p:spPr>
              <a:xfrm rot="2192941">
                <a:off x="6218848" y="1507589"/>
                <a:ext cx="998652"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3"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4"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5"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6"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7"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8"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39"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0"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1"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2"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3"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4"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5"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6"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7" name="Google Shape;2119;p7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8"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49"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0"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1"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2"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3"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4"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5"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6"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7"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8"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59"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0"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1"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2"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3"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4"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5"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6"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sp>
            <p:nvSpPr>
              <p:cNvPr id="67"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91425" tIns="91425" rIns="91425" bIns="91425" anchor="ctr" anchorCtr="0">
                <a:noAutofit/>
              </a:bodyPr>
              <a:lstStyle/>
              <a:p>
                <a:endParaRPr>
                  <a:latin typeface="Times New Roman" pitchFamily="18" charset="0"/>
                  <a:cs typeface="Times New Roman" pitchFamily="18" charset="0"/>
                </a:endParaRPr>
              </a:p>
            </p:txBody>
          </p:sp>
        </p:grpSp>
      </p:grpSp>
      <p:pic>
        <p:nvPicPr>
          <p:cNvPr id="4" name="Picture 3"/>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35278" b="67407" l="61771" r="76875">
                        <a14:foregroundMark x1="67188" y1="42037" x2="67188" y2="42037"/>
                        <a14:foregroundMark x1="66979" y1="39815" x2="66771" y2="45185"/>
                        <a14:foregroundMark x1="67188" y1="40000" x2="70729" y2="45185"/>
                        <a14:foregroundMark x1="65833" y1="45926" x2="70938" y2="42407"/>
                        <a14:foregroundMark x1="69896" y1="41481" x2="69896" y2="41481"/>
                        <a14:foregroundMark x1="68958" y1="45741" x2="68958" y2="45741"/>
                      </a14:backgroundRemoval>
                    </a14:imgEffect>
                  </a14:imgLayer>
                </a14:imgProps>
              </a:ext>
            </a:extLst>
          </a:blip>
          <a:srcRect l="62292" t="35556" r="22708" b="32407"/>
          <a:stretch/>
        </p:blipFill>
        <p:spPr>
          <a:xfrm>
            <a:off x="9637538" y="2962277"/>
            <a:ext cx="2419679" cy="2906975"/>
          </a:xfrm>
          <a:prstGeom prst="rect">
            <a:avLst/>
          </a:prstGeom>
        </p:spPr>
      </p:pic>
    </p:spTree>
    <p:extLst>
      <p:ext uri="{BB962C8B-B14F-4D97-AF65-F5344CB8AC3E}">
        <p14:creationId xmlns:p14="http://schemas.microsoft.com/office/powerpoint/2010/main" xmlns=""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xmlns=""/>
              </a:ext>
            </a:extLst>
          </a:blip>
          <a:srcRect r="1773"/>
          <a:stretch/>
        </p:blipFill>
        <p:spPr>
          <a:xfrm>
            <a:off x="1590" y="3852663"/>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xmlns=""/>
              </a:ext>
            </a:extLst>
          </a:blip>
          <a:srcRect l="1020" b="5828"/>
          <a:stretch/>
        </p:blipFill>
        <p:spPr>
          <a:xfrm>
            <a:off x="1587" y="4707952"/>
            <a:ext cx="12188827"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8242" y="2844922"/>
            <a:ext cx="810409" cy="956924"/>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118804" y="295459"/>
            <a:ext cx="1525011"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265926" y="4077532"/>
            <a:ext cx="11936455" cy="2786205"/>
          </a:xfrm>
          <a:prstGeom prst="rect">
            <a:avLst/>
          </a:prstGeom>
        </p:spPr>
      </p:pic>
      <p:sp>
        <p:nvSpPr>
          <p:cNvPr id="18" name="TextBox 17"/>
          <p:cNvSpPr txBox="1"/>
          <p:nvPr/>
        </p:nvSpPr>
        <p:spPr>
          <a:xfrm>
            <a:off x="2742887" y="2146495"/>
            <a:ext cx="7633147"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73910335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YÊU CẦU CẦN ĐẠT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vi-VN" dirty="0" smtClean="0">
                <a:latin typeface="Times New Roman" pitchFamily="18" charset="0"/>
                <a:cs typeface="Times New Roman" pitchFamily="18" charset="0"/>
              </a:rPr>
              <a:t>- Bước đầu cảm nhận về nặng hơn, nhẹ hơn về biểu tượng đơn vị đo khối lượng ki - lô - gam (kg)</a:t>
            </a:r>
          </a:p>
          <a:p>
            <a:pPr>
              <a:buNone/>
            </a:pPr>
            <a:r>
              <a:rPr lang="vi-VN" dirty="0" smtClean="0">
                <a:latin typeface="Times New Roman" pitchFamily="18" charset="0"/>
                <a:cs typeface="Times New Roman" pitchFamily="18" charset="0"/>
              </a:rPr>
              <a:t>- Đọc, viết tắt kí hiệu ki - lô - gam</a:t>
            </a:r>
          </a:p>
          <a:p>
            <a:pPr>
              <a:buNone/>
            </a:pPr>
            <a:r>
              <a:rPr lang="vi-VN" dirty="0" smtClean="0">
                <a:latin typeface="Times New Roman" pitchFamily="18" charset="0"/>
                <a:cs typeface="Times New Roman" pitchFamily="18" charset="0"/>
              </a:rPr>
              <a:t>Thực </a:t>
            </a:r>
            <a:r>
              <a:rPr lang="vi-VN" dirty="0" smtClean="0">
                <a:latin typeface="Times New Roman" pitchFamily="18" charset="0"/>
                <a:cs typeface="Times New Roman" pitchFamily="18" charset="0"/>
              </a:rPr>
              <a:t>hiện phép tính cộng, trừ với số đo ki - lô  - gam.</a:t>
            </a:r>
          </a:p>
          <a:p>
            <a:pPr>
              <a:buNone/>
            </a:pPr>
            <a:r>
              <a:rPr lang="vi-VN" dirty="0" smtClean="0">
                <a:latin typeface="Times New Roman" pitchFamily="18" charset="0"/>
                <a:cs typeface="Times New Roman" pitchFamily="18" charset="0"/>
              </a:rPr>
              <a:t>- Vận dụng giải các bài toán thực tế liên quan đến nặng hơn, nhẹ hơn, liên quan đến đơn vị đo khối lượng ki - lô – gam</a:t>
            </a:r>
          </a:p>
          <a:p>
            <a:pPr>
              <a:buNone/>
            </a:pPr>
            <a:r>
              <a:rPr lang="vi-VN" dirty="0" smtClean="0">
                <a:latin typeface="Times New Roman" pitchFamily="18" charset="0"/>
                <a:cs typeface="Times New Roman" pitchFamily="18" charset="0"/>
              </a:rPr>
              <a:t>- Thông qua hoạt động giải bài toán thực tế về ít hơn một số đơn vị phân tích đề, trình bày cách giải, nói, viết, diễn đạt), HS được phát triển năng lực giao tiếp và năng lực giải quyết vấn đề toán học.</a:t>
            </a:r>
          </a:p>
          <a:p>
            <a:pPr>
              <a:buNone/>
            </a:pPr>
            <a:r>
              <a:rPr lang="vi-VN" dirty="0" smtClean="0">
                <a:latin typeface="Times New Roman" pitchFamily="18" charset="0"/>
                <a:cs typeface="Times New Roman" pitchFamily="18" charset="0"/>
              </a:rPr>
              <a:t>- Yêu thích môn học, có niềm hứng thú, say mê các con số để giải quyết bài toán</a:t>
            </a:r>
          </a:p>
          <a:p>
            <a:pPr>
              <a:buNone/>
            </a:pPr>
            <a:r>
              <a:rPr lang="vi-VN" dirty="0" smtClean="0">
                <a:latin typeface="Times New Roman" pitchFamily="18" charset="0"/>
                <a:cs typeface="Times New Roman" pitchFamily="18" charset="0"/>
              </a:rPr>
              <a:t>- Rèn phẩm chất chăm chỉ, trách nhiệm.</a:t>
            </a:r>
          </a:p>
          <a:p>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Document 11"/>
          <p:cNvSpPr/>
          <p:nvPr/>
        </p:nvSpPr>
        <p:spPr>
          <a:xfrm>
            <a:off x="0" y="237439"/>
            <a:ext cx="12192000" cy="914400"/>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7" name="Flowchart: Document 6"/>
          <p:cNvSpPr/>
          <p:nvPr/>
        </p:nvSpPr>
        <p:spPr>
          <a:xfrm>
            <a:off x="0" y="0"/>
            <a:ext cx="12192000" cy="9144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202664"/>
            <a:ext cx="2360182" cy="953820"/>
          </a:xfrm>
          <a:prstGeom prst="rect">
            <a:avLst/>
          </a:prstGeom>
        </p:spPr>
      </p:pic>
      <p:pic>
        <p:nvPicPr>
          <p:cNvPr id="2" name="Picture 1"/>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26852" b="72222" l="29271" r="68750">
                        <a14:foregroundMark x1="40729" y1="44815" x2="40729" y2="44815"/>
                        <a14:foregroundMark x1="40729" y1="41111" x2="40208" y2="50185"/>
                        <a14:foregroundMark x1="33125" y1="42222" x2="33125" y2="42222"/>
                      </a14:backgroundRemoval>
                    </a14:imgEffect>
                  </a14:imgLayer>
                </a14:imgProps>
              </a:ext>
            </a:extLst>
          </a:blip>
          <a:srcRect l="29583" t="27037" r="31042" b="28334"/>
          <a:stretch/>
        </p:blipFill>
        <p:spPr>
          <a:xfrm>
            <a:off x="3316306" y="1236199"/>
            <a:ext cx="6000751" cy="3825875"/>
          </a:xfrm>
          <a:prstGeom prst="rect">
            <a:avLst/>
          </a:prstGeom>
        </p:spPr>
      </p:pic>
      <p:grpSp>
        <p:nvGrpSpPr>
          <p:cNvPr id="8" name="组合 23"/>
          <p:cNvGrpSpPr/>
          <p:nvPr/>
        </p:nvGrpSpPr>
        <p:grpSpPr>
          <a:xfrm>
            <a:off x="-13656" y="6009797"/>
            <a:ext cx="12203723" cy="861991"/>
            <a:chOff x="-17585" y="5729324"/>
            <a:chExt cx="12203723" cy="1123362"/>
          </a:xfrm>
        </p:grpSpPr>
        <p:pic>
          <p:nvPicPr>
            <p:cNvPr id="9" name="图片 25"/>
            <p:cNvPicPr>
              <a:picLocks noChangeAspect="1"/>
            </p:cNvPicPr>
            <p:nvPr/>
          </p:nvPicPr>
          <p:blipFill rotWithShape="1">
            <a:blip r:embed="rId5" cstate="print"/>
            <a:srcRect r="21459"/>
            <a:stretch/>
          </p:blipFill>
          <p:spPr>
            <a:xfrm>
              <a:off x="5398477" y="5729324"/>
              <a:ext cx="6787661" cy="1123362"/>
            </a:xfrm>
            <a:prstGeom prst="rect">
              <a:avLst/>
            </a:prstGeom>
          </p:spPr>
        </p:pic>
        <p:pic>
          <p:nvPicPr>
            <p:cNvPr id="10" name="图片 24"/>
            <p:cNvPicPr>
              <a:picLocks noChangeAspect="1"/>
            </p:cNvPicPr>
            <p:nvPr/>
          </p:nvPicPr>
          <p:blipFill rotWithShape="1">
            <a:blip r:embed="rId5" cstate="print"/>
            <a:srcRect l="1990"/>
            <a:stretch/>
          </p:blipFill>
          <p:spPr>
            <a:xfrm>
              <a:off x="-17585" y="5729324"/>
              <a:ext cx="8659753" cy="1123362"/>
            </a:xfrm>
            <a:prstGeom prst="rect">
              <a:avLst/>
            </a:prstGeom>
          </p:spPr>
        </p:pic>
      </p:grpSp>
      <p:sp>
        <p:nvSpPr>
          <p:cNvPr id="11" name="TextBox 10"/>
          <p:cNvSpPr txBox="1"/>
          <p:nvPr/>
        </p:nvSpPr>
        <p:spPr>
          <a:xfrm>
            <a:off x="3188365" y="5383872"/>
            <a:ext cx="7200539" cy="584775"/>
          </a:xfrm>
          <a:prstGeom prst="rect">
            <a:avLst/>
          </a:prstGeom>
          <a:noFill/>
          <a:ln>
            <a:noFill/>
          </a:ln>
        </p:spPr>
        <p:txBody>
          <a:bodyPr wrap="square" rtlCol="0">
            <a:spAutoFit/>
          </a:bodyPr>
          <a:lstStyle/>
          <a:p>
            <a:r>
              <a:rPr lang="en-US" sz="3200" dirty="0">
                <a:latin typeface="Times New Roman" pitchFamily="18" charset="0"/>
                <a:ea typeface="Arial-Rounded" panose="020B0500000000000000" pitchFamily="34" charset="0"/>
                <a:cs typeface="Times New Roman" pitchFamily="18" charset="0"/>
              </a:rPr>
              <a:t>Con </a:t>
            </a:r>
            <a:r>
              <a:rPr lang="en-US" sz="3200" dirty="0" err="1">
                <a:latin typeface="Times New Roman" pitchFamily="18" charset="0"/>
                <a:ea typeface="Arial-Rounded" panose="020B0500000000000000" pitchFamily="34" charset="0"/>
                <a:cs typeface="Times New Roman" pitchFamily="18" charset="0"/>
              </a:rPr>
              <a:t>sóc</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cân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nặng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bằng</a:t>
            </a:r>
            <a:r>
              <a:rPr lang="en-US" sz="3200" dirty="0">
                <a:latin typeface="Times New Roman" pitchFamily="18" charset="0"/>
                <a:ea typeface="Arial-Rounded" panose="020B0500000000000000" pitchFamily="34" charset="0"/>
                <a:cs typeface="Times New Roman" pitchFamily="18" charset="0"/>
              </a:rPr>
              <a:t> 1 </a:t>
            </a:r>
            <a:r>
              <a:rPr lang="en-US" sz="3200" dirty="0" err="1">
                <a:latin typeface="Times New Roman" pitchFamily="18" charset="0"/>
                <a:ea typeface="Arial-Rounded" panose="020B0500000000000000" pitchFamily="34" charset="0"/>
                <a:cs typeface="Times New Roman" pitchFamily="18" charset="0"/>
              </a:rPr>
              <a:t>quả</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bưởi</a:t>
            </a:r>
            <a:r>
              <a:rPr lang="en-US" sz="3200" dirty="0">
                <a:latin typeface="Times New Roman" pitchFamily="18" charset="0"/>
                <a:ea typeface="Arial-Rounded" panose="020B0500000000000000" pitchFamily="34" charset="0"/>
                <a:cs typeface="Times New Roman" pitchFamily="18" charset="0"/>
              </a:rPr>
              <a:t>. </a:t>
            </a:r>
          </a:p>
        </p:txBody>
      </p:sp>
      <p:sp>
        <p:nvSpPr>
          <p:cNvPr id="13" name="TextBox 12"/>
          <p:cNvSpPr txBox="1"/>
          <p:nvPr/>
        </p:nvSpPr>
        <p:spPr>
          <a:xfrm>
            <a:off x="1782848" y="2293664"/>
            <a:ext cx="806117"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4" name="Text Box 1"/>
          <p:cNvSpPr txBox="1"/>
          <p:nvPr/>
        </p:nvSpPr>
        <p:spPr>
          <a:xfrm>
            <a:off x="4654757" y="6475626"/>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722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0092" y="2207309"/>
            <a:ext cx="806117"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5" name="Flowchart: Document 4"/>
          <p:cNvSpPr/>
          <p:nvPr/>
        </p:nvSpPr>
        <p:spPr>
          <a:xfrm>
            <a:off x="0" y="237439"/>
            <a:ext cx="12192000" cy="914400"/>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6" name="Flowchart: Document 5"/>
          <p:cNvSpPr/>
          <p:nvPr/>
        </p:nvSpPr>
        <p:spPr>
          <a:xfrm>
            <a:off x="0" y="0"/>
            <a:ext cx="12192000" cy="9144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202664"/>
            <a:ext cx="2360182" cy="953820"/>
          </a:xfrm>
          <a:prstGeom prst="rect">
            <a:avLst/>
          </a:prstGeom>
        </p:spPr>
      </p:pic>
      <p:grpSp>
        <p:nvGrpSpPr>
          <p:cNvPr id="8" name="组合 23"/>
          <p:cNvGrpSpPr/>
          <p:nvPr/>
        </p:nvGrpSpPr>
        <p:grpSpPr>
          <a:xfrm>
            <a:off x="-13656" y="6009797"/>
            <a:ext cx="12203723" cy="861991"/>
            <a:chOff x="-17585" y="5729324"/>
            <a:chExt cx="12203723" cy="1123362"/>
          </a:xfrm>
        </p:grpSpPr>
        <p:pic>
          <p:nvPicPr>
            <p:cNvPr id="9" name="图片 25"/>
            <p:cNvPicPr>
              <a:picLocks noChangeAspect="1"/>
            </p:cNvPicPr>
            <p:nvPr/>
          </p:nvPicPr>
          <p:blipFill rotWithShape="1">
            <a:blip r:embed="rId3" cstate="print"/>
            <a:srcRect r="21459"/>
            <a:stretch/>
          </p:blipFill>
          <p:spPr>
            <a:xfrm>
              <a:off x="5398477" y="5729324"/>
              <a:ext cx="6787661" cy="1123362"/>
            </a:xfrm>
            <a:prstGeom prst="rect">
              <a:avLst/>
            </a:prstGeom>
          </p:spPr>
        </p:pic>
        <p:pic>
          <p:nvPicPr>
            <p:cNvPr id="10" name="图片 24"/>
            <p:cNvPicPr>
              <a:picLocks noChangeAspect="1"/>
            </p:cNvPicPr>
            <p:nvPr/>
          </p:nvPicPr>
          <p:blipFill rotWithShape="1">
            <a:blip r:embed="rId3" cstate="print"/>
            <a:srcRect l="1990"/>
            <a:stretch/>
          </p:blipFill>
          <p:spPr>
            <a:xfrm>
              <a:off x="-17585" y="5729324"/>
              <a:ext cx="8659753" cy="1123362"/>
            </a:xfrm>
            <a:prstGeom prst="rect">
              <a:avLst/>
            </a:prstGeom>
          </p:spPr>
        </p:pic>
      </p:grpSp>
      <p:pic>
        <p:nvPicPr>
          <p:cNvPr id="11" name="Picture 10"/>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35278" b="67407" l="61771" r="76875">
                        <a14:foregroundMark x1="67188" y1="42037" x2="67188" y2="42037"/>
                        <a14:foregroundMark x1="66979" y1="39815" x2="66771" y2="45185"/>
                        <a14:foregroundMark x1="67188" y1="40000" x2="70729" y2="45185"/>
                        <a14:foregroundMark x1="65833" y1="45926" x2="70938" y2="42407"/>
                        <a14:foregroundMark x1="69896" y1="41481" x2="69896" y2="41481"/>
                        <a14:foregroundMark x1="68958" y1="45741" x2="68958" y2="45741"/>
                      </a14:backgroundRemoval>
                    </a14:imgEffect>
                  </a14:imgLayer>
                </a14:imgProps>
              </a:ext>
            </a:extLst>
          </a:blip>
          <a:srcRect l="62292" t="35556" r="22708" b="32407"/>
          <a:stretch/>
        </p:blipFill>
        <p:spPr>
          <a:xfrm>
            <a:off x="8415465" y="1911519"/>
            <a:ext cx="2771419" cy="3329551"/>
          </a:xfrm>
          <a:prstGeom prst="rect">
            <a:avLst/>
          </a:prstGeom>
        </p:spPr>
      </p:pic>
      <p:sp>
        <p:nvSpPr>
          <p:cNvPr id="12" name="Text Box 1"/>
          <p:cNvSpPr txBox="1"/>
          <p:nvPr/>
        </p:nvSpPr>
        <p:spPr>
          <a:xfrm>
            <a:off x="4654757" y="6475626"/>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3" name="Rounded Rectangle 12"/>
          <p:cNvSpPr/>
          <p:nvPr/>
        </p:nvSpPr>
        <p:spPr>
          <a:xfrm>
            <a:off x="2697711" y="2203368"/>
            <a:ext cx="5607587" cy="3146888"/>
          </a:xfrm>
          <a:prstGeom prst="roundRect">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xmlns="">
                  <a14:imgLayer r:embed="rId7">
                    <a14:imgEffect>
                      <a14:backgroundRemoval t="33333" b="39537" l="43333" r="47188">
                        <a14:foregroundMark x1="46042" y1="35463" x2="46198" y2="39167"/>
                        <a14:foregroundMark x1="44479" y1="33796" x2="45313" y2="33796"/>
                        <a14:foregroundMark x1="45260" y1="33796" x2="46198" y2="35370"/>
                        <a14:foregroundMark x1="46094" y1="37315" x2="46042" y2="39074"/>
                        <a14:foregroundMark x1="46042" y1="39074" x2="43646" y2="38889"/>
                        <a14:foregroundMark x1="43646" y1="38889" x2="43646" y2="34630"/>
                        <a14:foregroundMark x1="43646" y1="34630" x2="44688" y2="33611"/>
                      </a14:backgroundRemoval>
                    </a14:imgEffect>
                  </a14:imgLayer>
                </a14:imgProps>
              </a:ext>
            </a:extLst>
          </a:blip>
          <a:srcRect l="42895" t="32573" r="52631" b="59630"/>
          <a:stretch/>
        </p:blipFill>
        <p:spPr>
          <a:xfrm>
            <a:off x="4855990" y="3101926"/>
            <a:ext cx="1371556" cy="1344663"/>
          </a:xfrm>
          <a:prstGeom prst="rect">
            <a:avLst/>
          </a:prstGeom>
        </p:spPr>
      </p:pic>
      <p:sp>
        <p:nvSpPr>
          <p:cNvPr id="15" name="TextBox 14"/>
          <p:cNvSpPr txBox="1"/>
          <p:nvPr/>
        </p:nvSpPr>
        <p:spPr>
          <a:xfrm>
            <a:off x="2798913" y="2424741"/>
            <a:ext cx="5405183" cy="523220"/>
          </a:xfrm>
          <a:prstGeom prst="rect">
            <a:avLst/>
          </a:prstGeom>
          <a:noFill/>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Đây</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là</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1 </a:t>
            </a:r>
            <a:r>
              <a:rPr lang="en-US" sz="2800" dirty="0" err="1">
                <a:latin typeface="Times New Roman" pitchFamily="18" charset="0"/>
                <a:ea typeface="Arial-Rounded" panose="020B0500000000000000" pitchFamily="34" charset="0"/>
                <a:cs typeface="Times New Roman" pitchFamily="18" charset="0"/>
              </a:rPr>
              <a:t>ki</a:t>
            </a:r>
            <a:r>
              <a:rPr lang="en-US" sz="2800" dirty="0">
                <a:latin typeface="Times New Roman" pitchFamily="18" charset="0"/>
                <a:ea typeface="Arial-Rounded" panose="020B0500000000000000" pitchFamily="34" charset="0"/>
                <a:cs typeface="Times New Roman" pitchFamily="18" charset="0"/>
              </a:rPr>
              <a:t>-</a:t>
            </a:r>
            <a:r>
              <a:rPr lang="en-US" sz="2800" dirty="0" err="1">
                <a:latin typeface="Times New Roman" pitchFamily="18" charset="0"/>
                <a:ea typeface="Arial-Rounded" panose="020B0500000000000000" pitchFamily="34" charset="0"/>
                <a:cs typeface="Times New Roman" pitchFamily="18" charset="0"/>
              </a:rPr>
              <a:t>lô</a:t>
            </a:r>
            <a:r>
              <a:rPr lang="en-US" sz="2800" dirty="0">
                <a:latin typeface="Times New Roman" pitchFamily="18" charset="0"/>
                <a:ea typeface="Arial-Rounded" panose="020B0500000000000000" pitchFamily="34" charset="0"/>
                <a:cs typeface="Times New Roman" pitchFamily="18" charset="0"/>
              </a:rPr>
              <a:t>-gam: </a:t>
            </a:r>
          </a:p>
        </p:txBody>
      </p:sp>
      <p:sp>
        <p:nvSpPr>
          <p:cNvPr id="16" name="TextBox 15"/>
          <p:cNvSpPr txBox="1"/>
          <p:nvPr/>
        </p:nvSpPr>
        <p:spPr>
          <a:xfrm>
            <a:off x="3393410" y="4481931"/>
            <a:ext cx="5405183"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Ki-</a:t>
            </a:r>
            <a:r>
              <a:rPr lang="en-US" sz="2800" dirty="0" err="1">
                <a:latin typeface="Times New Roman" pitchFamily="18" charset="0"/>
                <a:ea typeface="Arial-Rounded" panose="020B0500000000000000" pitchFamily="34" charset="0"/>
                <a:cs typeface="Times New Roman" pitchFamily="18" charset="0"/>
              </a:rPr>
              <a:t>lô</a:t>
            </a:r>
            <a:r>
              <a:rPr lang="en-US" sz="2800" dirty="0">
                <a:latin typeface="Times New Roman" pitchFamily="18" charset="0"/>
                <a:ea typeface="Arial-Rounded" panose="020B0500000000000000" pitchFamily="34" charset="0"/>
                <a:cs typeface="Times New Roman" pitchFamily="18" charset="0"/>
              </a:rPr>
              <a:t>-gam </a:t>
            </a:r>
            <a:r>
              <a:rPr lang="en-US" sz="2800" dirty="0" err="1">
                <a:latin typeface="Times New Roman" pitchFamily="18" charset="0"/>
                <a:ea typeface="Arial-Rounded" panose="020B0500000000000000" pitchFamily="34" charset="0"/>
                <a:cs typeface="Times New Roman" pitchFamily="18" charset="0"/>
              </a:rPr>
              <a:t>viết</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tắt</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là</a:t>
            </a:r>
            <a:r>
              <a:rPr lang="en-US" sz="2800" dirty="0">
                <a:latin typeface="Times New Roman" pitchFamily="18" charset="0"/>
                <a:ea typeface="Arial-Rounded" panose="020B0500000000000000" pitchFamily="34" charset="0"/>
                <a:cs typeface="Times New Roman" pitchFamily="18" charset="0"/>
              </a:rPr>
              <a:t> </a:t>
            </a:r>
            <a:r>
              <a:rPr lang="en-US" sz="2800" b="1" dirty="0">
                <a:solidFill>
                  <a:srgbClr val="FF0000"/>
                </a:solidFill>
                <a:latin typeface="Times New Roman" pitchFamily="18" charset="0"/>
                <a:ea typeface="Arial-Rounded" panose="020B0500000000000000" pitchFamily="34" charset="0"/>
                <a:cs typeface="Times New Roman" pitchFamily="18" charset="0"/>
              </a:rPr>
              <a:t>kg</a:t>
            </a:r>
            <a:r>
              <a:rPr lang="en-US" sz="2800" dirty="0">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xmlns="" val="37135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P spid="13"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6" name="Picture 5"/>
          <p:cNvPicPr>
            <a:picLocks noChangeAspect="1"/>
          </p:cNvPicPr>
          <p:nvPr/>
        </p:nvPicPr>
        <p:blipFill>
          <a:blip r:embed="rId2" cstate="print">
            <a:clrChange>
              <a:clrFrom>
                <a:srgbClr val="FFFFFF"/>
              </a:clrFrom>
              <a:clrTo>
                <a:srgbClr val="FFFFFF">
                  <a:alpha val="0"/>
                </a:srgbClr>
              </a:clrTo>
            </a:clrChange>
          </a:blip>
          <a:stretch>
            <a:fillRect/>
          </a:stretch>
        </p:blipFill>
        <p:spPr>
          <a:xfrm>
            <a:off x="-13656" y="923238"/>
            <a:ext cx="2360182" cy="953820"/>
          </a:xfrm>
          <a:prstGeom prst="rect">
            <a:avLst/>
          </a:prstGeom>
        </p:spPr>
      </p:pic>
      <p:grpSp>
        <p:nvGrpSpPr>
          <p:cNvPr id="7" name="组合 23"/>
          <p:cNvGrpSpPr/>
          <p:nvPr/>
        </p:nvGrpSpPr>
        <p:grpSpPr>
          <a:xfrm>
            <a:off x="-13656" y="6009797"/>
            <a:ext cx="12203723" cy="861991"/>
            <a:chOff x="-17585" y="5729324"/>
            <a:chExt cx="12203723" cy="1123362"/>
          </a:xfrm>
        </p:grpSpPr>
        <p:pic>
          <p:nvPicPr>
            <p:cNvPr id="8" name="图片 25"/>
            <p:cNvPicPr>
              <a:picLocks noChangeAspect="1"/>
            </p:cNvPicPr>
            <p:nvPr/>
          </p:nvPicPr>
          <p:blipFill rotWithShape="1">
            <a:blip r:embed="rId3" cstate="print"/>
            <a:srcRect r="21459"/>
            <a:stretch/>
          </p:blipFill>
          <p:spPr>
            <a:xfrm>
              <a:off x="5398477" y="5729324"/>
              <a:ext cx="6787661" cy="1123362"/>
            </a:xfrm>
            <a:prstGeom prst="rect">
              <a:avLst/>
            </a:prstGeom>
          </p:spPr>
        </p:pic>
        <p:pic>
          <p:nvPicPr>
            <p:cNvPr id="9" name="图片 24"/>
            <p:cNvPicPr>
              <a:picLocks noChangeAspect="1"/>
            </p:cNvPicPr>
            <p:nvPr/>
          </p:nvPicPr>
          <p:blipFill rotWithShape="1">
            <a:blip r:embed="rId3" cstate="print"/>
            <a:srcRect l="1990"/>
            <a:stretch/>
          </p:blipFill>
          <p:spPr>
            <a:xfrm>
              <a:off x="-17585" y="5729324"/>
              <a:ext cx="8659753" cy="1123362"/>
            </a:xfrm>
            <a:prstGeom prst="rect">
              <a:avLst/>
            </a:prstGeom>
          </p:spPr>
        </p:pic>
      </p:grpSp>
      <p:sp>
        <p:nvSpPr>
          <p:cNvPr id="10" name="Text Box 1"/>
          <p:cNvSpPr txBox="1"/>
          <p:nvPr/>
        </p:nvSpPr>
        <p:spPr>
          <a:xfrm>
            <a:off x="4654757" y="6475626"/>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18" name="Picture 17"/>
          <p:cNvPicPr>
            <a:picLocks noChangeAspect="1"/>
          </p:cNvPicPr>
          <p:nvPr/>
        </p:nvPicPr>
        <p:blipFill rotWithShape="1">
          <a:blip r:embed="rId4" cstate="print"/>
          <a:srcRect l="17760" t="38611" r="15989" b="26945"/>
          <a:stretch/>
        </p:blipFill>
        <p:spPr>
          <a:xfrm>
            <a:off x="1042990" y="2061790"/>
            <a:ext cx="9801223" cy="2866396"/>
          </a:xfrm>
          <a:prstGeom prst="rect">
            <a:avLst/>
          </a:prstGeom>
          <a:ln>
            <a:noFill/>
          </a:ln>
          <a:effectLst>
            <a:softEdge rad="112500"/>
          </a:effectLst>
        </p:spPr>
      </p:pic>
      <p:sp>
        <p:nvSpPr>
          <p:cNvPr id="19" name="TextBox 18"/>
          <p:cNvSpPr txBox="1"/>
          <p:nvPr/>
        </p:nvSpPr>
        <p:spPr>
          <a:xfrm>
            <a:off x="1613630" y="4870793"/>
            <a:ext cx="5405183" cy="523220"/>
          </a:xfrm>
          <a:prstGeom prst="rect">
            <a:avLst/>
          </a:prstGeom>
          <a:noFill/>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sữa</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1 kg.</a:t>
            </a:r>
          </a:p>
        </p:txBody>
      </p:sp>
      <p:sp>
        <p:nvSpPr>
          <p:cNvPr id="20" name="TextBox 19"/>
          <p:cNvSpPr txBox="1"/>
          <p:nvPr/>
        </p:nvSpPr>
        <p:spPr>
          <a:xfrm>
            <a:off x="7036723" y="4930482"/>
            <a:ext cx="4036092" cy="523220"/>
          </a:xfrm>
          <a:prstGeom prst="rect">
            <a:avLst/>
          </a:prstGeom>
          <a:noFill/>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Túi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gạo</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2 kg.</a:t>
            </a:r>
          </a:p>
        </p:txBody>
      </p:sp>
    </p:spTree>
    <p:extLst>
      <p:ext uri="{BB962C8B-B14F-4D97-AF65-F5344CB8AC3E}">
        <p14:creationId xmlns:p14="http://schemas.microsoft.com/office/powerpoint/2010/main" xmlns="" val="36203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strVal val="#ppt_w+.3"/>
                                          </p:val>
                                        </p:tav>
                                        <p:tav tm="100000">
                                          <p:val>
                                            <p:strVal val="#ppt_w"/>
                                          </p:val>
                                        </p:tav>
                                      </p:tavLst>
                                    </p:anim>
                                    <p:anim calcmode="lin" valueType="num">
                                      <p:cBhvr>
                                        <p:cTn id="21" dur="1000" fill="hold"/>
                                        <p:tgtEl>
                                          <p:spTgt spid="18"/>
                                        </p:tgtEl>
                                        <p:attrNameLst>
                                          <p:attrName>ppt_h</p:attrName>
                                        </p:attrNameLst>
                                      </p:cBhvr>
                                      <p:tavLst>
                                        <p:tav tm="0">
                                          <p:val>
                                            <p:strVal val="#ppt_h"/>
                                          </p:val>
                                        </p:tav>
                                        <p:tav tm="100000">
                                          <p:val>
                                            <p:strVal val="#ppt_h"/>
                                          </p:val>
                                        </p:tav>
                                      </p:tavLst>
                                    </p:anim>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grpSp>
        <p:nvGrpSpPr>
          <p:cNvPr id="6" name="组合 23"/>
          <p:cNvGrpSpPr/>
          <p:nvPr/>
        </p:nvGrpSpPr>
        <p:grpSpPr>
          <a:xfrm>
            <a:off x="-13656" y="6318119"/>
            <a:ext cx="12203723" cy="553669"/>
            <a:chOff x="-17585" y="5729324"/>
            <a:chExt cx="12203723" cy="1123362"/>
          </a:xfrm>
        </p:grpSpPr>
        <p:pic>
          <p:nvPicPr>
            <p:cNvPr id="7" name="图片 25"/>
            <p:cNvPicPr>
              <a:picLocks noChangeAspect="1"/>
            </p:cNvPicPr>
            <p:nvPr/>
          </p:nvPicPr>
          <p:blipFill rotWithShape="1">
            <a:blip r:embed="rId4"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cstate="print"/>
            <a:srcRect l="1990"/>
            <a:stretch/>
          </p:blipFill>
          <p:spPr>
            <a:xfrm>
              <a:off x="-17585" y="5729324"/>
              <a:ext cx="8659753" cy="1123362"/>
            </a:xfrm>
            <a:prstGeom prst="rect">
              <a:avLst/>
            </a:prstGeom>
          </p:spPr>
        </p:pic>
      </p:grpSp>
      <p:pic>
        <p:nvPicPr>
          <p:cNvPr id="9" name="Picture 8"/>
          <p:cNvPicPr>
            <a:picLocks noChangeAspect="1"/>
          </p:cNvPicPr>
          <p:nvPr/>
        </p:nvPicPr>
        <p:blipFill rotWithShape="1">
          <a:blip r:embed="rId5" cstate="print">
            <a:clrChange>
              <a:clrFrom>
                <a:srgbClr val="FFFFFF"/>
              </a:clrFrom>
              <a:clrTo>
                <a:srgbClr val="FFFFFF">
                  <a:alpha val="0"/>
                </a:srgbClr>
              </a:clrTo>
            </a:clrChange>
          </a:blip>
          <a:srcRect l="54117" t="17015" r="17157" b="26690"/>
          <a:stretch/>
        </p:blipFill>
        <p:spPr>
          <a:xfrm>
            <a:off x="7386454" y="1337023"/>
            <a:ext cx="4083247" cy="4501325"/>
          </a:xfrm>
          <a:prstGeom prst="rect">
            <a:avLst/>
          </a:prstGeom>
        </p:spPr>
      </p:pic>
      <p:pic>
        <p:nvPicPr>
          <p:cNvPr id="10" name="Picture 9">
            <a:extLst>
              <a:ext uri="{FF2B5EF4-FFF2-40B4-BE49-F238E27FC236}">
                <a16:creationId xmlns:a16="http://schemas.microsoft.com/office/drawing/2014/main" xmlns="" id="{9386116E-C655-4397-81B3-C77AB8ADD2E1}"/>
              </a:ext>
            </a:extLst>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98734" y="857251"/>
            <a:ext cx="2551876" cy="947269"/>
          </a:xfrm>
          <a:prstGeom prst="rect">
            <a:avLst/>
          </a:prstGeom>
        </p:spPr>
      </p:pic>
      <p:sp>
        <p:nvSpPr>
          <p:cNvPr id="11"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503857" y="1885759"/>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1</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2" name="Rounded Rectangle 11"/>
          <p:cNvSpPr/>
          <p:nvPr/>
        </p:nvSpPr>
        <p:spPr>
          <a:xfrm>
            <a:off x="1307787" y="1982680"/>
            <a:ext cx="1482915" cy="5179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Đ – S ?</a:t>
            </a:r>
          </a:p>
        </p:txBody>
      </p:sp>
      <p:sp>
        <p:nvSpPr>
          <p:cNvPr id="13" name="TextBox 12"/>
          <p:cNvSpPr txBox="1"/>
          <p:nvPr/>
        </p:nvSpPr>
        <p:spPr>
          <a:xfrm>
            <a:off x="614646" y="2569034"/>
            <a:ext cx="5405183"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a)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bóng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nhẹ</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hơn</a:t>
            </a:r>
            <a:r>
              <a:rPr lang="en-US" sz="2800" dirty="0">
                <a:latin typeface="Times New Roman" pitchFamily="18" charset="0"/>
                <a:ea typeface="Arial-Rounded" panose="020B0500000000000000" pitchFamily="34" charset="0"/>
                <a:cs typeface="Times New Roman" pitchFamily="18" charset="0"/>
              </a:rPr>
              <a:t> 1 kg.</a:t>
            </a:r>
          </a:p>
        </p:txBody>
      </p:sp>
      <p:sp>
        <p:nvSpPr>
          <p:cNvPr id="14" name="TextBox 13"/>
          <p:cNvSpPr txBox="1"/>
          <p:nvPr/>
        </p:nvSpPr>
        <p:spPr>
          <a:xfrm>
            <a:off x="614646" y="3240350"/>
            <a:ext cx="5405183"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b) </a:t>
            </a:r>
            <a:r>
              <a:rPr lang="en-US" sz="2800" dirty="0" err="1">
                <a:latin typeface="Times New Roman" pitchFamily="18" charset="0"/>
                <a:ea typeface="Arial-Rounded" panose="020B0500000000000000" pitchFamily="34" charset="0"/>
                <a:cs typeface="Times New Roman" pitchFamily="18" charset="0"/>
              </a:rPr>
              <a:t>Nải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chuối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hơn</a:t>
            </a:r>
            <a:r>
              <a:rPr lang="en-US" sz="2800" dirty="0">
                <a:latin typeface="Times New Roman" pitchFamily="18" charset="0"/>
                <a:ea typeface="Arial-Rounded" panose="020B0500000000000000" pitchFamily="34" charset="0"/>
                <a:cs typeface="Times New Roman" pitchFamily="18" charset="0"/>
              </a:rPr>
              <a:t> 1 kg.</a:t>
            </a:r>
          </a:p>
        </p:txBody>
      </p:sp>
      <p:sp>
        <p:nvSpPr>
          <p:cNvPr id="15" name="TextBox 14"/>
          <p:cNvSpPr txBox="1"/>
          <p:nvPr/>
        </p:nvSpPr>
        <p:spPr>
          <a:xfrm>
            <a:off x="614646" y="3910051"/>
            <a:ext cx="5405183"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c)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bưởi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1 kg.</a:t>
            </a:r>
          </a:p>
        </p:txBody>
      </p:sp>
      <p:sp>
        <p:nvSpPr>
          <p:cNvPr id="16" name="TextBox 15"/>
          <p:cNvSpPr txBox="1"/>
          <p:nvPr/>
        </p:nvSpPr>
        <p:spPr>
          <a:xfrm>
            <a:off x="614645" y="4590866"/>
            <a:ext cx="6261168"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d)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bóng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bằng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bưởi</a:t>
            </a:r>
            <a:r>
              <a:rPr lang="en-US" sz="2800" dirty="0">
                <a:latin typeface="Times New Roman" pitchFamily="18" charset="0"/>
                <a:ea typeface="Arial-Rounded" panose="020B0500000000000000" pitchFamily="34" charset="0"/>
                <a:cs typeface="Times New Roman" pitchFamily="18" charset="0"/>
              </a:rPr>
              <a:t>.</a:t>
            </a:r>
          </a:p>
        </p:txBody>
      </p:sp>
      <p:sp>
        <p:nvSpPr>
          <p:cNvPr id="17" name="TextBox 16"/>
          <p:cNvSpPr txBox="1"/>
          <p:nvPr/>
        </p:nvSpPr>
        <p:spPr>
          <a:xfrm>
            <a:off x="614646" y="5315127"/>
            <a:ext cx="5405183" cy="523220"/>
          </a:xfrm>
          <a:prstGeom prst="rect">
            <a:avLst/>
          </a:prstGeom>
          <a:noFill/>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e) </a:t>
            </a:r>
            <a:r>
              <a:rPr lang="en-US" sz="2800" dirty="0" err="1">
                <a:latin typeface="Times New Roman" pitchFamily="18" charset="0"/>
                <a:ea typeface="Arial-Rounded" panose="020B0500000000000000" pitchFamily="34" charset="0"/>
                <a:cs typeface="Times New Roman" pitchFamily="18" charset="0"/>
              </a:rPr>
              <a:t>Nải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chuối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hơn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quả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bưởi</a:t>
            </a:r>
            <a:r>
              <a:rPr lang="en-US" sz="2800" dirty="0">
                <a:latin typeface="Times New Roman" pitchFamily="18" charset="0"/>
                <a:ea typeface="Arial-Rounded" panose="020B0500000000000000" pitchFamily="34" charset="0"/>
                <a:cs typeface="Times New Roman" pitchFamily="18" charset="0"/>
              </a:rPr>
              <a:t>.</a:t>
            </a:r>
          </a:p>
        </p:txBody>
      </p:sp>
      <p:sp>
        <p:nvSpPr>
          <p:cNvPr id="18" name="Rounded Rectangle 17"/>
          <p:cNvSpPr/>
          <p:nvPr/>
        </p:nvSpPr>
        <p:spPr>
          <a:xfrm>
            <a:off x="6209063" y="2400417"/>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19" name="Rounded Rectangle 18"/>
          <p:cNvSpPr/>
          <p:nvPr/>
        </p:nvSpPr>
        <p:spPr>
          <a:xfrm>
            <a:off x="6197093" y="3070927"/>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0" name="Rounded Rectangle 19"/>
          <p:cNvSpPr/>
          <p:nvPr/>
        </p:nvSpPr>
        <p:spPr>
          <a:xfrm>
            <a:off x="6178214" y="3772563"/>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1" name="Rounded Rectangle 20"/>
          <p:cNvSpPr/>
          <p:nvPr/>
        </p:nvSpPr>
        <p:spPr>
          <a:xfrm>
            <a:off x="6178214" y="4463329"/>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2" name="Rounded Rectangle 21"/>
          <p:cNvSpPr/>
          <p:nvPr/>
        </p:nvSpPr>
        <p:spPr>
          <a:xfrm>
            <a:off x="6178214" y="5177373"/>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3" name="Rounded Rectangle 22"/>
          <p:cNvSpPr/>
          <p:nvPr/>
        </p:nvSpPr>
        <p:spPr>
          <a:xfrm>
            <a:off x="6209002" y="2400417"/>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Đ</a:t>
            </a:r>
          </a:p>
        </p:txBody>
      </p:sp>
      <p:sp>
        <p:nvSpPr>
          <p:cNvPr id="24" name="Rounded Rectangle 23"/>
          <p:cNvSpPr/>
          <p:nvPr/>
        </p:nvSpPr>
        <p:spPr>
          <a:xfrm>
            <a:off x="6197093" y="3091184"/>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Đ</a:t>
            </a:r>
          </a:p>
        </p:txBody>
      </p:sp>
      <p:sp>
        <p:nvSpPr>
          <p:cNvPr id="25" name="Rounded Rectangle 24"/>
          <p:cNvSpPr/>
          <p:nvPr/>
        </p:nvSpPr>
        <p:spPr>
          <a:xfrm>
            <a:off x="6174046" y="3781753"/>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Đ</a:t>
            </a:r>
          </a:p>
        </p:txBody>
      </p:sp>
      <p:sp>
        <p:nvSpPr>
          <p:cNvPr id="26" name="Rounded Rectangle 25"/>
          <p:cNvSpPr/>
          <p:nvPr/>
        </p:nvSpPr>
        <p:spPr>
          <a:xfrm>
            <a:off x="6173486" y="4463329"/>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S</a:t>
            </a:r>
          </a:p>
        </p:txBody>
      </p:sp>
      <p:sp>
        <p:nvSpPr>
          <p:cNvPr id="27" name="Rounded Rectangle 26"/>
          <p:cNvSpPr/>
          <p:nvPr/>
        </p:nvSpPr>
        <p:spPr>
          <a:xfrm>
            <a:off x="6173486" y="5186564"/>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Đ</a:t>
            </a:r>
          </a:p>
        </p:txBody>
      </p:sp>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66481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000"/>
                                        <p:tgtEl>
                                          <p:spTgt spid="27"/>
                                        </p:tgtEl>
                                      </p:cBhvr>
                                    </p:animEffect>
                                    <p:anim calcmode="lin" valueType="num">
                                      <p:cBhvr>
                                        <p:cTn id="101" dur="1000" fill="hold"/>
                                        <p:tgtEl>
                                          <p:spTgt spid="27"/>
                                        </p:tgtEl>
                                        <p:attrNameLst>
                                          <p:attrName>ppt_x</p:attrName>
                                        </p:attrNameLst>
                                      </p:cBhvr>
                                      <p:tavLst>
                                        <p:tav tm="0">
                                          <p:val>
                                            <p:strVal val="#ppt_x"/>
                                          </p:val>
                                        </p:tav>
                                        <p:tav tm="100000">
                                          <p:val>
                                            <p:strVal val="#ppt_x"/>
                                          </p:val>
                                        </p:tav>
                                      </p:tavLst>
                                    </p:anim>
                                    <p:anim calcmode="lin" valueType="num">
                                      <p:cBhvr>
                                        <p:cTn id="10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grpSp>
        <p:nvGrpSpPr>
          <p:cNvPr id="6" name="组合 23"/>
          <p:cNvGrpSpPr/>
          <p:nvPr/>
        </p:nvGrpSpPr>
        <p:grpSpPr>
          <a:xfrm>
            <a:off x="-13656" y="5740401"/>
            <a:ext cx="12203723" cy="1131388"/>
            <a:chOff x="-17585" y="5729324"/>
            <a:chExt cx="12203723" cy="1123362"/>
          </a:xfrm>
        </p:grpSpPr>
        <p:pic>
          <p:nvPicPr>
            <p:cNvPr id="7" name="图片 25"/>
            <p:cNvPicPr>
              <a:picLocks noChangeAspect="1"/>
            </p:cNvPicPr>
            <p:nvPr/>
          </p:nvPicPr>
          <p:blipFill rotWithShape="1">
            <a:blip r:embed="rId3"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cstate="print"/>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242600" y="1094689"/>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2</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1" name="TextBox 10"/>
          <p:cNvSpPr txBox="1"/>
          <p:nvPr/>
        </p:nvSpPr>
        <p:spPr>
          <a:xfrm>
            <a:off x="941278" y="1186297"/>
            <a:ext cx="5834143" cy="523220"/>
          </a:xfrm>
          <a:prstGeom prst="rect">
            <a:avLst/>
          </a:prstGeom>
          <a:noFill/>
          <a:ln>
            <a:noFill/>
          </a:ln>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Đọc</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của</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mỗi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đồ</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vật</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sau</a:t>
            </a:r>
            <a:r>
              <a:rPr lang="en-US" sz="2800" dirty="0">
                <a:latin typeface="Times New Roman" pitchFamily="18" charset="0"/>
                <a:ea typeface="Arial-Rounded" panose="020B0500000000000000" pitchFamily="34" charset="0"/>
                <a:cs typeface="Times New Roman" pitchFamily="18" charset="0"/>
              </a:rPr>
              <a:t>: </a:t>
            </a:r>
          </a:p>
        </p:txBody>
      </p:sp>
      <p:pic>
        <p:nvPicPr>
          <p:cNvPr id="12" name="Picture 11"/>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8704" b="75741" l="24688" r="77292">
                        <a14:foregroundMark x1="71979" y1="75556" x2="75469" y2="75556"/>
                        <a14:foregroundMark x1="75313" y1="75741" x2="77292" y2="75093"/>
                        <a14:foregroundMark x1="67188" y1="63519" x2="71042" y2="61296"/>
                        <a14:foregroundMark x1="69063" y1="65463" x2="69063" y2="65463"/>
                        <a14:foregroundMark x1="66875" y1="63426" x2="70885" y2="73333"/>
                        <a14:foregroundMark x1="43229" y1="67130" x2="51146" y2="66667"/>
                        <a14:foregroundMark x1="38021" y1="63611" x2="38229" y2="71111"/>
                        <a14:foregroundMark x1="26198" y1="64537" x2="30312" y2="68704"/>
                      </a14:backgroundRemoval>
                    </a14:imgEffect>
                  </a14:imgLayer>
                </a14:imgProps>
              </a:ext>
            </a:extLst>
          </a:blip>
          <a:srcRect l="24366" t="58800" r="22333" b="23956"/>
          <a:stretch/>
        </p:blipFill>
        <p:spPr>
          <a:xfrm>
            <a:off x="857354" y="2451811"/>
            <a:ext cx="10839319" cy="2100300"/>
          </a:xfrm>
          <a:prstGeom prst="rect">
            <a:avLst/>
          </a:prstGeom>
        </p:spPr>
      </p:pic>
      <p:sp>
        <p:nvSpPr>
          <p:cNvPr id="13"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74161" y="856698"/>
            <a:ext cx="1644496" cy="1276903"/>
          </a:xfrm>
          <a:prstGeom prst="rect">
            <a:avLst/>
          </a:prstGeom>
        </p:spPr>
      </p:pic>
    </p:spTree>
    <p:extLst>
      <p:ext uri="{BB962C8B-B14F-4D97-AF65-F5344CB8AC3E}">
        <p14:creationId xmlns:p14="http://schemas.microsoft.com/office/powerpoint/2010/main" xmlns="" val="13755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ackgroundRemoval t="21204" b="41389" l="21146" r="47865"/>
                    </a14:imgEffect>
                  </a14:imgLayer>
                </a14:imgProps>
              </a:ext>
            </a:extLst>
          </a:blip>
          <a:srcRect l="21036" t="20296" r="52114" b="56213"/>
          <a:stretch/>
        </p:blipFill>
        <p:spPr>
          <a:xfrm>
            <a:off x="1004710" y="1363535"/>
            <a:ext cx="3289231" cy="1618716"/>
          </a:xfrm>
          <a:prstGeom prst="rect">
            <a:avLst/>
          </a:prstGeom>
        </p:spPr>
      </p:pic>
      <p:pic>
        <p:nvPicPr>
          <p:cNvPr id="5" name="Picture 4"/>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ackgroundRemoval t="43519" b="68889" l="33854" r="64583"/>
                    </a14:imgEffect>
                  </a14:imgLayer>
                </a14:imgProps>
              </a:ext>
            </a:extLst>
          </a:blip>
          <a:srcRect l="33403" t="42659" r="34673" b="28588"/>
          <a:stretch/>
        </p:blipFill>
        <p:spPr>
          <a:xfrm>
            <a:off x="3861935" y="2184712"/>
            <a:ext cx="4022575" cy="2037928"/>
          </a:xfrm>
          <a:prstGeom prst="rect">
            <a:avLst/>
          </a:prstGeom>
        </p:spPr>
      </p:pic>
      <p:grpSp>
        <p:nvGrpSpPr>
          <p:cNvPr id="9" name="Group 8"/>
          <p:cNvGrpSpPr/>
          <p:nvPr/>
        </p:nvGrpSpPr>
        <p:grpSpPr>
          <a:xfrm>
            <a:off x="7282543" y="1479932"/>
            <a:ext cx="3285879" cy="1904289"/>
            <a:chOff x="5593976" y="995084"/>
            <a:chExt cx="5199530" cy="2393576"/>
          </a:xfrm>
        </p:grpSpPr>
        <p:pic>
          <p:nvPicPr>
            <p:cNvPr id="6" name="Picture 5"/>
            <p:cNvPicPr>
              <a:picLocks noChangeAspect="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backgroundRemoval t="20093" b="44444" l="49896" r="80000"/>
                      </a14:imgEffect>
                    </a14:imgLayer>
                  </a14:imgProps>
                </a:ext>
              </a:extLst>
            </a:blip>
            <a:srcRect l="50105" t="20296" r="19240" b="54616"/>
            <a:stretch/>
          </p:blipFill>
          <p:spPr>
            <a:xfrm>
              <a:off x="5593976" y="995084"/>
              <a:ext cx="5199530" cy="2393576"/>
            </a:xfrm>
            <a:prstGeom prst="rect">
              <a:avLst/>
            </a:prstGeom>
          </p:spPr>
        </p:pic>
        <p:sp>
          <p:nvSpPr>
            <p:cNvPr id="7" name="Cube 6"/>
            <p:cNvSpPr/>
            <p:nvPr/>
          </p:nvSpPr>
          <p:spPr>
            <a:xfrm>
              <a:off x="5862918" y="995084"/>
              <a:ext cx="1900517" cy="1030939"/>
            </a:xfrm>
            <a:prstGeom prst="cube">
              <a:avLst>
                <a:gd name="adj" fmla="val 26302"/>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8" name="TextBox 7"/>
            <p:cNvSpPr txBox="1"/>
            <p:nvPr/>
          </p:nvSpPr>
          <p:spPr>
            <a:xfrm>
              <a:off x="6526305" y="1357732"/>
              <a:ext cx="788894" cy="657656"/>
            </a:xfrm>
            <a:prstGeom prst="rect">
              <a:avLst/>
            </a:prstGeom>
            <a:noFill/>
          </p:spPr>
          <p:txBody>
            <a:bodyPr wrap="square" rtlCol="0">
              <a:spAutoFit/>
            </a:bodyPr>
            <a:lstStyle/>
            <a:p>
              <a:r>
                <a:rPr lang="en-US" sz="2800" dirty="0">
                  <a:latin typeface="Times New Roman" pitchFamily="18" charset="0"/>
                  <a:cs typeface="Times New Roman" pitchFamily="18" charset="0"/>
                </a:rPr>
                <a:t>B</a:t>
              </a:r>
            </a:p>
          </p:txBody>
        </p:sp>
      </p:grpSp>
      <p:sp>
        <p:nvSpPr>
          <p:cNvPr id="10"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74381" y="865103"/>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itchFamily="18" charset="0"/>
                <a:ea typeface="微软雅黑" panose="020B0503020204020204" pitchFamily="34" charset="-122"/>
                <a:cs typeface="Times New Roman" pitchFamily="18" charset="0"/>
              </a:rPr>
              <a:t>3</a:t>
            </a:r>
            <a:endParaRPr lang="zh-CN" altLang="en-US" sz="3200" b="1" dirty="0">
              <a:solidFill>
                <a:srgbClr val="FFFFFF"/>
              </a:solidFill>
              <a:latin typeface="Times New Roman" pitchFamily="18" charset="0"/>
              <a:ea typeface="微软雅黑" panose="020B0503020204020204" pitchFamily="34" charset="-122"/>
              <a:cs typeface="Times New Roman" pitchFamily="18" charset="0"/>
            </a:endParaRPr>
          </a:p>
        </p:txBody>
      </p:sp>
      <p:sp>
        <p:nvSpPr>
          <p:cNvPr id="14" name="Flowchart: Document 1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15" name="Flowchart: Document 1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16" name="TextBox 15"/>
          <p:cNvSpPr txBox="1"/>
          <p:nvPr/>
        </p:nvSpPr>
        <p:spPr>
          <a:xfrm>
            <a:off x="388982" y="4058729"/>
            <a:ext cx="552295" cy="523220"/>
          </a:xfrm>
          <a:prstGeom prst="rect">
            <a:avLst/>
          </a:prstGeom>
          <a:noFill/>
        </p:spPr>
        <p:txBody>
          <a:bodyPr wrap="square" rtlCol="0">
            <a:spAutoFit/>
          </a:bodyPr>
          <a:lstStyle/>
          <a:p>
            <a:r>
              <a:rPr lang="en-US" sz="2800" dirty="0">
                <a:latin typeface="Times New Roman" pitchFamily="18" charset="0"/>
                <a:cs typeface="Times New Roman" pitchFamily="18" charset="0"/>
              </a:rPr>
              <a:t>a.</a:t>
            </a:r>
          </a:p>
        </p:txBody>
      </p:sp>
      <p:sp>
        <p:nvSpPr>
          <p:cNvPr id="17" name="Rounded Rectangle 16"/>
          <p:cNvSpPr/>
          <p:nvPr/>
        </p:nvSpPr>
        <p:spPr>
          <a:xfrm>
            <a:off x="941277" y="4058729"/>
            <a:ext cx="1018153" cy="5179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p>
        </p:txBody>
      </p:sp>
      <p:sp>
        <p:nvSpPr>
          <p:cNvPr id="19" name="TextBox 18"/>
          <p:cNvSpPr txBox="1"/>
          <p:nvPr/>
        </p:nvSpPr>
        <p:spPr>
          <a:xfrm>
            <a:off x="269239" y="5338932"/>
            <a:ext cx="12221543" cy="523220"/>
          </a:xfrm>
          <a:prstGeom prst="rect">
            <a:avLst/>
          </a:prstGeom>
          <a:noFill/>
          <a:ln>
            <a:noFill/>
          </a:ln>
        </p:spPr>
        <p:txBody>
          <a:bodyPr wrap="square" rtlCol="0">
            <a:spAutoFit/>
          </a:bodyPr>
          <a:lstStyle/>
          <a:p>
            <a:r>
              <a:rPr lang="en-US" sz="2800" dirty="0">
                <a:latin typeface="Times New Roman" pitchFamily="18" charset="0"/>
                <a:ea typeface="Arial-Rounded" panose="020B0500000000000000" pitchFamily="34" charset="0"/>
                <a:cs typeface="Times New Roman" pitchFamily="18" charset="0"/>
              </a:rPr>
              <a:t>b. </a:t>
            </a:r>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nào</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nhất</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nào</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nhẹ</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nhất</a:t>
            </a:r>
            <a:r>
              <a:rPr lang="en-US" sz="2800" dirty="0">
                <a:latin typeface="Times New Roman" pitchFamily="18" charset="0"/>
                <a:ea typeface="Arial-Rounded" panose="020B0500000000000000" pitchFamily="34" charset="0"/>
                <a:cs typeface="Times New Roman" pitchFamily="18" charset="0"/>
              </a:rPr>
              <a:t>? </a:t>
            </a:r>
          </a:p>
        </p:txBody>
      </p:sp>
      <p:grpSp>
        <p:nvGrpSpPr>
          <p:cNvPr id="23" name="Group 22"/>
          <p:cNvGrpSpPr/>
          <p:nvPr/>
        </p:nvGrpSpPr>
        <p:grpSpPr>
          <a:xfrm>
            <a:off x="177287" y="4557247"/>
            <a:ext cx="12221543" cy="634199"/>
            <a:chOff x="177286" y="5210388"/>
            <a:chExt cx="12221543" cy="634199"/>
          </a:xfrm>
        </p:grpSpPr>
        <p:sp>
          <p:nvSpPr>
            <p:cNvPr id="11" name="TextBox 10"/>
            <p:cNvSpPr txBox="1"/>
            <p:nvPr/>
          </p:nvSpPr>
          <p:spPr>
            <a:xfrm>
              <a:off x="177286" y="5295037"/>
              <a:ext cx="12221543" cy="523220"/>
            </a:xfrm>
            <a:prstGeom prst="rect">
              <a:avLst/>
            </a:prstGeom>
            <a:noFill/>
            <a:ln>
              <a:noFill/>
            </a:ln>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A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kg. </a:t>
              </a:r>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B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kg. </a:t>
              </a:r>
              <a:r>
                <a:rPr lang="en-US" sz="2800" dirty="0" err="1">
                  <a:latin typeface="Times New Roman" pitchFamily="18" charset="0"/>
                  <a:ea typeface="Arial-Rounded" panose="020B0500000000000000" pitchFamily="34" charset="0"/>
                  <a:cs typeface="Times New Roman" pitchFamily="18" charset="0"/>
                </a:rPr>
                <a:t>Hộp</a:t>
              </a:r>
              <a:r>
                <a:rPr lang="en-US" sz="2800" dirty="0">
                  <a:latin typeface="Times New Roman" pitchFamily="18" charset="0"/>
                  <a:ea typeface="Arial-Rounded" panose="020B0500000000000000" pitchFamily="34" charset="0"/>
                  <a:cs typeface="Times New Roman" pitchFamily="18" charset="0"/>
                </a:rPr>
                <a:t> C </a:t>
              </a:r>
              <a:r>
                <a:rPr lang="en-US" sz="2800" dirty="0" err="1">
                  <a:latin typeface="Times New Roman" pitchFamily="18" charset="0"/>
                  <a:ea typeface="Arial-Rounded" panose="020B0500000000000000" pitchFamily="34" charset="0"/>
                  <a:cs typeface="Times New Roman" pitchFamily="18" charset="0"/>
                </a:rPr>
                <a:t>cân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nặng</a:t>
              </a:r>
              <a:r>
                <a:rPr lang="en-US" sz="2800" dirty="0">
                  <a:latin typeface="Times New Roman" pitchFamily="18" charset="0"/>
                  <a:ea typeface="Arial-Rounded" panose="020B0500000000000000" pitchFamily="34" charset="0"/>
                  <a:cs typeface="Times New Roman" pitchFamily="18" charset="0"/>
                </a:rPr>
                <a:t>        kg.  </a:t>
              </a:r>
            </a:p>
          </p:txBody>
        </p:sp>
        <p:sp>
          <p:nvSpPr>
            <p:cNvPr id="18" name="Rounded Rectangle 17"/>
            <p:cNvSpPr/>
            <p:nvPr/>
          </p:nvSpPr>
          <p:spPr>
            <a:xfrm>
              <a:off x="2888843" y="5267072"/>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0" name="Rounded Rectangle 19"/>
            <p:cNvSpPr/>
            <p:nvPr/>
          </p:nvSpPr>
          <p:spPr>
            <a:xfrm>
              <a:off x="6892082" y="5240743"/>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sp>
          <p:nvSpPr>
            <p:cNvPr id="21" name="Rounded Rectangle 20"/>
            <p:cNvSpPr/>
            <p:nvPr/>
          </p:nvSpPr>
          <p:spPr>
            <a:xfrm>
              <a:off x="10800054" y="5210388"/>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a:t>
              </a:r>
            </a:p>
          </p:txBody>
        </p:sp>
      </p:grpSp>
      <p:sp>
        <p:nvSpPr>
          <p:cNvPr id="22" name="Rounded Rectangle 21"/>
          <p:cNvSpPr/>
          <p:nvPr/>
        </p:nvSpPr>
        <p:spPr>
          <a:xfrm>
            <a:off x="2888843" y="4620868"/>
            <a:ext cx="666751" cy="577515"/>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3</a:t>
            </a:r>
          </a:p>
        </p:txBody>
      </p:sp>
      <p:sp>
        <p:nvSpPr>
          <p:cNvPr id="24" name="TextBox 23"/>
          <p:cNvSpPr txBox="1"/>
          <p:nvPr/>
        </p:nvSpPr>
        <p:spPr>
          <a:xfrm>
            <a:off x="789137" y="911545"/>
            <a:ext cx="5834143" cy="523220"/>
          </a:xfrm>
          <a:prstGeom prst="rect">
            <a:avLst/>
          </a:prstGeom>
          <a:noFill/>
          <a:ln>
            <a:noFill/>
          </a:ln>
        </p:spPr>
        <p:txBody>
          <a:bodyPr wrap="square" rtlCol="0">
            <a:spAutoFit/>
          </a:bodyPr>
          <a:lstStyle/>
          <a:p>
            <a:r>
              <a:rPr lang="en-US" sz="2800" dirty="0" err="1">
                <a:latin typeface="Times New Roman" pitchFamily="18" charset="0"/>
                <a:ea typeface="Arial-Rounded" panose="020B0500000000000000" pitchFamily="34" charset="0"/>
                <a:cs typeface="Times New Roman" pitchFamily="18" charset="0"/>
              </a:rPr>
              <a:t>Quan</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sát</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tranh</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rồi</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trả</a:t>
            </a:r>
            <a:r>
              <a:rPr lang="en-US" sz="2800" dirty="0">
                <a:latin typeface="Times New Roman" pitchFamily="18" charset="0"/>
                <a:ea typeface="Arial-Rounded" panose="020B0500000000000000" pitchFamily="34" charset="0"/>
                <a:cs typeface="Times New Roman" pitchFamily="18" charset="0"/>
              </a:rPr>
              <a:t> </a:t>
            </a:r>
            <a:r>
              <a:rPr lang="en-US" sz="2800" dirty="0" err="1">
                <a:latin typeface="Times New Roman" pitchFamily="18" charset="0"/>
                <a:ea typeface="Arial-Rounded" panose="020B0500000000000000" pitchFamily="34" charset="0"/>
                <a:cs typeface="Times New Roman" pitchFamily="18" charset="0"/>
              </a:rPr>
              <a:t>lời</a:t>
            </a:r>
            <a:endParaRPr lang="en-US" sz="2800" dirty="0">
              <a:latin typeface="Times New Roman" pitchFamily="18" charset="0"/>
              <a:ea typeface="Arial-Rounded" panose="020B0500000000000000" pitchFamily="34" charset="0"/>
              <a:cs typeface="Times New Roman" pitchFamily="18" charset="0"/>
            </a:endParaRPr>
          </a:p>
        </p:txBody>
      </p:sp>
      <p:sp>
        <p:nvSpPr>
          <p:cNvPr id="27" name="Rounded Rectangle 26"/>
          <p:cNvSpPr/>
          <p:nvPr/>
        </p:nvSpPr>
        <p:spPr>
          <a:xfrm>
            <a:off x="6892082" y="4587600"/>
            <a:ext cx="666751" cy="577515"/>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4</a:t>
            </a:r>
          </a:p>
        </p:txBody>
      </p:sp>
      <p:sp>
        <p:nvSpPr>
          <p:cNvPr id="28" name="Rounded Rectangle 27"/>
          <p:cNvSpPr/>
          <p:nvPr/>
        </p:nvSpPr>
        <p:spPr>
          <a:xfrm>
            <a:off x="10800054" y="4576636"/>
            <a:ext cx="666751" cy="577515"/>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5</a:t>
            </a:r>
          </a:p>
        </p:txBody>
      </p:sp>
      <p:sp>
        <p:nvSpPr>
          <p:cNvPr id="29" name="Flowchart: Terminator 28"/>
          <p:cNvSpPr/>
          <p:nvPr/>
        </p:nvSpPr>
        <p:spPr>
          <a:xfrm>
            <a:off x="388982" y="5988299"/>
            <a:ext cx="5500191" cy="770464"/>
          </a:xfrm>
          <a:prstGeom prst="flowChartTerminator">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solidFill>
                  <a:srgbClr val="002060"/>
                </a:solidFill>
                <a:latin typeface="Times New Roman" pitchFamily="18" charset="0"/>
                <a:cs typeface="Times New Roman" pitchFamily="18" charset="0"/>
              </a:rPr>
              <a:t>Hộp</a:t>
            </a:r>
            <a:r>
              <a:rPr lang="en-US" sz="3200" dirty="0">
                <a:solidFill>
                  <a:srgbClr val="002060"/>
                </a:solidFill>
                <a:latin typeface="Times New Roman" pitchFamily="18" charset="0"/>
                <a:cs typeface="Times New Roman" pitchFamily="18" charset="0"/>
              </a:rPr>
              <a:t> C </a:t>
            </a:r>
            <a:r>
              <a:rPr lang="en-US" sz="3200" dirty="0" err="1">
                <a:solidFill>
                  <a:srgbClr val="002060"/>
                </a:solidFill>
                <a:latin typeface="Times New Roman" pitchFamily="18" charset="0"/>
                <a:cs typeface="Times New Roman" pitchFamily="18" charset="0"/>
              </a:rPr>
              <a:t>nặng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nhất</a:t>
            </a:r>
            <a:r>
              <a:rPr lang="en-US" sz="3200" dirty="0">
                <a:solidFill>
                  <a:srgbClr val="002060"/>
                </a:solidFill>
                <a:latin typeface="Times New Roman" pitchFamily="18" charset="0"/>
                <a:cs typeface="Times New Roman" pitchFamily="18" charset="0"/>
              </a:rPr>
              <a:t>.</a:t>
            </a:r>
          </a:p>
        </p:txBody>
      </p:sp>
      <p:sp>
        <p:nvSpPr>
          <p:cNvPr id="30" name="Flowchart: Terminator 29"/>
          <p:cNvSpPr/>
          <p:nvPr/>
        </p:nvSpPr>
        <p:spPr>
          <a:xfrm>
            <a:off x="6175387" y="5969356"/>
            <a:ext cx="5500191" cy="770464"/>
          </a:xfrm>
          <a:prstGeom prst="flowChartTerminator">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solidFill>
                  <a:srgbClr val="002060"/>
                </a:solidFill>
                <a:latin typeface="Times New Roman" pitchFamily="18" charset="0"/>
                <a:cs typeface="Times New Roman" pitchFamily="18" charset="0"/>
              </a:rPr>
              <a:t>Hộp</a:t>
            </a:r>
            <a:r>
              <a:rPr lang="en-US" sz="3200" dirty="0">
                <a:solidFill>
                  <a:srgbClr val="002060"/>
                </a:solidFill>
                <a:latin typeface="Times New Roman" pitchFamily="18" charset="0"/>
                <a:cs typeface="Times New Roman" pitchFamily="18" charset="0"/>
              </a:rPr>
              <a:t> A </a:t>
            </a:r>
            <a:r>
              <a:rPr lang="en-US" sz="3200" dirty="0" err="1">
                <a:solidFill>
                  <a:srgbClr val="002060"/>
                </a:solidFill>
                <a:latin typeface="Times New Roman" pitchFamily="18" charset="0"/>
                <a:cs typeface="Times New Roman" pitchFamily="18" charset="0"/>
              </a:rPr>
              <a:t>nhẹ</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nhất</a:t>
            </a:r>
            <a:r>
              <a:rPr lang="en-US" sz="32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34805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animBg="1"/>
      <p:bldP spid="19" grpId="0"/>
      <p:bldP spid="22" grpId="0" animBg="1"/>
      <p:bldP spid="24" grpId="0"/>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itchFamily="18" charset="0"/>
              <a:cs typeface="Times New Roman" pitchFamily="18" charset="0"/>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grpSp>
        <p:nvGrpSpPr>
          <p:cNvPr id="6" name="组合 23"/>
          <p:cNvGrpSpPr/>
          <p:nvPr/>
        </p:nvGrpSpPr>
        <p:grpSpPr>
          <a:xfrm>
            <a:off x="-13656" y="5740401"/>
            <a:ext cx="12203723" cy="1131388"/>
            <a:chOff x="-17585" y="5729324"/>
            <a:chExt cx="12203723" cy="1123362"/>
          </a:xfrm>
        </p:grpSpPr>
        <p:pic>
          <p:nvPicPr>
            <p:cNvPr id="7" name="图片 25"/>
            <p:cNvPicPr>
              <a:picLocks noChangeAspect="1"/>
            </p:cNvPicPr>
            <p:nvPr/>
          </p:nvPicPr>
          <p:blipFill rotWithShape="1">
            <a:blip r:embed="rId2" cstate="print"/>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2" cstate="print"/>
            <a:srcRect l="1990"/>
            <a:stretch/>
          </p:blipFill>
          <p:spPr>
            <a:xfrm>
              <a:off x="-17585" y="5729324"/>
              <a:ext cx="8659753" cy="1123362"/>
            </a:xfrm>
            <a:prstGeom prst="rect">
              <a:avLst/>
            </a:prstGeom>
          </p:spPr>
        </p:pic>
      </p:grpSp>
      <p:sp>
        <p:nvSpPr>
          <p:cNvPr id="9"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0" name="Flowchart: Terminator 9"/>
          <p:cNvSpPr/>
          <p:nvPr/>
        </p:nvSpPr>
        <p:spPr>
          <a:xfrm>
            <a:off x="3296046" y="1002640"/>
            <a:ext cx="5500191" cy="770464"/>
          </a:xfrm>
          <a:prstGeom prst="flowChartTerminator">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solidFill>
                  <a:srgbClr val="002060"/>
                </a:solidFill>
                <a:latin typeface="Times New Roman" pitchFamily="18" charset="0"/>
                <a:cs typeface="Times New Roman" pitchFamily="18" charset="0"/>
              </a:rPr>
              <a:t>Bài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mở</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rộng</a:t>
            </a:r>
            <a:endParaRPr lang="en-US" sz="3200" dirty="0">
              <a:solidFill>
                <a:srgbClr val="002060"/>
              </a:solidFill>
              <a:latin typeface="Times New Roman" pitchFamily="18" charset="0"/>
              <a:cs typeface="Times New Roman" pitchFamily="18" charset="0"/>
            </a:endParaRPr>
          </a:p>
        </p:txBody>
      </p:sp>
      <p:sp>
        <p:nvSpPr>
          <p:cNvPr id="11" name="TextBox 10"/>
          <p:cNvSpPr txBox="1"/>
          <p:nvPr/>
        </p:nvSpPr>
        <p:spPr>
          <a:xfrm>
            <a:off x="1387055" y="2002498"/>
            <a:ext cx="9934089" cy="1569660"/>
          </a:xfrm>
          <a:prstGeom prst="rect">
            <a:avLst/>
          </a:prstGeom>
          <a:noFill/>
        </p:spPr>
        <p:txBody>
          <a:bodyPr wrap="square" rtlCol="0">
            <a:spAutoFit/>
          </a:bodyPr>
          <a:lstStyle/>
          <a:p>
            <a:pPr algn="just"/>
            <a:r>
              <a:rPr lang="en-US" sz="3200" b="1" dirty="0" err="1" smtClean="0">
                <a:latin typeface="Times New Roman" pitchFamily="18" charset="0"/>
                <a:cs typeface="Times New Roman" pitchFamily="18" charset="0"/>
              </a:rPr>
              <a:t>Tùng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nặng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Mai. Mai </a:t>
            </a:r>
            <a:r>
              <a:rPr lang="en-US" sz="3200" b="1" dirty="0" err="1" smtClean="0">
                <a:latin typeface="Times New Roman" pitchFamily="18" charset="0"/>
                <a:cs typeface="Times New Roman" pitchFamily="18" charset="0"/>
              </a:rPr>
              <a:t>nặng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nặng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Nam. </a:t>
            </a:r>
          </a:p>
          <a:p>
            <a:pPr algn="ctr"/>
            <a:r>
              <a:rPr lang="en-US" sz="3200" b="1" dirty="0" err="1" smtClean="0">
                <a:solidFill>
                  <a:srgbClr val="FF0000"/>
                </a:solidFill>
                <a:latin typeface="Times New Roman" pitchFamily="18" charset="0"/>
                <a:cs typeface="Times New Roman" pitchFamily="18" charset="0"/>
              </a:rPr>
              <a:t>Hỏi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nặng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nhất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13" name="Flowchart: Terminator 12"/>
          <p:cNvSpPr/>
          <p:nvPr/>
        </p:nvSpPr>
        <p:spPr>
          <a:xfrm>
            <a:off x="3426673" y="3566767"/>
            <a:ext cx="5500191" cy="770464"/>
          </a:xfrm>
          <a:prstGeom prst="flowChartTerminator">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smtClean="0">
                <a:solidFill>
                  <a:srgbClr val="002060"/>
                </a:solidFill>
                <a:latin typeface="Times New Roman" pitchFamily="18" charset="0"/>
                <a:cs typeface="Times New Roman" pitchFamily="18" charset="0"/>
              </a:rPr>
              <a:t>Tùng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nặng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cân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nhất</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
        <p:nvSpPr>
          <p:cNvPr id="14" name="Flowchart: Terminator 13"/>
          <p:cNvSpPr/>
          <p:nvPr/>
        </p:nvSpPr>
        <p:spPr>
          <a:xfrm>
            <a:off x="3426673" y="4564713"/>
            <a:ext cx="5500191" cy="770464"/>
          </a:xfrm>
          <a:prstGeom prst="flowChartTerminator">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smtClean="0">
                <a:solidFill>
                  <a:srgbClr val="002060"/>
                </a:solidFill>
                <a:latin typeface="Times New Roman" pitchFamily="18" charset="0"/>
                <a:cs typeface="Times New Roman" pitchFamily="18" charset="0"/>
              </a:rPr>
              <a:t>Nam </a:t>
            </a:r>
            <a:r>
              <a:rPr lang="en-US" sz="3200" dirty="0" err="1" smtClean="0">
                <a:solidFill>
                  <a:srgbClr val="002060"/>
                </a:solidFill>
                <a:latin typeface="Times New Roman" pitchFamily="18" charset="0"/>
                <a:cs typeface="Times New Roman" pitchFamily="18" charset="0"/>
              </a:rPr>
              <a:t>nhẹ</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cân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nhất</a:t>
            </a:r>
            <a:r>
              <a:rPr lang="en-US" sz="3200" dirty="0" smtClean="0">
                <a:solidFill>
                  <a:srgbClr val="002060"/>
                </a:solidFill>
                <a:latin typeface="Times New Roman" pitchFamily="18" charset="0"/>
                <a:cs typeface="Times New Roman" pitchFamily="18" charset="0"/>
              </a:rPr>
              <a:t>. </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160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1049</TotalTime>
  <Words>483</Words>
  <Application>Microsoft Office PowerPoint</Application>
  <PresentationFormat>Custom</PresentationFormat>
  <Paragraphs>71</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YÊU CẦU CẦN ĐẠT</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42</cp:revision>
  <dcterms:created xsi:type="dcterms:W3CDTF">2021-06-03T14:58:56Z</dcterms:created>
  <dcterms:modified xsi:type="dcterms:W3CDTF">2022-10-23T08:49:49Z</dcterms:modified>
</cp:coreProperties>
</file>