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6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7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817" r:id="rId3"/>
    <p:sldMasterId id="2147483844" r:id="rId4"/>
    <p:sldMasterId id="2147483870" r:id="rId5"/>
    <p:sldMasterId id="2147483896" r:id="rId6"/>
    <p:sldMasterId id="2147483922" r:id="rId7"/>
    <p:sldMasterId id="2147483948" r:id="rId8"/>
  </p:sldMasterIdLst>
  <p:notesMasterIdLst>
    <p:notesMasterId r:id="rId27"/>
  </p:notesMasterIdLst>
  <p:sldIdLst>
    <p:sldId id="290" r:id="rId9"/>
    <p:sldId id="304" r:id="rId10"/>
    <p:sldId id="278" r:id="rId11"/>
    <p:sldId id="291" r:id="rId12"/>
    <p:sldId id="292" r:id="rId13"/>
    <p:sldId id="293" r:id="rId14"/>
    <p:sldId id="294" r:id="rId15"/>
    <p:sldId id="302" r:id="rId16"/>
    <p:sldId id="270" r:id="rId17"/>
    <p:sldId id="295" r:id="rId18"/>
    <p:sldId id="296" r:id="rId19"/>
    <p:sldId id="297" r:id="rId20"/>
    <p:sldId id="274" r:id="rId21"/>
    <p:sldId id="303" r:id="rId22"/>
    <p:sldId id="275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63"/>
    <a:srgbClr val="F5AFA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49" d="100"/>
          <a:sy n="49" d="100"/>
        </p:scale>
        <p:origin x="12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3449-8DBE-4788-8412-30EF872B8F1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18EF-24E3-4C2C-B20C-B2499768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4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4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: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.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thưởng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chống</a:t>
            </a:r>
            <a:r>
              <a:rPr lang="en-US" baseline="0" dirty="0"/>
              <a:t> TD </a:t>
            </a:r>
            <a:r>
              <a:rPr lang="en-US" baseline="0" dirty="0" err="1"/>
              <a:t>Pháp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giả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hi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.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long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CM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6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856d5b4ddc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856d5b4ddc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3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77eb34cb2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77eb34cb2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=&gt;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50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807ae4c3d_0_6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807ae4c3d_0_6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34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cai và lính: hống hách, xấc xược.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dì Năm và cán bộ ở đoạn đầu: tự nhiên. Đoạn sau: giọng khéo léo giả đò than vãn khi bị trói, nghẹn ngào nói lời trối trăng với con khi bị dọa bắn chết.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An: giọng một đứa trẻ đang khóc giả vờ lừa bọn giặc và vừa lo cho má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latin typeface="+mn-lt"/>
              </a:rPr>
              <a:t>Vai người dẫn chuyện phải đọc lời mở đầu giới thiệu </a:t>
            </a:r>
            <a:r>
              <a:rPr lang="vi-VN" sz="1200" i="1" dirty="0">
                <a:latin typeface="+mn-lt"/>
              </a:rPr>
              <a:t>nhân vật, cảnh trí, thời gian,</a:t>
            </a:r>
            <a:r>
              <a:rPr lang="vi-VN" sz="1200" dirty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8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943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8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136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06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9106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062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82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017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095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4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99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087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862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729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129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9411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513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302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14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7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928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88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232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324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5532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392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07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9942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9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054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03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587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9075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61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2621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732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9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6554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7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610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683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800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7043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625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954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523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350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4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7465" y="1148288"/>
            <a:ext cx="4258889" cy="4316616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20333" y="-249767"/>
            <a:ext cx="5250956" cy="574968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FAC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876400" y="1834767"/>
            <a:ext cx="3633824" cy="3984005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387473" y="3716683"/>
            <a:ext cx="7559256" cy="2506071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rgbClr val="0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16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54633" y="5215033"/>
            <a:ext cx="12301255" cy="2398195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53767" y="970333"/>
            <a:ext cx="45932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93000" y="3297700"/>
            <a:ext cx="395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5211200" y="2347700"/>
            <a:ext cx="5535600" cy="9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946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729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2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875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6109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181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8077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3531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1336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0263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6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418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3418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3418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88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226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002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41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95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174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6685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7426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0651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637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7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657299" y="-3124233"/>
            <a:ext cx="12849285" cy="11474671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37433" y="2243200"/>
            <a:ext cx="6258000" cy="3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498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49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835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01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826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528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1326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5718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4256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1103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11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7603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05197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10376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64052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8055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04737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23205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1418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998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935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456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4153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761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285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24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3660443" y="-421873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830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522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216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118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2233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1203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809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7309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105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790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200733" y="3613967"/>
            <a:ext cx="4448800" cy="16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200733" y="1675633"/>
            <a:ext cx="4448800" cy="1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049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891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761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50800" y="544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5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786267" y="-601733"/>
            <a:ext cx="13112856" cy="7582264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B8A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312133" y="965433"/>
            <a:ext cx="4154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312133" y="2795633"/>
            <a:ext cx="4625600" cy="3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92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850800" y="1905533"/>
            <a:ext cx="8490400" cy="18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3399200" y="37875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434128" y="-549022"/>
            <a:ext cx="5369248" cy="544202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218376">
            <a:off x="-904200" y="2349727"/>
            <a:ext cx="4503815" cy="4937836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27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767900" y="2280100"/>
            <a:ext cx="7126800" cy="1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480100" y="4101367"/>
            <a:ext cx="5702400" cy="1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6667722" y="1385647"/>
            <a:ext cx="6183847" cy="626766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 rot="-5581727">
            <a:off x="7050728" y="-864771"/>
            <a:ext cx="5187009" cy="568686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32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37600" y="1606100"/>
            <a:ext cx="10206400" cy="3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 rot="1223448">
            <a:off x="-3597095" y="-498717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/>
          </p:nvPr>
        </p:nvSpPr>
        <p:spPr>
          <a:xfrm>
            <a:off x="13074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5348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3"/>
          </p:nvPr>
        </p:nvSpPr>
        <p:spPr>
          <a:xfrm>
            <a:off x="45938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48212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5"/>
          </p:nvPr>
        </p:nvSpPr>
        <p:spPr>
          <a:xfrm>
            <a:off x="78802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81076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7" hasCustomPrompt="1"/>
          </p:nvPr>
        </p:nvSpPr>
        <p:spPr>
          <a:xfrm>
            <a:off x="16178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8" hasCustomPrompt="1"/>
          </p:nvPr>
        </p:nvSpPr>
        <p:spPr>
          <a:xfrm>
            <a:off x="49042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9" hasCustomPrompt="1"/>
          </p:nvPr>
        </p:nvSpPr>
        <p:spPr>
          <a:xfrm>
            <a:off x="81906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889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015767" y="4564917"/>
            <a:ext cx="36180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015767" y="1754684"/>
            <a:ext cx="5833600" cy="2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23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solidFill>
          <a:srgbClr val="028E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1031083" y="-3083371"/>
            <a:ext cx="14479379" cy="1393784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590867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590867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7018733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7018733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4559800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559801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8016316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8016303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1103284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1103300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67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06448" y="2205995"/>
            <a:ext cx="5264744" cy="533610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96800" y="2206000"/>
            <a:ext cx="7398400" cy="2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rot="1223418">
            <a:off x="-3617418" y="-385758"/>
            <a:ext cx="726824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2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419428" y="2078746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561333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689733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4934000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5062400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8435067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8563467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761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 rot="1365150">
            <a:off x="9181923" y="-124839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3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chemeClr val="accent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720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solidFill>
          <a:srgbClr val="028E9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46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658543" y="1579981"/>
            <a:ext cx="5369341" cy="54421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852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0746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746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20746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9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3814795" y="34184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125220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125220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374406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374406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623593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623593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872779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872779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133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1360117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360117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680404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3" hasCustomPrompt="1"/>
          </p:nvPr>
        </p:nvSpPr>
        <p:spPr>
          <a:xfrm>
            <a:off x="4680404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8000692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5" hasCustomPrompt="1"/>
          </p:nvPr>
        </p:nvSpPr>
        <p:spPr>
          <a:xfrm>
            <a:off x="8000692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/>
          <p:nvPr/>
        </p:nvSpPr>
        <p:spPr>
          <a:xfrm rot="-5057437">
            <a:off x="1497347" y="-6233226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4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 rot="5209686" flipH="1">
            <a:off x="-2008165" y="2051721"/>
            <a:ext cx="5369436" cy="544221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87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chemeClr val="accent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 rot="1083411">
            <a:off x="8738897" y="-346392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4559800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4559801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3"/>
          </p:nvPr>
        </p:nvSpPr>
        <p:spPr>
          <a:xfrm>
            <a:off x="8016316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4"/>
          </p:nvPr>
        </p:nvSpPr>
        <p:spPr>
          <a:xfrm>
            <a:off x="8016303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5"/>
          </p:nvPr>
        </p:nvSpPr>
        <p:spPr>
          <a:xfrm>
            <a:off x="1103284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6"/>
          </p:nvPr>
        </p:nvSpPr>
        <p:spPr>
          <a:xfrm>
            <a:off x="1103300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7"/>
          </p:nvPr>
        </p:nvSpPr>
        <p:spPr>
          <a:xfrm>
            <a:off x="4559800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8"/>
          </p:nvPr>
        </p:nvSpPr>
        <p:spPr>
          <a:xfrm>
            <a:off x="4559801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9"/>
          </p:nvPr>
        </p:nvSpPr>
        <p:spPr>
          <a:xfrm>
            <a:off x="8016316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13"/>
          </p:nvPr>
        </p:nvSpPr>
        <p:spPr>
          <a:xfrm>
            <a:off x="8016303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title" idx="14"/>
          </p:nvPr>
        </p:nvSpPr>
        <p:spPr>
          <a:xfrm>
            <a:off x="1103284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5"/>
          </p:nvPr>
        </p:nvSpPr>
        <p:spPr>
          <a:xfrm>
            <a:off x="1103300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74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9320785" y="-560512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2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chemeClr val="accent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rot="-327066" flipH="1">
            <a:off x="5328798" y="-652765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 idx="2"/>
          </p:nvPr>
        </p:nvSpPr>
        <p:spPr>
          <a:xfrm>
            <a:off x="14184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4184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364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 rot="327066">
            <a:off x="-1501502" y="-505099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245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1"/>
          </p:nvPr>
        </p:nvSpPr>
        <p:spPr>
          <a:xfrm>
            <a:off x="3090800" y="2369835"/>
            <a:ext cx="6010400" cy="2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52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6940964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2400" y="1019933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3090800" y="2055333"/>
            <a:ext cx="60104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352783" y="503189"/>
            <a:ext cx="7779445" cy="1290034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996800" y="3818933"/>
            <a:ext cx="41984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600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b="1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26569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accent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1037600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6405197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71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8765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83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4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0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63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39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89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4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3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25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54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88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3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14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97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51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40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647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5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50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67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02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23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732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37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704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18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48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59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551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0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52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242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797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56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84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086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5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6963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46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20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3534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2253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7994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30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84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27C80-5FD3-4361-BB31-75FBA1966619}" type="slidenum">
              <a:rPr lang="en-US" altLang="zh-CN">
                <a:solidFill>
                  <a:srgbClr val="000000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6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302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84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0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800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52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113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735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10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9.xml"/><Relationship Id="rId6" Type="http://schemas.openxmlformats.org/officeDocument/2006/relationships/slide" Target="slide9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ave 21"/>
          <p:cNvSpPr/>
          <p:nvPr/>
        </p:nvSpPr>
        <p:spPr>
          <a:xfrm>
            <a:off x="4241407" y="150856"/>
            <a:ext cx="3781805" cy="1834158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34276" y="2316640"/>
            <a:ext cx="1065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        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hãy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Sắc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”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10039" y="2964326"/>
            <a:ext cx="10864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lên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cảm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đất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8"/>
          <p:cNvGrpSpPr/>
          <p:nvPr/>
        </p:nvGrpSpPr>
        <p:grpSpPr>
          <a:xfrm rot="1228455">
            <a:off x="-57792" y="3691168"/>
            <a:ext cx="705632" cy="2972880"/>
            <a:chOff x="16400154" y="2429224"/>
            <a:chExt cx="190998" cy="804828"/>
          </a:xfrm>
        </p:grpSpPr>
        <p:sp>
          <p:nvSpPr>
            <p:cNvPr id="865" name="Google Shape;865;p38"/>
            <p:cNvSpPr/>
            <p:nvPr/>
          </p:nvSpPr>
          <p:spPr>
            <a:xfrm>
              <a:off x="16400154" y="2647280"/>
              <a:ext cx="136800" cy="586772"/>
            </a:xfrm>
            <a:custGeom>
              <a:avLst/>
              <a:gdLst/>
              <a:ahLst/>
              <a:cxnLst/>
              <a:rect l="l" t="t" r="r" b="b"/>
              <a:pathLst>
                <a:path w="5472" h="19750" extrusionOk="0">
                  <a:moveTo>
                    <a:pt x="4382" y="0"/>
                  </a:moveTo>
                  <a:cubicBezTo>
                    <a:pt x="3924" y="0"/>
                    <a:pt x="3525" y="315"/>
                    <a:pt x="3437" y="785"/>
                  </a:cubicBezTo>
                  <a:lnTo>
                    <a:pt x="101" y="18598"/>
                  </a:lnTo>
                  <a:cubicBezTo>
                    <a:pt x="1" y="19132"/>
                    <a:pt x="368" y="19632"/>
                    <a:pt x="902" y="19732"/>
                  </a:cubicBezTo>
                  <a:cubicBezTo>
                    <a:pt x="965" y="19744"/>
                    <a:pt x="1028" y="19750"/>
                    <a:pt x="1090" y="19750"/>
                  </a:cubicBezTo>
                  <a:cubicBezTo>
                    <a:pt x="1549" y="19750"/>
                    <a:pt x="1948" y="19435"/>
                    <a:pt x="2036" y="18965"/>
                  </a:cubicBezTo>
                  <a:lnTo>
                    <a:pt x="5371" y="1152"/>
                  </a:lnTo>
                  <a:cubicBezTo>
                    <a:pt x="5472" y="618"/>
                    <a:pt x="5105" y="118"/>
                    <a:pt x="4571" y="18"/>
                  </a:cubicBezTo>
                  <a:cubicBezTo>
                    <a:pt x="4507" y="6"/>
                    <a:pt x="4444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6441027" y="2429224"/>
              <a:ext cx="150125" cy="269200"/>
            </a:xfrm>
            <a:custGeom>
              <a:avLst/>
              <a:gdLst/>
              <a:ahLst/>
              <a:cxnLst/>
              <a:rect l="l" t="t" r="r" b="b"/>
              <a:pathLst>
                <a:path w="6005" h="10768" extrusionOk="0">
                  <a:moveTo>
                    <a:pt x="4737" y="0"/>
                  </a:moveTo>
                  <a:cubicBezTo>
                    <a:pt x="4737" y="0"/>
                    <a:pt x="0" y="4837"/>
                    <a:pt x="1168" y="8907"/>
                  </a:cubicBezTo>
                  <a:cubicBezTo>
                    <a:pt x="1540" y="10240"/>
                    <a:pt x="2108" y="10768"/>
                    <a:pt x="2718" y="10768"/>
                  </a:cubicBezTo>
                  <a:cubicBezTo>
                    <a:pt x="3968" y="10768"/>
                    <a:pt x="5391" y="8546"/>
                    <a:pt x="5638" y="6505"/>
                  </a:cubicBezTo>
                  <a:cubicBezTo>
                    <a:pt x="6005" y="3469"/>
                    <a:pt x="4737" y="0"/>
                    <a:pt x="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8"/>
          <p:cNvGrpSpPr/>
          <p:nvPr/>
        </p:nvGrpSpPr>
        <p:grpSpPr>
          <a:xfrm rot="2791065">
            <a:off x="25370" y="4476454"/>
            <a:ext cx="877141" cy="2692133"/>
            <a:chOff x="9590850" y="3257863"/>
            <a:chExt cx="553750" cy="1699575"/>
          </a:xfrm>
        </p:grpSpPr>
        <p:sp>
          <p:nvSpPr>
            <p:cNvPr id="873" name="Google Shape;873;p38"/>
            <p:cNvSpPr/>
            <p:nvPr/>
          </p:nvSpPr>
          <p:spPr>
            <a:xfrm>
              <a:off x="9590850" y="3494688"/>
              <a:ext cx="512050" cy="1314300"/>
            </a:xfrm>
            <a:custGeom>
              <a:avLst/>
              <a:gdLst/>
              <a:ahLst/>
              <a:cxnLst/>
              <a:rect l="l" t="t" r="r" b="b"/>
              <a:pathLst>
                <a:path w="20482" h="52572" extrusionOk="0">
                  <a:moveTo>
                    <a:pt x="5971" y="1"/>
                  </a:moveTo>
                  <a:lnTo>
                    <a:pt x="0" y="1702"/>
                  </a:lnTo>
                  <a:lnTo>
                    <a:pt x="14477" y="52572"/>
                  </a:lnTo>
                  <a:lnTo>
                    <a:pt x="20482" y="50870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9916075" y="4635513"/>
              <a:ext cx="200175" cy="220175"/>
            </a:xfrm>
            <a:custGeom>
              <a:avLst/>
              <a:gdLst/>
              <a:ahLst/>
              <a:cxnLst/>
              <a:rect l="l" t="t" r="r" b="b"/>
              <a:pathLst>
                <a:path w="8007" h="8807" extrusionOk="0">
                  <a:moveTo>
                    <a:pt x="5972" y="0"/>
                  </a:moveTo>
                  <a:lnTo>
                    <a:pt x="1" y="1702"/>
                  </a:lnTo>
                  <a:lnTo>
                    <a:pt x="2002" y="8807"/>
                  </a:lnTo>
                  <a:lnTo>
                    <a:pt x="8006" y="7072"/>
                  </a:lnTo>
                  <a:lnTo>
                    <a:pt x="5972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9944425" y="4737238"/>
              <a:ext cx="200175" cy="220200"/>
            </a:xfrm>
            <a:custGeom>
              <a:avLst/>
              <a:gdLst/>
              <a:ahLst/>
              <a:cxnLst/>
              <a:rect l="l" t="t" r="r" b="b"/>
              <a:pathLst>
                <a:path w="8007" h="8808" extrusionOk="0">
                  <a:moveTo>
                    <a:pt x="6005" y="1"/>
                  </a:moveTo>
                  <a:lnTo>
                    <a:pt x="1" y="1736"/>
                  </a:lnTo>
                  <a:lnTo>
                    <a:pt x="2036" y="8807"/>
                  </a:lnTo>
                  <a:lnTo>
                    <a:pt x="8007" y="7106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9591675" y="3257863"/>
              <a:ext cx="148475" cy="278550"/>
            </a:xfrm>
            <a:custGeom>
              <a:avLst/>
              <a:gdLst/>
              <a:ahLst/>
              <a:cxnLst/>
              <a:rect l="l" t="t" r="r" b="b"/>
              <a:pathLst>
                <a:path w="5939" h="11142" extrusionOk="0">
                  <a:moveTo>
                    <a:pt x="168" y="0"/>
                  </a:moveTo>
                  <a:lnTo>
                    <a:pt x="1" y="11142"/>
                  </a:lnTo>
                  <a:lnTo>
                    <a:pt x="5938" y="944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9689250" y="349386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1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9640050" y="3508038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9590850" y="352221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568"/>
                  </a:lnTo>
                  <a:lnTo>
                    <a:pt x="1868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9594175" y="3257863"/>
              <a:ext cx="64250" cy="120100"/>
            </a:xfrm>
            <a:custGeom>
              <a:avLst/>
              <a:gdLst/>
              <a:ahLst/>
              <a:cxnLst/>
              <a:rect l="l" t="t" r="r" b="b"/>
              <a:pathLst>
                <a:path w="2570" h="4804" extrusionOk="0">
                  <a:moveTo>
                    <a:pt x="68" y="0"/>
                  </a:moveTo>
                  <a:lnTo>
                    <a:pt x="1" y="4804"/>
                  </a:lnTo>
                  <a:lnTo>
                    <a:pt x="2569" y="40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5800" y="1032387"/>
            <a:ext cx="62600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hú cán bộ gặp nguy hiểm như thế nào?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5800" y="1730792"/>
            <a:ext cx="89801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cán bộ bị giặc rượt đuổi bắt, hết đường, chú phải chạy vào nhà dì Năm khi hai mẹ con dì đang ăn cơm.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2411446" y="2623344"/>
            <a:ext cx="8928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 kịp giả xuống chõng ăn cơm thì địch chạy tới .</a:t>
            </a:r>
            <a:endParaRPr lang="en-US" alt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182404" y="3362008"/>
            <a:ext cx="96758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&gt;&gt;&gt; </a:t>
            </a: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Tình thế rất nguy hiểm , cam go , nếu bị phát hiện thì chú cán bộ sẽ rơi vào tay địch và mẹ con dì Năm cũng bị liên luỵ.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559543" y="4660577"/>
            <a:ext cx="8201464" cy="58477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979009" y="1111457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2450" y="1030043"/>
            <a:ext cx="7130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659" y="1680222"/>
            <a:ext cx="841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Để cứu chú cán bộ, Dì Năm kịp đưa chú một chiếc áo để thay, rồi bảo chú ngồi xuống chõng vờ ăn cơm làm như chú là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ăn cơm cùng vợ con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781" y="4168099"/>
            <a:ext cx="99155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Cách làm của Dì Năm thể hiện sự nhanh trí , ứng biến tốt và lòng dũng cảm , tình yêu nước.</a:t>
            </a:r>
            <a:endParaRPr lang="en-US" alt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92449" y="3450748"/>
            <a:ext cx="9134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85659" y="1142049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11094" y="2628293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Trói dì Năm lại, doạ bắn khi dì Năm không khai.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7698" y="4064493"/>
            <a:ext cx="913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Dì Năm dũng cảm , chấp nhận hi sinh chứ nhất định không làm lộ thân phận của chú cán bộ.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09507" y="3302931"/>
            <a:ext cx="95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Dì Năm khóc nghẹn , dặn dò An các công việc gia đình 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10740" y="1484475"/>
            <a:ext cx="905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04303" y="1579261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3: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0" y="3766134"/>
            <a:ext cx="2722102" cy="281004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76024" y="271975"/>
            <a:ext cx="6400800" cy="336217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3649" y="1523053"/>
            <a:ext cx="59506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0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331720" y="213360"/>
            <a:ext cx="6477000" cy="18135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054" y="581531"/>
            <a:ext cx="61283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3329" y="3696058"/>
            <a:ext cx="524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Dũng cảm, mưu tr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yêu nước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32343" y="3704824"/>
            <a:ext cx="635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 ngoãn,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5120" y="2755553"/>
            <a:ext cx="2250599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Dì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19743" y="2755553"/>
            <a:ext cx="1657350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16498" y="4591824"/>
            <a:ext cx="1657350" cy="73574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Địch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25935" y="5626478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Tàn nhẫn , xấu xa 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896" y="989560"/>
            <a:ext cx="5126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25747" y="2303102"/>
            <a:ext cx="8525022" cy="247991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4791" y="2665896"/>
            <a:ext cx="7986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2350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749320" y="1267434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23F3CF-AE8C-4A8A-8D68-2897D153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59" y="2273154"/>
            <a:ext cx="8396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ct val="5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700" y="3378901"/>
            <a:ext cx="105823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căng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thẳng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đầy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2774414" y="231376"/>
            <a:ext cx="6074898" cy="6232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cs typeface="Arial" panose="020B0604020202020204" pitchFamily="34" charset="0"/>
              </a:rPr>
              <a:t>THI ĐỌC PHÂN VAI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3613" y="131735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533613" y="247714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33613" y="369376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533613" y="4910380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679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600695" y="1003312"/>
            <a:ext cx="727981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1880729"/>
            <a:ext cx="9753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Qua bài này, em học được điều gì từ dì Năm 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Sưu tầm những câu chuyện về những người dân mưu trí, dũng cảm giúp đỡ cán bộ trong những năm tháng chiến tranh chống Pháp, Mĩ.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2887634" y="343413"/>
            <a:ext cx="6493789" cy="2076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4196" y="720081"/>
            <a:ext cx="67206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32" y="2981809"/>
            <a:ext cx="5837412" cy="34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3"/>
          <p:cNvGrpSpPr/>
          <p:nvPr/>
        </p:nvGrpSpPr>
        <p:grpSpPr>
          <a:xfrm rot="505744">
            <a:off x="7427824" y="1817815"/>
            <a:ext cx="4769539" cy="5060997"/>
            <a:chOff x="2765500" y="2418675"/>
            <a:chExt cx="1990725" cy="2112375"/>
          </a:xfrm>
        </p:grpSpPr>
        <p:sp>
          <p:nvSpPr>
            <p:cNvPr id="444" name="Google Shape;444;p43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7" name="Google Shape;447;p43"/>
          <p:cNvSpPr/>
          <p:nvPr/>
        </p:nvSpPr>
        <p:spPr>
          <a:xfrm>
            <a:off x="-489866" y="5970167"/>
            <a:ext cx="12681524" cy="1142215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718997" y="2717442"/>
            <a:ext cx="347730" cy="34773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1012" y="1243780"/>
            <a:ext cx="310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2387" y="2255777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LÒNG DÂN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3516" y="3235403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Theo </a:t>
            </a:r>
            <a:r>
              <a:rPr lang="en-US" sz="2200" b="1" i="1" dirty="0" err="1"/>
              <a:t>Nguyễn</a:t>
            </a:r>
            <a:r>
              <a:rPr lang="en-US" sz="2200" b="1" i="1" dirty="0"/>
              <a:t> </a:t>
            </a:r>
            <a:r>
              <a:rPr lang="en-US" sz="2200" b="1" i="1" dirty="0" err="1"/>
              <a:t>Văn</a:t>
            </a:r>
            <a:r>
              <a:rPr lang="en-US" sz="2200" b="1" i="1" dirty="0"/>
              <a:t> </a:t>
            </a:r>
            <a:r>
              <a:rPr lang="en-US" sz="2200" b="1" i="1" dirty="0" err="1"/>
              <a:t>Xe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5299965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gradFill>
                  <a:gsLst>
                    <a:gs pos="0">
                      <a:srgbClr val="FEBE2F"/>
                    </a:gs>
                    <a:gs pos="4000">
                      <a:srgbClr val="FEBE2F">
                        <a:lumMod val="60000"/>
                        <a:lumOff val="40000"/>
                      </a:srgbClr>
                    </a:gs>
                    <a:gs pos="87000">
                      <a:srgbClr val="FEBE2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4" y="1818318"/>
            <a:ext cx="755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58797" y="3379300"/>
            <a:ext cx="770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tả</a:t>
            </a:r>
            <a:endParaRPr lang="en-US" sz="28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1717422" y="4869051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6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A3CEB8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1" y="774060"/>
            <a:ext cx="8282878" cy="522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1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45"/>
          <p:cNvGrpSpPr/>
          <p:nvPr/>
        </p:nvGrpSpPr>
        <p:grpSpPr>
          <a:xfrm>
            <a:off x="8975180" y="-485089"/>
            <a:ext cx="3481971" cy="1965460"/>
            <a:chOff x="6731385" y="-363817"/>
            <a:chExt cx="2611478" cy="1474095"/>
          </a:xfrm>
        </p:grpSpPr>
        <p:grpSp>
          <p:nvGrpSpPr>
            <p:cNvPr id="1525" name="Google Shape;1525;p45"/>
            <p:cNvGrpSpPr/>
            <p:nvPr/>
          </p:nvGrpSpPr>
          <p:grpSpPr>
            <a:xfrm>
              <a:off x="6731385" y="-363817"/>
              <a:ext cx="1986664" cy="1474095"/>
              <a:chOff x="6731385" y="-363817"/>
              <a:chExt cx="1986664" cy="1474095"/>
            </a:xfrm>
          </p:grpSpPr>
          <p:sp>
            <p:nvSpPr>
              <p:cNvPr id="1526" name="Google Shape;1526;p45"/>
              <p:cNvSpPr/>
              <p:nvPr/>
            </p:nvSpPr>
            <p:spPr>
              <a:xfrm rot="10800000">
                <a:off x="6731385" y="-363817"/>
                <a:ext cx="802200" cy="802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 rot="10800000">
                <a:off x="7142451" y="-133822"/>
                <a:ext cx="1244100" cy="124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 rot="10800000">
                <a:off x="8102149" y="-133876"/>
                <a:ext cx="615900" cy="615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45"/>
            <p:cNvSpPr/>
            <p:nvPr/>
          </p:nvSpPr>
          <p:spPr>
            <a:xfrm rot="10800000">
              <a:off x="8410463" y="-211124"/>
              <a:ext cx="932400" cy="93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45"/>
          <p:cNvGrpSpPr/>
          <p:nvPr/>
        </p:nvGrpSpPr>
        <p:grpSpPr>
          <a:xfrm>
            <a:off x="-171099" y="-862300"/>
            <a:ext cx="3070699" cy="1824000"/>
            <a:chOff x="596851" y="-646725"/>
            <a:chExt cx="2303024" cy="1368000"/>
          </a:xfrm>
        </p:grpSpPr>
        <p:grpSp>
          <p:nvGrpSpPr>
            <p:cNvPr id="1531" name="Google Shape;1531;p45"/>
            <p:cNvGrpSpPr/>
            <p:nvPr/>
          </p:nvGrpSpPr>
          <p:grpSpPr>
            <a:xfrm>
              <a:off x="596851" y="-646725"/>
              <a:ext cx="1751525" cy="1368000"/>
              <a:chOff x="596851" y="-646725"/>
              <a:chExt cx="1751525" cy="136800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596851" y="-646725"/>
                <a:ext cx="1368000" cy="136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1684475" y="-294675"/>
                <a:ext cx="663900" cy="663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4" name="Google Shape;1534;p45"/>
            <p:cNvSpPr/>
            <p:nvPr/>
          </p:nvSpPr>
          <p:spPr>
            <a:xfrm>
              <a:off x="2067075" y="-211125"/>
              <a:ext cx="832800" cy="8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652901" y="2654478"/>
            <a:ext cx="9663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87079" y="3219628"/>
            <a:ext cx="9655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à ?...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Rục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rịch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652901" y="1787031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5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9661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38693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3461215" y="1985474"/>
            <a:ext cx="2260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chõng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80" name="TextBox 59"/>
          <p:cNvSpPr txBox="1">
            <a:spLocks noChangeArrowheads="1"/>
          </p:cNvSpPr>
          <p:nvPr/>
        </p:nvSpPr>
        <p:spPr bwMode="auto">
          <a:xfrm>
            <a:off x="5092050" y="1988031"/>
            <a:ext cx="23326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81" name="Rectangle 63"/>
          <p:cNvSpPr>
            <a:spLocks noChangeArrowheads="1"/>
          </p:cNvSpPr>
          <p:nvPr/>
        </p:nvSpPr>
        <p:spPr bwMode="auto">
          <a:xfrm>
            <a:off x="2093701" y="3705384"/>
            <a:ext cx="9003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Mầy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cha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đùm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" name="TextBox 59"/>
          <p:cNvSpPr txBox="1">
            <a:spLocks noChangeArrowheads="1"/>
          </p:cNvSpPr>
          <p:nvPr/>
        </p:nvSpPr>
        <p:spPr bwMode="auto">
          <a:xfrm>
            <a:off x="6312267" y="1975189"/>
            <a:ext cx="16044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quẹo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83" name="TextBox 59"/>
          <p:cNvSpPr txBox="1">
            <a:spLocks noChangeArrowheads="1"/>
          </p:cNvSpPr>
          <p:nvPr/>
        </p:nvSpPr>
        <p:spPr bwMode="auto">
          <a:xfrm>
            <a:off x="7375154" y="1988190"/>
            <a:ext cx="2582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hổng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9271" y="3699522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371019" y="3663080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165148" y="4124745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7" name="TextBox 86">
            <a:hlinkClick r:id="rId6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813384" y="962048"/>
            <a:ext cx="2857192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2561440" y="1982917"/>
            <a:ext cx="899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1107956" y="3699522"/>
            <a:ext cx="1270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58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495401" y="635443"/>
            <a:ext cx="3088025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/>
              <a:t>TÌM HIỂU BÀI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6601" y="1386666"/>
            <a:ext cx="955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129810" y="1506034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440383" y="2663260"/>
            <a:ext cx="7922817" cy="309585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4216" y="2919210"/>
            <a:ext cx="73995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nông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334" y="538570"/>
            <a:ext cx="10080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vở kịch này có mấy nhân vật? Là những nhân vật nào? Những nhân vật nào đại diện cho lực lượng cách mạng?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nhân vật nào đại diện cho bọn địch?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8" y="3053591"/>
            <a:ext cx="3550861" cy="37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515730" y="2765507"/>
            <a:ext cx="1207746" cy="1019522"/>
          </a:xfrm>
          <a:custGeom>
            <a:avLst/>
            <a:gdLst>
              <a:gd name="connsiteX0" fmla="*/ 1055077 w 1207746"/>
              <a:gd name="connsiteY0" fmla="*/ 1019522 h 1019522"/>
              <a:gd name="connsiteX1" fmla="*/ 1125416 w 1207746"/>
              <a:gd name="connsiteY1" fmla="*/ 91054 h 1019522"/>
              <a:gd name="connsiteX2" fmla="*/ 56271 w 1207746"/>
              <a:gd name="connsiteY2" fmla="*/ 34783 h 1019522"/>
              <a:gd name="connsiteX3" fmla="*/ 56271 w 1207746"/>
              <a:gd name="connsiteY3" fmla="*/ 34783 h 1019522"/>
              <a:gd name="connsiteX4" fmla="*/ 0 w 1207746"/>
              <a:gd name="connsiteY4" fmla="*/ 34783 h 101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746" h="1019522">
                <a:moveTo>
                  <a:pt x="1055077" y="1019522"/>
                </a:moveTo>
                <a:cubicBezTo>
                  <a:pt x="1173480" y="637349"/>
                  <a:pt x="1291884" y="255177"/>
                  <a:pt x="1125416" y="91054"/>
                </a:cubicBezTo>
                <a:cubicBezTo>
                  <a:pt x="958948" y="-73069"/>
                  <a:pt x="56271" y="34783"/>
                  <a:pt x="56271" y="34783"/>
                </a:cubicBezTo>
                <a:lnTo>
                  <a:pt x="56271" y="34783"/>
                </a:lnTo>
                <a:lnTo>
                  <a:pt x="0" y="34783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75207"/>
            <a:ext cx="4614205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(12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Con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51240" y="4578308"/>
            <a:ext cx="1525929" cy="403045"/>
          </a:xfrm>
          <a:custGeom>
            <a:avLst/>
            <a:gdLst>
              <a:gd name="connsiteX0" fmla="*/ 1525929 w 1525929"/>
              <a:gd name="connsiteY0" fmla="*/ 65397 h 403045"/>
              <a:gd name="connsiteX1" fmla="*/ 611529 w 1525929"/>
              <a:gd name="connsiteY1" fmla="*/ 403022 h 403045"/>
              <a:gd name="connsiteX2" fmla="*/ 62889 w 1525929"/>
              <a:gd name="connsiteY2" fmla="*/ 51329 h 403045"/>
              <a:gd name="connsiteX3" fmla="*/ 34754 w 1525929"/>
              <a:gd name="connsiteY3" fmla="*/ 9126 h 4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929" h="403045">
                <a:moveTo>
                  <a:pt x="1525929" y="65397"/>
                </a:moveTo>
                <a:cubicBezTo>
                  <a:pt x="1190649" y="235382"/>
                  <a:pt x="855369" y="405367"/>
                  <a:pt x="611529" y="403022"/>
                </a:cubicBezTo>
                <a:cubicBezTo>
                  <a:pt x="367689" y="400677"/>
                  <a:pt x="159018" y="116978"/>
                  <a:pt x="62889" y="51329"/>
                </a:cubicBezTo>
                <a:cubicBezTo>
                  <a:pt x="-33240" y="-14320"/>
                  <a:pt x="757" y="-2597"/>
                  <a:pt x="34754" y="912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9471" y="399875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4887" y="5515355"/>
            <a:ext cx="2278966" cy="344625"/>
          </a:xfrm>
          <a:custGeom>
            <a:avLst/>
            <a:gdLst>
              <a:gd name="connsiteX0" fmla="*/ 2278966 w 2278966"/>
              <a:gd name="connsiteY0" fmla="*/ 0 h 344625"/>
              <a:gd name="connsiteX1" fmla="*/ 1280160 w 2278966"/>
              <a:gd name="connsiteY1" fmla="*/ 337625 h 344625"/>
              <a:gd name="connsiteX2" fmla="*/ 604911 w 2278966"/>
              <a:gd name="connsiteY2" fmla="*/ 225083 h 344625"/>
              <a:gd name="connsiteX3" fmla="*/ 0 w 2278966"/>
              <a:gd name="connsiteY3" fmla="*/ 182880 h 3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966" h="344625">
                <a:moveTo>
                  <a:pt x="2278966" y="0"/>
                </a:moveTo>
                <a:cubicBezTo>
                  <a:pt x="1919067" y="150055"/>
                  <a:pt x="1559169" y="300111"/>
                  <a:pt x="1280160" y="337625"/>
                </a:cubicBezTo>
                <a:cubicBezTo>
                  <a:pt x="1001151" y="375139"/>
                  <a:pt x="818271" y="250874"/>
                  <a:pt x="604911" y="225083"/>
                </a:cubicBezTo>
                <a:cubicBezTo>
                  <a:pt x="391551" y="199292"/>
                  <a:pt x="195775" y="191086"/>
                  <a:pt x="0" y="18288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2910" y="5371587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118253" y="378502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7993306">
            <a:off x="6957763" y="3177855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68767" y="3205474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3606694" flipV="1">
            <a:off x="7500881" y="3168317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08292" y="472529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992" y="3451508"/>
            <a:ext cx="2311264" cy="151836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43329" y="3329481"/>
            <a:ext cx="2311264" cy="151836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216051" y="659065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r Background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1041</Words>
  <Application>Microsoft Office PowerPoint</Application>
  <PresentationFormat>Widescreen</PresentationFormat>
  <Paragraphs>88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Advent Pro</vt:lpstr>
      <vt:lpstr>Arial</vt:lpstr>
      <vt:lpstr>Bebas Neue</vt:lpstr>
      <vt:lpstr>Calibri</vt:lpstr>
      <vt:lpstr>Cambria</vt:lpstr>
      <vt:lpstr>Delius Unicase</vt:lpstr>
      <vt:lpstr>Just Another Hand</vt:lpstr>
      <vt:lpstr>Lato</vt:lpstr>
      <vt:lpstr>Nunito</vt:lpstr>
      <vt:lpstr>Pathway Gothic One</vt:lpstr>
      <vt:lpstr>Times New Roman</vt:lpstr>
      <vt:lpstr>字魂59号-创粗黑</vt:lpstr>
      <vt:lpstr>千图网海量PPT模板www.58pic.com</vt:lpstr>
      <vt:lpstr>War Background</vt:lpstr>
      <vt:lpstr>Preschool End of the Year Awards by Slidesgo</vt:lpstr>
      <vt:lpstr>1_Preschool End of the Year Awards by Slidesgo</vt:lpstr>
      <vt:lpstr>2_Preschool End of the Year Awards by Slidesgo</vt:lpstr>
      <vt:lpstr>3_Preschool End of the Year Awards by Slidesgo</vt:lpstr>
      <vt:lpstr>4_Preschool End of the Year Awards by Slidesgo</vt:lpstr>
      <vt:lpstr>Mative Lesson Plan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84982722506</cp:lastModifiedBy>
  <cp:revision>39</cp:revision>
  <dcterms:created xsi:type="dcterms:W3CDTF">2021-09-04T03:41:51Z</dcterms:created>
  <dcterms:modified xsi:type="dcterms:W3CDTF">2021-09-20T02:23:54Z</dcterms:modified>
</cp:coreProperties>
</file>