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notesMasterIdLst>
    <p:notesMasterId r:id="rId11"/>
  </p:notesMasterIdLst>
  <p:sldIdLst>
    <p:sldId id="338" r:id="rId2"/>
    <p:sldId id="300" r:id="rId3"/>
    <p:sldId id="352" r:id="rId4"/>
    <p:sldId id="348" r:id="rId5"/>
    <p:sldId id="353" r:id="rId6"/>
    <p:sldId id="349" r:id="rId7"/>
    <p:sldId id="354" r:id="rId8"/>
    <p:sldId id="356" r:id="rId9"/>
    <p:sldId id="339" r:id="rId10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b="1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b="1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b="1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b="1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FF3300"/>
    <a:srgbClr val="A50021"/>
    <a:srgbClr val="FF9933"/>
    <a:srgbClr val="FFC000"/>
    <a:srgbClr val="990099"/>
    <a:srgbClr val="CC0099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322" autoAdjust="0"/>
    <p:restoredTop sz="94654" autoAdjust="0"/>
  </p:normalViewPr>
  <p:slideViewPr>
    <p:cSldViewPr>
      <p:cViewPr>
        <p:scale>
          <a:sx n="66" d="100"/>
          <a:sy n="66" d="100"/>
        </p:scale>
        <p:origin x="-71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3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noProof="0" smtClean="0"/>
              <a:t>Click to edit Master text styles</a:t>
            </a:r>
          </a:p>
          <a:p>
            <a:pPr lvl="1"/>
            <a:r>
              <a:rPr lang="vi-VN" noProof="0" smtClean="0"/>
              <a:t>Second level</a:t>
            </a:r>
          </a:p>
          <a:p>
            <a:pPr lvl="2"/>
            <a:r>
              <a:rPr lang="vi-VN" noProof="0" smtClean="0"/>
              <a:t>Third level</a:t>
            </a:r>
          </a:p>
          <a:p>
            <a:pPr lvl="3"/>
            <a:r>
              <a:rPr lang="vi-VN" noProof="0" smtClean="0"/>
              <a:t>Fourth level</a:t>
            </a:r>
          </a:p>
          <a:p>
            <a:pPr lvl="4"/>
            <a:r>
              <a:rPr lang="vi-VN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510C04F-50FC-4508-93DE-B72A1666CCD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9552F99-A86F-4EAF-ADA9-9F74E3B48972}" type="slidenum">
              <a:rPr lang="vi-VN" sz="1200" b="0" i="0">
                <a:latin typeface="Arial" charset="0"/>
              </a:rPr>
              <a:pPr algn="r"/>
              <a:t>1</a:t>
            </a:fld>
            <a:endParaRPr lang="vi-VN" sz="1200" b="0" i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b="0" i="0">
                  <a:latin typeface="Garamond" pitchFamily="18" charset="0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b="0" i="0">
                  <a:latin typeface="Garamond" pitchFamily="18" charset="0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b="0" i="0">
                  <a:latin typeface="Garamond" pitchFamily="18" charset="0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b="0" i="0">
                  <a:latin typeface="Garamond" pitchFamily="18" charset="0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 b="0" i="0">
                <a:latin typeface="Garamond" pitchFamily="18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247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47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678A7-C9D3-4284-B129-787E821658AD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B2D1A-1C5A-4B5E-862B-10C88C93B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5F125-7F93-4256-B63C-20681DE18D74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E1930-876B-424F-80A7-2253ED5F4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D7421-ADD0-4B5B-9CA3-BD1F4860D2ED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A9E7A-DDCF-4EFB-9CCC-27E1327AE2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EC710-CC6A-4195-9B63-257483110383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BA8E1-7C2C-44B0-94EF-72FAF4417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D931C-7AF5-4C2E-AE16-F755755A1F7A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69934-5F29-4924-8906-3892556171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AF213-66AF-42FA-B522-F9D6AFA78C03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A9EF7-7CC7-40D4-BBB1-19223AB710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1AA82-212A-4A5B-8EC0-EF78975C7820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B90BE-EE03-427C-9C53-A0D2B4E20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7EF52-8B30-4C9B-B7E1-5EF44DC13BAF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6331D-4333-442F-A0E2-9D20BFDD7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F3F8E-7148-4426-9938-9878BB3A11A1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23002-E970-4E9F-A917-EACC629DD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9E7D6-56AD-4B16-8998-4152370F64B9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8B059-7A37-4AEA-854B-9D8F7948F1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79B3FA1-EF78-4540-944C-51DD5F4594DA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57E01D6-86EA-4EEE-84FC-35355315DA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44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b="0" i="0">
                  <a:latin typeface="Garamond" pitchFamily="18" charset="0"/>
                </a:endParaRPr>
              </a:p>
            </p:txBody>
          </p:sp>
          <p:sp>
            <p:nvSpPr>
              <p:cNvPr id="6144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b="0" i="0">
                  <a:latin typeface="Garamond" pitchFamily="18" charset="0"/>
                </a:endParaRPr>
              </a:p>
            </p:txBody>
          </p:sp>
          <p:sp>
            <p:nvSpPr>
              <p:cNvPr id="6144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b="0" i="0">
                  <a:latin typeface="Garamond" pitchFamily="18" charset="0"/>
                </a:endParaRPr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45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b="0" i="0">
                  <a:latin typeface="Garamond" pitchFamily="18" charset="0"/>
                </a:endParaRPr>
              </a:p>
            </p:txBody>
          </p:sp>
        </p:grpSp>
        <p:sp>
          <p:nvSpPr>
            <p:cNvPr id="6145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 b="0" i="0">
                <a:latin typeface="Garamond" pitchFamily="18" charset="0"/>
              </a:endParaRPr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45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5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5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2" descr="FLOWERS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84400" y="5673725"/>
            <a:ext cx="5619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291" name="Group 84"/>
          <p:cNvGrpSpPr>
            <a:grpSpLocks/>
          </p:cNvGrpSpPr>
          <p:nvPr/>
        </p:nvGrpSpPr>
        <p:grpSpPr bwMode="auto">
          <a:xfrm>
            <a:off x="0" y="5656263"/>
            <a:ext cx="9186863" cy="1257300"/>
            <a:chOff x="0" y="5673755"/>
            <a:chExt cx="9186474" cy="1256815"/>
          </a:xfrm>
        </p:grpSpPr>
        <p:grpSp>
          <p:nvGrpSpPr>
            <p:cNvPr id="12294" name="Group 70"/>
            <p:cNvGrpSpPr>
              <a:grpSpLocks/>
            </p:cNvGrpSpPr>
            <p:nvPr/>
          </p:nvGrpSpPr>
          <p:grpSpPr bwMode="auto">
            <a:xfrm>
              <a:off x="0" y="5673755"/>
              <a:ext cx="4590347" cy="1255707"/>
              <a:chOff x="0" y="5673755"/>
              <a:chExt cx="4590347" cy="1255707"/>
            </a:xfrm>
          </p:grpSpPr>
          <p:grpSp>
            <p:nvGrpSpPr>
              <p:cNvPr id="12308" name="Group 63"/>
              <p:cNvGrpSpPr>
                <a:grpSpLocks/>
              </p:cNvGrpSpPr>
              <p:nvPr/>
            </p:nvGrpSpPr>
            <p:grpSpPr bwMode="auto">
              <a:xfrm>
                <a:off x="0" y="5687161"/>
                <a:ext cx="2347905" cy="1242301"/>
                <a:chOff x="0" y="5687161"/>
                <a:chExt cx="2347905" cy="1242301"/>
              </a:xfrm>
            </p:grpSpPr>
            <p:pic>
              <p:nvPicPr>
                <p:cNvPr id="12313" name="Picture 32" descr="FLOWERS5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0" y="5687161"/>
                  <a:ext cx="561987" cy="11998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2314" name="Picture 32" descr="FLOWERS5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28596" y="5687161"/>
                  <a:ext cx="561987" cy="11998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2315" name="Picture 32" descr="FLOWERS5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899634" y="5729595"/>
                  <a:ext cx="561987" cy="11998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2316" name="Picture 32" descr="FLOWERS5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1385186" y="5687161"/>
                  <a:ext cx="561987" cy="11998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2317" name="Picture 32" descr="FLOWERS5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1785918" y="5687161"/>
                  <a:ext cx="561987" cy="11998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pic>
            <p:nvPicPr>
              <p:cNvPr id="12309" name="Picture 32" descr="FLOWERS5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2656524" y="5673755"/>
                <a:ext cx="561987" cy="11998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310" name="Picture 32" descr="FLOWERS5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142076" y="5687161"/>
                <a:ext cx="561987" cy="11998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311" name="Picture 32" descr="FLOWERS5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98600" y="5673755"/>
                <a:ext cx="561987" cy="11998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312" name="Picture 32" descr="FLOWERS5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028360" y="5673755"/>
                <a:ext cx="561987" cy="11998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2295" name="Group 71"/>
            <p:cNvGrpSpPr>
              <a:grpSpLocks/>
            </p:cNvGrpSpPr>
            <p:nvPr/>
          </p:nvGrpSpPr>
          <p:grpSpPr bwMode="auto">
            <a:xfrm>
              <a:off x="4423027" y="5674863"/>
              <a:ext cx="4590347" cy="1255707"/>
              <a:chOff x="0" y="5673755"/>
              <a:chExt cx="4590347" cy="1255707"/>
            </a:xfrm>
          </p:grpSpPr>
          <p:grpSp>
            <p:nvGrpSpPr>
              <p:cNvPr id="12298" name="Group 63"/>
              <p:cNvGrpSpPr>
                <a:grpSpLocks/>
              </p:cNvGrpSpPr>
              <p:nvPr/>
            </p:nvGrpSpPr>
            <p:grpSpPr bwMode="auto">
              <a:xfrm>
                <a:off x="0" y="5687161"/>
                <a:ext cx="2347905" cy="1242301"/>
                <a:chOff x="0" y="5687161"/>
                <a:chExt cx="2347905" cy="1242301"/>
              </a:xfrm>
            </p:grpSpPr>
            <p:pic>
              <p:nvPicPr>
                <p:cNvPr id="12303" name="Picture 32" descr="FLOWERS5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0" y="5687161"/>
                  <a:ext cx="561987" cy="11998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2304" name="Picture 32" descr="FLOWERS5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28596" y="5687161"/>
                  <a:ext cx="561987" cy="11998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2305" name="Picture 32" descr="FLOWERS5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899634" y="5729595"/>
                  <a:ext cx="561987" cy="11998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2306" name="Picture 32" descr="FLOWERS5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1385186" y="5687161"/>
                  <a:ext cx="561987" cy="11998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2307" name="Picture 32" descr="FLOWERS5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1785918" y="5687161"/>
                  <a:ext cx="561987" cy="11998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pic>
            <p:nvPicPr>
              <p:cNvPr id="12299" name="Picture 32" descr="FLOWERS5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2656524" y="5673755"/>
                <a:ext cx="561987" cy="11998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300" name="Picture 32" descr="FLOWERS5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142076" y="5687161"/>
                <a:ext cx="561987" cy="11998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301" name="Picture 32" descr="FLOWERS5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98600" y="5673755"/>
                <a:ext cx="561987" cy="11998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302" name="Picture 32" descr="FLOWERS5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028360" y="5673755"/>
                <a:ext cx="561987" cy="11998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2296" name="Picture 32" descr="FLOWERS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658216" y="5687161"/>
              <a:ext cx="561987" cy="11998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7" name="Picture 32" descr="FLOWERS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8614938" y="5687161"/>
              <a:ext cx="571536" cy="11998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292" name="WordArt 41"/>
          <p:cNvSpPr>
            <a:spLocks noChangeArrowheads="1" noChangeShapeType="1" noTextEdit="1"/>
          </p:cNvSpPr>
          <p:nvPr/>
        </p:nvSpPr>
        <p:spPr bwMode="auto">
          <a:xfrm>
            <a:off x="1331913" y="1052513"/>
            <a:ext cx="6408737" cy="17287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48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Tập làm văn</a:t>
            </a:r>
            <a:endParaRPr lang="en-US" sz="4800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293" name="WordArt 42"/>
          <p:cNvSpPr>
            <a:spLocks noChangeArrowheads="1" noChangeShapeType="1" noTextEdit="1"/>
          </p:cNvSpPr>
          <p:nvPr/>
        </p:nvSpPr>
        <p:spPr bwMode="auto">
          <a:xfrm>
            <a:off x="1619250" y="2708275"/>
            <a:ext cx="6408738" cy="17287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48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Nhân vật trong truyện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8"/>
          <p:cNvSpPr txBox="1">
            <a:spLocks noChangeArrowheads="1"/>
          </p:cNvSpPr>
          <p:nvPr/>
        </p:nvSpPr>
        <p:spPr bwMode="auto">
          <a:xfrm>
            <a:off x="2555875" y="3213100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0" i="0">
              <a:latin typeface="Arial" charset="0"/>
            </a:endParaRPr>
          </a:p>
        </p:txBody>
      </p:sp>
      <p:sp>
        <p:nvSpPr>
          <p:cNvPr id="13315" name="Text Box 20"/>
          <p:cNvSpPr txBox="1">
            <a:spLocks noChangeArrowheads="1"/>
          </p:cNvSpPr>
          <p:nvPr/>
        </p:nvSpPr>
        <p:spPr bwMode="auto">
          <a:xfrm>
            <a:off x="2484438" y="3141663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0" i="0">
              <a:latin typeface="Arial" charset="0"/>
            </a:endParaRPr>
          </a:p>
        </p:txBody>
      </p:sp>
      <p:sp>
        <p:nvSpPr>
          <p:cNvPr id="13316" name="Content Placeholder 2"/>
          <p:cNvSpPr txBox="1">
            <a:spLocks/>
          </p:cNvSpPr>
          <p:nvPr/>
        </p:nvSpPr>
        <p:spPr bwMode="auto">
          <a:xfrm>
            <a:off x="0" y="2133600"/>
            <a:ext cx="9144000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defTabSz="396875"/>
            <a:r>
              <a:rPr lang="en-US" b="0" i="0">
                <a:solidFill>
                  <a:schemeClr val="bg1"/>
                </a:solidFill>
                <a:latin typeface="Arial" charset="0"/>
              </a:rPr>
              <a:t>I/ Nhận xét </a:t>
            </a:r>
          </a:p>
          <a:p>
            <a:pPr algn="just" defTabSz="396875"/>
            <a:r>
              <a:rPr lang="en-US" b="0" i="0">
                <a:solidFill>
                  <a:schemeClr val="bg1"/>
                </a:solidFill>
                <a:latin typeface="Arial" charset="0"/>
              </a:rPr>
              <a:t>1/ Ghi tên các nhân vật trong những truyện em mới học vào nhóm thích hợp.</a:t>
            </a:r>
          </a:p>
          <a:p>
            <a:pPr algn="just" defTabSz="396875"/>
            <a:r>
              <a:rPr lang="en-US" b="0" i="0">
                <a:solidFill>
                  <a:schemeClr val="bg1"/>
                </a:solidFill>
                <a:latin typeface="Arial" charset="0"/>
              </a:rPr>
              <a:t>a/ Nhân vật là người.</a:t>
            </a:r>
          </a:p>
          <a:p>
            <a:pPr algn="just" defTabSz="396875"/>
            <a:r>
              <a:rPr lang="en-US" b="0" i="0">
                <a:solidFill>
                  <a:schemeClr val="bg1"/>
                </a:solidFill>
                <a:latin typeface="Arial" charset="0"/>
              </a:rPr>
              <a:t>b/ Nhân vật là vật ( con vật, đồ vật, cây cối…) .</a:t>
            </a:r>
          </a:p>
          <a:p>
            <a:pPr algn="just" defTabSz="396875"/>
            <a:endParaRPr lang="en-US" b="0" i="0">
              <a:solidFill>
                <a:schemeClr val="bg1"/>
              </a:solidFill>
              <a:latin typeface="Arial" charset="0"/>
            </a:endParaRPr>
          </a:p>
          <a:p>
            <a:pPr algn="just" defTabSz="396875"/>
            <a:endParaRPr lang="en-US" sz="2800" b="0" i="0">
              <a:solidFill>
                <a:schemeClr val="bg2"/>
              </a:solidFill>
              <a:latin typeface="Arial" charset="0"/>
            </a:endParaRPr>
          </a:p>
          <a:p>
            <a:pPr algn="just" defTabSz="396875"/>
            <a:endParaRPr lang="en-US" sz="2800" b="0" i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856601" y="124411"/>
            <a:ext cx="7370053" cy="57069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273050" indent="-273050" algn="ctr">
              <a:defRPr/>
            </a:pPr>
            <a:r>
              <a:rPr lang="en-US" dirty="0" err="1">
                <a:solidFill>
                  <a:schemeClr val="bg2"/>
                </a:solidFill>
                <a:latin typeface="Arial"/>
              </a:rPr>
              <a:t>Tập</a:t>
            </a:r>
            <a:r>
              <a:rPr lang="en-US" dirty="0">
                <a:solidFill>
                  <a:schemeClr val="bg2"/>
                </a:solidFill>
                <a:latin typeface="Arial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Arial"/>
              </a:rPr>
              <a:t>làm</a:t>
            </a:r>
            <a:r>
              <a:rPr lang="en-US" dirty="0">
                <a:solidFill>
                  <a:schemeClr val="bg2"/>
                </a:solidFill>
                <a:latin typeface="Arial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Arial"/>
              </a:rPr>
              <a:t>văn</a:t>
            </a:r>
            <a:endParaRPr lang="en-US" dirty="0">
              <a:solidFill>
                <a:schemeClr val="bg2"/>
              </a:solidFill>
              <a:latin typeface="Arial"/>
            </a:endParaRPr>
          </a:p>
          <a:p>
            <a:pPr marL="273050" indent="-273050" algn="ctr">
              <a:defRPr/>
            </a:pPr>
            <a:r>
              <a:rPr lang="en-US" dirty="0" err="1">
                <a:solidFill>
                  <a:srgbClr val="FF0000"/>
                </a:solidFill>
                <a:latin typeface="Arial"/>
              </a:rPr>
              <a:t>Nhân</a:t>
            </a:r>
            <a:r>
              <a:rPr lang="en-US" dirty="0">
                <a:solidFill>
                  <a:srgbClr val="FF0000"/>
                </a:solidFill>
                <a:latin typeface="Arial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/>
              </a:rPr>
              <a:t>vật</a:t>
            </a:r>
            <a:r>
              <a:rPr lang="en-US" dirty="0">
                <a:solidFill>
                  <a:srgbClr val="FF0000"/>
                </a:solidFill>
                <a:latin typeface="Arial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Arial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/>
              </a:rPr>
              <a:t>truyện</a:t>
            </a:r>
            <a:r>
              <a:rPr lang="en-US" dirty="0">
                <a:solidFill>
                  <a:schemeClr val="bg2"/>
                </a:solidFill>
                <a:latin typeface="Arial"/>
              </a:rPr>
              <a:t> </a:t>
            </a:r>
            <a:endParaRPr lang="en-US" dirty="0">
              <a:solidFill>
                <a:srgbClr val="FF0000"/>
              </a:solidFill>
              <a:latin typeface="Arial"/>
            </a:endParaRPr>
          </a:p>
        </p:txBody>
      </p:sp>
      <p:grpSp>
        <p:nvGrpSpPr>
          <p:cNvPr id="13320" name="Group 6"/>
          <p:cNvGrpSpPr>
            <a:grpSpLocks/>
          </p:cNvGrpSpPr>
          <p:nvPr/>
        </p:nvGrpSpPr>
        <p:grpSpPr bwMode="auto">
          <a:xfrm>
            <a:off x="-25400" y="0"/>
            <a:ext cx="9144000" cy="6858000"/>
            <a:chOff x="1" y="1"/>
            <a:chExt cx="9143998" cy="6857999"/>
          </a:xfrm>
        </p:grpSpPr>
        <p:grpSp>
          <p:nvGrpSpPr>
            <p:cNvPr id="13322" name="Group 58"/>
            <p:cNvGrpSpPr>
              <a:grpSpLocks/>
            </p:cNvGrpSpPr>
            <p:nvPr/>
          </p:nvGrpSpPr>
          <p:grpSpPr bwMode="auto">
            <a:xfrm>
              <a:off x="3" y="1"/>
              <a:ext cx="1285850" cy="1142986"/>
              <a:chOff x="2" y="1"/>
              <a:chExt cx="1566841" cy="1592249"/>
            </a:xfrm>
          </p:grpSpPr>
          <p:pic>
            <p:nvPicPr>
              <p:cNvPr id="13332" name="Picture 9" descr="J009917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38083" y="1"/>
                <a:ext cx="1428760" cy="2857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33" name="Picture 9" descr="J009917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-5400000">
                <a:off x="-571518" y="735010"/>
                <a:ext cx="1428760" cy="285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3323" name="Group 59"/>
            <p:cNvGrpSpPr>
              <a:grpSpLocks/>
            </p:cNvGrpSpPr>
            <p:nvPr/>
          </p:nvGrpSpPr>
          <p:grpSpPr bwMode="auto">
            <a:xfrm flipH="1" flipV="1">
              <a:off x="8001023" y="5643577"/>
              <a:ext cx="1142975" cy="1214421"/>
              <a:chOff x="2" y="1"/>
              <a:chExt cx="1566841" cy="1592249"/>
            </a:xfrm>
          </p:grpSpPr>
          <p:pic>
            <p:nvPicPr>
              <p:cNvPr id="13330" name="Picture 9" descr="J009917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38083" y="1"/>
                <a:ext cx="1428760" cy="2857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31" name="Picture 9" descr="J009917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-5400000">
                <a:off x="-571518" y="735010"/>
                <a:ext cx="1428760" cy="285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3324" name="Group 62"/>
            <p:cNvGrpSpPr>
              <a:grpSpLocks/>
            </p:cNvGrpSpPr>
            <p:nvPr/>
          </p:nvGrpSpPr>
          <p:grpSpPr bwMode="auto">
            <a:xfrm flipV="1">
              <a:off x="1" y="5786455"/>
              <a:ext cx="1285852" cy="1071545"/>
              <a:chOff x="2" y="1"/>
              <a:chExt cx="1566841" cy="1592249"/>
            </a:xfrm>
          </p:grpSpPr>
          <p:pic>
            <p:nvPicPr>
              <p:cNvPr id="13328" name="Picture 9" descr="J009917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38083" y="1"/>
                <a:ext cx="1428760" cy="2857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29" name="Picture 9" descr="J009917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-5400000">
                <a:off x="-571518" y="735010"/>
                <a:ext cx="1428760" cy="285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3325" name="Group 65"/>
            <p:cNvGrpSpPr>
              <a:grpSpLocks/>
            </p:cNvGrpSpPr>
            <p:nvPr/>
          </p:nvGrpSpPr>
          <p:grpSpPr bwMode="auto">
            <a:xfrm flipH="1">
              <a:off x="8001024" y="1"/>
              <a:ext cx="1142975" cy="1285862"/>
              <a:chOff x="2" y="1"/>
              <a:chExt cx="1566841" cy="1592249"/>
            </a:xfrm>
          </p:grpSpPr>
          <p:pic>
            <p:nvPicPr>
              <p:cNvPr id="13326" name="Picture 9" descr="J009917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38083" y="1"/>
                <a:ext cx="1428760" cy="2857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27" name="Picture 9" descr="J009917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-5400000">
                <a:off x="-571518" y="735010"/>
                <a:ext cx="1428760" cy="285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3321" name="Line 25"/>
          <p:cNvSpPr>
            <a:spLocks noChangeShapeType="1"/>
          </p:cNvSpPr>
          <p:nvPr/>
        </p:nvSpPr>
        <p:spPr bwMode="auto">
          <a:xfrm>
            <a:off x="7092950" y="4437063"/>
            <a:ext cx="576263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8"/>
          <p:cNvSpPr txBox="1">
            <a:spLocks noChangeArrowheads="1"/>
          </p:cNvSpPr>
          <p:nvPr/>
        </p:nvSpPr>
        <p:spPr bwMode="auto">
          <a:xfrm>
            <a:off x="2555875" y="3213100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0" i="0">
              <a:latin typeface="Arial" charset="0"/>
            </a:endParaRPr>
          </a:p>
        </p:txBody>
      </p:sp>
      <p:sp>
        <p:nvSpPr>
          <p:cNvPr id="14339" name="Text Box 20"/>
          <p:cNvSpPr txBox="1">
            <a:spLocks noChangeArrowheads="1"/>
          </p:cNvSpPr>
          <p:nvPr/>
        </p:nvSpPr>
        <p:spPr bwMode="auto">
          <a:xfrm>
            <a:off x="2484438" y="3141663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0" i="0">
              <a:latin typeface="Arial" charset="0"/>
            </a:endParaRPr>
          </a:p>
        </p:txBody>
      </p:sp>
      <p:sp>
        <p:nvSpPr>
          <p:cNvPr id="14340" name="Content Placeholder 2"/>
          <p:cNvSpPr txBox="1">
            <a:spLocks/>
          </p:cNvSpPr>
          <p:nvPr/>
        </p:nvSpPr>
        <p:spPr bwMode="auto">
          <a:xfrm>
            <a:off x="0" y="2133600"/>
            <a:ext cx="9144000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defTabSz="396875"/>
            <a:r>
              <a:rPr lang="en-US" b="0" i="0">
                <a:solidFill>
                  <a:schemeClr val="bg1"/>
                </a:solidFill>
                <a:latin typeface="Arial" charset="0"/>
              </a:rPr>
              <a:t>I/ Nhận xét </a:t>
            </a:r>
          </a:p>
          <a:p>
            <a:pPr algn="just" defTabSz="396875"/>
            <a:r>
              <a:rPr lang="en-US" b="0" i="0">
                <a:solidFill>
                  <a:schemeClr val="bg1"/>
                </a:solidFill>
                <a:latin typeface="Arial" charset="0"/>
              </a:rPr>
              <a:t>2/ Nêu nhận xét về tính cách của các nhân vật :</a:t>
            </a:r>
          </a:p>
          <a:p>
            <a:pPr algn="just" defTabSz="396875"/>
            <a:r>
              <a:rPr lang="en-US" b="0" i="0">
                <a:solidFill>
                  <a:schemeClr val="bg1"/>
                </a:solidFill>
                <a:latin typeface="Arial" charset="0"/>
              </a:rPr>
              <a:t>a/ Dế Mèn ( trong truyện Dế Mèn bênh vực kẻ yếu ).</a:t>
            </a:r>
          </a:p>
          <a:p>
            <a:pPr algn="just" defTabSz="396875"/>
            <a:r>
              <a:rPr lang="en-US" b="0" i="0">
                <a:solidFill>
                  <a:schemeClr val="bg1"/>
                </a:solidFill>
                <a:latin typeface="Arial" charset="0"/>
              </a:rPr>
              <a:t>b/ Mẹ con bà nông dân ( trong truyện Sự tích hồ Ba Bể ).</a:t>
            </a:r>
          </a:p>
          <a:p>
            <a:pPr algn="just" defTabSz="396875"/>
            <a:r>
              <a:rPr lang="en-US" b="0" i="0">
                <a:solidFill>
                  <a:schemeClr val="bg1"/>
                </a:solidFill>
                <a:latin typeface="Arial" charset="0"/>
              </a:rPr>
              <a:t>     Căn cứ vào đâu mà em có nhận xét như vậy.</a:t>
            </a:r>
          </a:p>
          <a:p>
            <a:pPr algn="just" defTabSz="396875"/>
            <a:endParaRPr lang="en-US" b="0" i="0">
              <a:solidFill>
                <a:schemeClr val="bg1"/>
              </a:solidFill>
              <a:latin typeface="Arial" charset="0"/>
            </a:endParaRPr>
          </a:p>
          <a:p>
            <a:pPr algn="just" defTabSz="396875"/>
            <a:endParaRPr lang="en-US" sz="2800" b="0" i="0">
              <a:solidFill>
                <a:schemeClr val="bg2"/>
              </a:solidFill>
              <a:latin typeface="Arial" charset="0"/>
            </a:endParaRPr>
          </a:p>
          <a:p>
            <a:pPr algn="just" defTabSz="396875"/>
            <a:endParaRPr lang="en-US" sz="2800" b="0" i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856601" y="124411"/>
            <a:ext cx="7370053" cy="57069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273050" indent="-273050" algn="ctr">
              <a:defRPr/>
            </a:pPr>
            <a:r>
              <a:rPr lang="en-US" dirty="0" err="1">
                <a:solidFill>
                  <a:schemeClr val="bg2"/>
                </a:solidFill>
                <a:latin typeface="Arial"/>
              </a:rPr>
              <a:t>Tập</a:t>
            </a:r>
            <a:r>
              <a:rPr lang="en-US" dirty="0">
                <a:solidFill>
                  <a:schemeClr val="bg2"/>
                </a:solidFill>
                <a:latin typeface="Arial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Arial"/>
              </a:rPr>
              <a:t>làm</a:t>
            </a:r>
            <a:r>
              <a:rPr lang="en-US" dirty="0">
                <a:solidFill>
                  <a:schemeClr val="bg2"/>
                </a:solidFill>
                <a:latin typeface="Arial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Arial"/>
              </a:rPr>
              <a:t>văn</a:t>
            </a:r>
            <a:endParaRPr lang="en-US" dirty="0">
              <a:solidFill>
                <a:schemeClr val="bg2"/>
              </a:solidFill>
              <a:latin typeface="Arial"/>
            </a:endParaRPr>
          </a:p>
          <a:p>
            <a:pPr marL="273050" indent="-273050" algn="ctr">
              <a:defRPr/>
            </a:pPr>
            <a:r>
              <a:rPr lang="en-US" dirty="0" err="1">
                <a:solidFill>
                  <a:srgbClr val="FF0000"/>
                </a:solidFill>
                <a:latin typeface="Arial"/>
              </a:rPr>
              <a:t>Nhân</a:t>
            </a:r>
            <a:r>
              <a:rPr lang="en-US" dirty="0">
                <a:solidFill>
                  <a:srgbClr val="FF0000"/>
                </a:solidFill>
                <a:latin typeface="Arial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/>
              </a:rPr>
              <a:t>vật</a:t>
            </a:r>
            <a:r>
              <a:rPr lang="en-US" dirty="0">
                <a:solidFill>
                  <a:srgbClr val="FF0000"/>
                </a:solidFill>
                <a:latin typeface="Arial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Arial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/>
              </a:rPr>
              <a:t>truyện</a:t>
            </a:r>
            <a:r>
              <a:rPr lang="en-US" dirty="0">
                <a:solidFill>
                  <a:schemeClr val="bg2"/>
                </a:solidFill>
                <a:latin typeface="Arial"/>
              </a:rPr>
              <a:t> </a:t>
            </a:r>
            <a:endParaRPr lang="en-US" dirty="0">
              <a:solidFill>
                <a:srgbClr val="FF0000"/>
              </a:solidFill>
              <a:latin typeface="Arial"/>
            </a:endParaRPr>
          </a:p>
        </p:txBody>
      </p:sp>
      <p:grpSp>
        <p:nvGrpSpPr>
          <p:cNvPr id="14344" name="Group 6"/>
          <p:cNvGrpSpPr>
            <a:grpSpLocks/>
          </p:cNvGrpSpPr>
          <p:nvPr/>
        </p:nvGrpSpPr>
        <p:grpSpPr bwMode="auto">
          <a:xfrm>
            <a:off x="-25400" y="0"/>
            <a:ext cx="9144000" cy="6858000"/>
            <a:chOff x="1" y="1"/>
            <a:chExt cx="9143998" cy="6857999"/>
          </a:xfrm>
        </p:grpSpPr>
        <p:grpSp>
          <p:nvGrpSpPr>
            <p:cNvPr id="14346" name="Group 58"/>
            <p:cNvGrpSpPr>
              <a:grpSpLocks/>
            </p:cNvGrpSpPr>
            <p:nvPr/>
          </p:nvGrpSpPr>
          <p:grpSpPr bwMode="auto">
            <a:xfrm>
              <a:off x="3" y="1"/>
              <a:ext cx="1285850" cy="1142986"/>
              <a:chOff x="2" y="1"/>
              <a:chExt cx="1566841" cy="1592249"/>
            </a:xfrm>
          </p:grpSpPr>
          <p:pic>
            <p:nvPicPr>
              <p:cNvPr id="14356" name="Picture 9" descr="J009917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38083" y="1"/>
                <a:ext cx="1428760" cy="2857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57" name="Picture 9" descr="J009917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-5400000">
                <a:off x="-571518" y="735010"/>
                <a:ext cx="1428760" cy="285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4347" name="Group 59"/>
            <p:cNvGrpSpPr>
              <a:grpSpLocks/>
            </p:cNvGrpSpPr>
            <p:nvPr/>
          </p:nvGrpSpPr>
          <p:grpSpPr bwMode="auto">
            <a:xfrm flipH="1" flipV="1">
              <a:off x="8001023" y="5643577"/>
              <a:ext cx="1142975" cy="1214421"/>
              <a:chOff x="2" y="1"/>
              <a:chExt cx="1566841" cy="1592249"/>
            </a:xfrm>
          </p:grpSpPr>
          <p:pic>
            <p:nvPicPr>
              <p:cNvPr id="14354" name="Picture 9" descr="J009917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38083" y="1"/>
                <a:ext cx="1428760" cy="2857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55" name="Picture 9" descr="J009917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-5400000">
                <a:off x="-571518" y="735010"/>
                <a:ext cx="1428760" cy="285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4348" name="Group 62"/>
            <p:cNvGrpSpPr>
              <a:grpSpLocks/>
            </p:cNvGrpSpPr>
            <p:nvPr/>
          </p:nvGrpSpPr>
          <p:grpSpPr bwMode="auto">
            <a:xfrm flipV="1">
              <a:off x="1" y="5786455"/>
              <a:ext cx="1285852" cy="1071545"/>
              <a:chOff x="2" y="1"/>
              <a:chExt cx="1566841" cy="1592249"/>
            </a:xfrm>
          </p:grpSpPr>
          <p:pic>
            <p:nvPicPr>
              <p:cNvPr id="14352" name="Picture 9" descr="J009917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38083" y="1"/>
                <a:ext cx="1428760" cy="2857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53" name="Picture 9" descr="J009917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-5400000">
                <a:off x="-571518" y="735010"/>
                <a:ext cx="1428760" cy="285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4349" name="Group 65"/>
            <p:cNvGrpSpPr>
              <a:grpSpLocks/>
            </p:cNvGrpSpPr>
            <p:nvPr/>
          </p:nvGrpSpPr>
          <p:grpSpPr bwMode="auto">
            <a:xfrm flipH="1">
              <a:off x="8001024" y="1"/>
              <a:ext cx="1142975" cy="1285862"/>
              <a:chOff x="2" y="1"/>
              <a:chExt cx="1566841" cy="1592249"/>
            </a:xfrm>
          </p:grpSpPr>
          <p:pic>
            <p:nvPicPr>
              <p:cNvPr id="14350" name="Picture 9" descr="J009917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38083" y="1"/>
                <a:ext cx="1428760" cy="2857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51" name="Picture 9" descr="J009917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-5400000">
                <a:off x="-571518" y="735010"/>
                <a:ext cx="1428760" cy="285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4345" name="Line 21"/>
          <p:cNvSpPr>
            <a:spLocks noChangeShapeType="1"/>
          </p:cNvSpPr>
          <p:nvPr/>
        </p:nvSpPr>
        <p:spPr bwMode="auto">
          <a:xfrm>
            <a:off x="7092950" y="4437063"/>
            <a:ext cx="576263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0" y="981075"/>
            <a:ext cx="89789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Ghi nhớ :</a:t>
            </a:r>
            <a:r>
              <a:rPr lang="en-US">
                <a:latin typeface="Arial" charset="0"/>
              </a:rPr>
              <a:t> </a:t>
            </a:r>
          </a:p>
          <a:p>
            <a:r>
              <a:rPr lang="en-US">
                <a:solidFill>
                  <a:srgbClr val="FF0000"/>
                </a:solidFill>
                <a:latin typeface="Arial" charset="0"/>
              </a:rPr>
              <a:t>1/</a:t>
            </a:r>
            <a:r>
              <a:rPr lang="en-US">
                <a:latin typeface="Arial" charset="0"/>
              </a:rPr>
              <a:t>  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Nhân vật trong truyện có thể là người, là con vật, đồ vật, cây cối,… được nhân hóa.</a:t>
            </a:r>
          </a:p>
          <a:p>
            <a:r>
              <a:rPr lang="en-US">
                <a:solidFill>
                  <a:srgbClr val="FF0000"/>
                </a:solidFill>
                <a:latin typeface="Arial" charset="0"/>
              </a:rPr>
              <a:t>2/   Hành động, lời nói, suy nghĩ,… của nhân vật nói lên tính cách của nhân vật ấy.</a:t>
            </a:r>
          </a:p>
          <a:p>
            <a:endParaRPr lang="en-US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103188" y="1484313"/>
            <a:ext cx="90265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1/ Nhân vật trong câu chuyện sau đây là những ai ?</a:t>
            </a:r>
          </a:p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Em có đồng ý với nhận xét của bà về tính cách của</a:t>
            </a:r>
          </a:p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 từng cháu không? Vì sao bà có nhận xét như vậy ?</a:t>
            </a:r>
          </a:p>
        </p:txBody>
      </p:sp>
      <p:sp>
        <p:nvSpPr>
          <p:cNvPr id="16387" name="WordArt 5"/>
          <p:cNvSpPr>
            <a:spLocks noChangeArrowheads="1" noChangeShapeType="1" noTextEdit="1"/>
          </p:cNvSpPr>
          <p:nvPr/>
        </p:nvSpPr>
        <p:spPr bwMode="auto">
          <a:xfrm>
            <a:off x="827088" y="404813"/>
            <a:ext cx="340042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6"/>
          <p:cNvSpPr txBox="1">
            <a:spLocks noChangeArrowheads="1"/>
          </p:cNvSpPr>
          <p:nvPr/>
        </p:nvSpPr>
        <p:spPr bwMode="auto">
          <a:xfrm>
            <a:off x="0" y="0"/>
            <a:ext cx="9396413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bg1"/>
                </a:solidFill>
                <a:latin typeface="Arial" charset="0"/>
              </a:rPr>
              <a:t>                                                  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Ba anh em</a:t>
            </a:r>
          </a:p>
          <a:p>
            <a:r>
              <a:rPr lang="en-US" sz="2000">
                <a:solidFill>
                  <a:schemeClr val="bg1"/>
                </a:solidFill>
                <a:latin typeface="Arial" charset="0"/>
              </a:rPr>
              <a:t>    </a:t>
            </a:r>
            <a:r>
              <a:rPr lang="en-US" sz="2000" i="0">
                <a:solidFill>
                  <a:schemeClr val="bg1"/>
                </a:solidFill>
                <a:latin typeface="Arial" charset="0"/>
              </a:rPr>
              <a:t>Nghỉ hè, Ni-ki-ta, Gô-sa và Chi-ôm-ca về thăm bà ngoại.</a:t>
            </a:r>
          </a:p>
          <a:p>
            <a:r>
              <a:rPr lang="en-US" sz="2000" i="0">
                <a:solidFill>
                  <a:schemeClr val="bg1"/>
                </a:solidFill>
                <a:latin typeface="Arial" charset="0"/>
              </a:rPr>
              <a:t>   Ăn cơm xong, Ni-ki-ta chạy vội ra ngõ, hòa vào đám trẻ láng giềng </a:t>
            </a:r>
          </a:p>
          <a:p>
            <a:r>
              <a:rPr lang="en-US" sz="2000" i="0">
                <a:solidFill>
                  <a:schemeClr val="bg1"/>
                </a:solidFill>
                <a:latin typeface="Arial" charset="0"/>
              </a:rPr>
              <a:t>đang nô đùa. Gô-sa thấy nhiều mẫu bánh mì vụn rơi trên bàn, liếc </a:t>
            </a:r>
          </a:p>
          <a:p>
            <a:r>
              <a:rPr lang="en-US" sz="2000" i="0">
                <a:solidFill>
                  <a:schemeClr val="bg1"/>
                </a:solidFill>
                <a:latin typeface="Arial" charset="0"/>
              </a:rPr>
              <a:t>nhìn bà rồi nhanh tay phủi xuống đất, hối hả chạy theo anh. Còn </a:t>
            </a:r>
          </a:p>
          <a:p>
            <a:r>
              <a:rPr lang="en-US" sz="2000" i="0">
                <a:solidFill>
                  <a:schemeClr val="bg1"/>
                </a:solidFill>
                <a:latin typeface="Arial" charset="0"/>
              </a:rPr>
              <a:t>Chi-ôm-ca ở lại giúp bà lau bàn, nhặt hết mẩu bánh vụn đem cho </a:t>
            </a:r>
          </a:p>
          <a:p>
            <a:r>
              <a:rPr lang="en-US" sz="2000" i="0">
                <a:solidFill>
                  <a:schemeClr val="bg1"/>
                </a:solidFill>
                <a:latin typeface="Arial" charset="0"/>
              </a:rPr>
              <a:t>bầy chim đang gù bên cửa sổ.</a:t>
            </a:r>
          </a:p>
          <a:p>
            <a:r>
              <a:rPr lang="en-US" sz="2000" i="0">
                <a:solidFill>
                  <a:schemeClr val="bg1"/>
                </a:solidFill>
                <a:latin typeface="Arial" charset="0"/>
              </a:rPr>
              <a:t>   Buổi tối, ba anh em quây quần bên bà. Bà nói :</a:t>
            </a:r>
          </a:p>
          <a:p>
            <a:r>
              <a:rPr lang="en-US" sz="2000" i="0">
                <a:solidFill>
                  <a:schemeClr val="bg1"/>
                </a:solidFill>
                <a:latin typeface="Arial" charset="0"/>
              </a:rPr>
              <a:t> - Ba cháu là anh em ruột mà chẳng giống nhau .</a:t>
            </a:r>
          </a:p>
          <a:p>
            <a:r>
              <a:rPr lang="en-US" sz="2000" i="0">
                <a:solidFill>
                  <a:schemeClr val="bg1"/>
                </a:solidFill>
                <a:latin typeface="Arial" charset="0"/>
              </a:rPr>
              <a:t>Ni-ki-ta thắc mắc :</a:t>
            </a:r>
          </a:p>
          <a:p>
            <a:r>
              <a:rPr lang="en-US" sz="2000" i="0">
                <a:solidFill>
                  <a:schemeClr val="bg1"/>
                </a:solidFill>
                <a:latin typeface="Arial" charset="0"/>
              </a:rPr>
              <a:t>     - Bà ơi, ai cũng bảo anh em cháu giống nhau như những giọt nước</a:t>
            </a:r>
          </a:p>
          <a:p>
            <a:r>
              <a:rPr lang="en-US" sz="2000" i="0">
                <a:solidFill>
                  <a:schemeClr val="bg1"/>
                </a:solidFill>
                <a:latin typeface="Arial" charset="0"/>
              </a:rPr>
              <a:t> cơ mà ?</a:t>
            </a:r>
          </a:p>
          <a:p>
            <a:r>
              <a:rPr lang="en-US" sz="2000" i="0">
                <a:solidFill>
                  <a:schemeClr val="bg1"/>
                </a:solidFill>
                <a:latin typeface="Arial" charset="0"/>
              </a:rPr>
              <a:t>   Bà mỉm cười :</a:t>
            </a:r>
          </a:p>
          <a:p>
            <a:r>
              <a:rPr lang="en-US" sz="2000" i="0">
                <a:solidFill>
                  <a:schemeClr val="bg1"/>
                </a:solidFill>
                <a:latin typeface="Arial" charset="0"/>
              </a:rPr>
              <a:t>      - Bà nói về tính nết các cháu cơ. Ni-ki-ta thì chỉ nghĩ đến ham thích riêng của mình, ăn xong là chạy tót đi chơi. Gô-sa hơi láu, lén hắt những mẩu bánh vụn xuống đất. Chi-ôm-ca bé nhất lại biết giúp bà. Em nó còn biết nghĩ đến cả những con chim bồ câu nữa. Những con bồ câu cũng cần ăn chứ ?</a:t>
            </a:r>
          </a:p>
          <a:p>
            <a:pPr>
              <a:buFontTx/>
              <a:buChar char="-"/>
            </a:pPr>
            <a:endParaRPr lang="en-US" sz="2000" i="0">
              <a:solidFill>
                <a:schemeClr val="bg1"/>
              </a:solidFill>
              <a:latin typeface="Arial" charset="0"/>
            </a:endParaRPr>
          </a:p>
          <a:p>
            <a:endParaRPr lang="en-US" sz="200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0" y="333375"/>
            <a:ext cx="8723313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>
                <a:solidFill>
                  <a:schemeClr val="bg1"/>
                </a:solidFill>
                <a:latin typeface="Arial" charset="0"/>
              </a:rPr>
              <a:t>2/ Cho tình huống sau : Một bạn nhỏ mải vui đùa, chạy nhảy, lỡ làm ngã một em bé. Em bé khóc.</a:t>
            </a:r>
          </a:p>
          <a:p>
            <a:pPr marL="342900" indent="-342900"/>
            <a:r>
              <a:rPr lang="en-US">
                <a:solidFill>
                  <a:schemeClr val="bg1"/>
                </a:solidFill>
                <a:latin typeface="Arial" charset="0"/>
              </a:rPr>
              <a:t>     Em hãy hình dung sự việc và kể tiếp câu chuyện theo một trong hai hướng sau đây :</a:t>
            </a:r>
          </a:p>
          <a:p>
            <a:pPr marL="342900" indent="-342900">
              <a:buFontTx/>
              <a:buAutoNum type="alphaLcParenR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Bạn nhỏ trên biết quan tâm đến người khác.</a:t>
            </a:r>
          </a:p>
          <a:p>
            <a:pPr marL="342900" indent="-342900">
              <a:buFontTx/>
              <a:buAutoNum type="alphaLcParenR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Bạn nhỏ nói trên không biết quan tâm đến người khác 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981075"/>
            <a:ext cx="89789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Ghi nhớ :</a:t>
            </a:r>
            <a:r>
              <a:rPr lang="en-US">
                <a:latin typeface="Arial" charset="0"/>
              </a:rPr>
              <a:t> </a:t>
            </a:r>
          </a:p>
          <a:p>
            <a:r>
              <a:rPr lang="en-US">
                <a:solidFill>
                  <a:srgbClr val="FF0000"/>
                </a:solidFill>
                <a:latin typeface="Arial" charset="0"/>
              </a:rPr>
              <a:t>1/</a:t>
            </a:r>
            <a:r>
              <a:rPr lang="en-US">
                <a:latin typeface="Arial" charset="0"/>
              </a:rPr>
              <a:t>  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Nhân vật trong truyện có thể là người, là con vật, đồ vật, cây cối,… được nhân hóa.</a:t>
            </a:r>
          </a:p>
          <a:p>
            <a:r>
              <a:rPr lang="en-US">
                <a:solidFill>
                  <a:srgbClr val="FF0000"/>
                </a:solidFill>
                <a:latin typeface="Arial" charset="0"/>
              </a:rPr>
              <a:t>2/   Hành động, lời nói, suy nghĩ,… của nhân vật nói lên tính cách của nhân vật ấy.</a:t>
            </a:r>
          </a:p>
          <a:p>
            <a:endParaRPr lang="en-US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Tranh phong cảnh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/>
      <a:lstStyle>
        <a:defPPr marL="274320" indent="-274320">
          <a:spcBef>
            <a:spcPts val="0"/>
          </a:spcBef>
          <a:defRPr b="1" dirty="0" err="1" smtClean="0">
            <a:solidFill>
              <a:schemeClr val="bg2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4238</TotalTime>
  <Words>564</Words>
  <Application>Microsoft Office PowerPoint</Application>
  <PresentationFormat>On-screen Show (4:3)</PresentationFormat>
  <Paragraphs>46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Times New Roman</vt:lpstr>
      <vt:lpstr>Arial</vt:lpstr>
      <vt:lpstr>Garamond</vt:lpstr>
      <vt:lpstr>Wingdings</vt:lpstr>
      <vt:lpstr>Stream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BUI DUC QUAN</dc:creator>
  <cp:lastModifiedBy>CSTeam</cp:lastModifiedBy>
  <cp:revision>255</cp:revision>
  <dcterms:created xsi:type="dcterms:W3CDTF">2008-01-29T11:15:56Z</dcterms:created>
  <dcterms:modified xsi:type="dcterms:W3CDTF">2016-06-30T01:25:37Z</dcterms:modified>
</cp:coreProperties>
</file>