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6" r:id="rId3"/>
    <p:sldId id="279" r:id="rId4"/>
    <p:sldId id="263" r:id="rId5"/>
    <p:sldId id="262" r:id="rId6"/>
    <p:sldId id="275" r:id="rId7"/>
    <p:sldId id="276" r:id="rId8"/>
    <p:sldId id="277" r:id="rId9"/>
    <p:sldId id="278" r:id="rId10"/>
    <p:sldId id="280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800080"/>
    <a:srgbClr val="FF0066"/>
    <a:srgbClr val="FF0000"/>
    <a:srgbClr val="0000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296F7D-CD74-4CCA-8B63-B75BD5479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4213E-33F3-4F7C-9AD9-B6119C5007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8908-0D82-4A80-BED7-62CDDDF8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D66D-E253-4A11-9EE4-B9CCC8273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443-4324-47A7-AD56-F44758B4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0C7E-40EC-4378-A18E-8A67531DF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14C2-074F-45DF-A854-6D67CF284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78C-16C6-42FA-83FE-ABDE815C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16D4-4D0D-4F49-A592-CDE657398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9B31-B724-4AF8-AE9F-25C08D03F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CA76-C922-4445-947D-B8E44FDC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F5953-0FA6-4AC2-85F1-99BDBCCA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E5B7-C783-4135-83A7-F83F4881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D08945-0C83-4E0A-9A7D-089B19337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12395">
            <a:off x="423862" y="338138"/>
            <a:ext cx="847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2" descr="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83057">
            <a:off x="609600" y="5867400"/>
            <a:ext cx="8429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3" descr="21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708574">
            <a:off x="8105775" y="200025"/>
            <a:ext cx="68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" descr="1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1600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2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389965">
            <a:off x="-23813" y="2767013"/>
            <a:ext cx="1000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2" descr="21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08128">
            <a:off x="3408362" y="5462588"/>
            <a:ext cx="12668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4" descr="21d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715000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55530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LUYỆN TỪ VÀ CÂU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Arial" charset="0"/>
              </a:rPr>
              <a:t>4.Củng cố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3600">
                <a:solidFill>
                  <a:srgbClr val="FF0000"/>
                </a:solidFill>
              </a:rPr>
              <a:t>i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ếng cĩ cấu tạo như thế nào ? Những bộ phận nào nhất thiết phải c</a:t>
            </a:r>
            <a:r>
              <a:rPr lang="en-US" sz="3600">
                <a:solidFill>
                  <a:srgbClr val="FF0000"/>
                </a:solidFill>
              </a:rPr>
              <a:t>ó ? Nêu ví dụ .</a:t>
            </a:r>
            <a:endParaRPr lang="en-US" sz="360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Arial" charset="0"/>
              </a:rPr>
              <a:t>4.Củng cố – Dặn dò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924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Nhận xét tiết học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-*Chuẩn bị bài tiết sau : MRVT : </a:t>
            </a:r>
            <a:r>
              <a:rPr lang="en-US" sz="2800"/>
              <a:t>Nhân hậu- Đoàn kết</a:t>
            </a:r>
            <a:endParaRPr lang="en-US" sz="2400" b="1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81200" y="685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Arial" charset="0"/>
              </a:rPr>
              <a:t>1.Ổn </a:t>
            </a:r>
            <a:r>
              <a:rPr lang="vi-VN" sz="5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5400">
                <a:solidFill>
                  <a:srgbClr val="0000FF"/>
                </a:solidFill>
                <a:latin typeface="Arial" charset="0"/>
              </a:rPr>
              <a:t>ịnh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Học sinh hát</a:t>
            </a:r>
          </a:p>
        </p:txBody>
      </p:sp>
      <p:pic>
        <p:nvPicPr>
          <p:cNvPr id="3076" name="Picture 5" descr="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33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48058">
            <a:off x="804862" y="1176338"/>
            <a:ext cx="847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876800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99732">
            <a:off x="742950" y="4343400"/>
            <a:ext cx="1714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HOAMAI-7"/>
          <p:cNvPicPr>
            <a:picLocks noChangeAspect="1" noChangeArrowheads="1"/>
          </p:cNvPicPr>
          <p:nvPr/>
        </p:nvPicPr>
        <p:blipFill>
          <a:blip r:embed="rId6">
            <a:lum bright="18000" contrast="30000"/>
          </a:blip>
          <a:srcRect/>
          <a:stretch>
            <a:fillRect/>
          </a:stretch>
        </p:blipFill>
        <p:spPr bwMode="auto">
          <a:xfrm>
            <a:off x="3581400" y="1752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7880350" cy="1570038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  <a:latin typeface="Arial" charset="0"/>
              </a:rPr>
              <a:t>Kiểm tra bài cũ :</a:t>
            </a:r>
          </a:p>
          <a:p>
            <a:r>
              <a:rPr lang="en-US" sz="3200">
                <a:latin typeface="Arial" charset="0"/>
              </a:rPr>
              <a:t>    Phân tích 3 bộ phận của các tiếng trong</a:t>
            </a:r>
          </a:p>
          <a:p>
            <a:r>
              <a:rPr lang="en-US" sz="3200">
                <a:latin typeface="Arial" charset="0"/>
              </a:rPr>
              <a:t>câu 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Lá lành đùm lá rách</a:t>
            </a:r>
            <a:r>
              <a:rPr lang="en-US" sz="3200">
                <a:latin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58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                          </a:t>
            </a:r>
            <a:r>
              <a:rPr lang="en-US" sz="2400" u="sng">
                <a:latin typeface="Arial" charset="0"/>
              </a:rPr>
              <a:t>Luyện từ và câu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     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Luyện tập về cấu tạo của tiếng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solidFill>
                  <a:srgbClr val="800080"/>
                </a:solidFill>
                <a:latin typeface="Arial" charset="0"/>
              </a:rPr>
              <a:t>       1/ Phân tích cấu tạo của từng tiếng trong câu tục ngữ dưới đây. Ghi kết quả phân tích  vào bảng theo mẫu sau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solidFill>
                  <a:srgbClr val="800080"/>
                </a:solidFill>
                <a:latin typeface="Arial" charset="0"/>
              </a:rPr>
              <a:t>               Khôn ngoan đối đáp người ngoài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>
                <a:solidFill>
                  <a:srgbClr val="800080"/>
                </a:solidFill>
                <a:latin typeface="Arial" charset="0"/>
              </a:rPr>
              <a:t>            Gà cùng một mẹ chớ hoài đá nhau</a:t>
            </a:r>
            <a:r>
              <a:rPr lang="en-US">
                <a:latin typeface="Arial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1" name="Group 99"/>
          <p:cNvGraphicFramePr>
            <a:graphicFrameLocks noGrp="1"/>
          </p:cNvGraphicFramePr>
          <p:nvPr/>
        </p:nvGraphicFramePr>
        <p:xfrm>
          <a:off x="1524000" y="457200"/>
          <a:ext cx="6096000" cy="59436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Tiếng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  Âm đầu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   Vần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     Thanh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ngoan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cùng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95400" y="1524000"/>
            <a:ext cx="757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2/ Tìm những cặp tiếng bắt vần với nhau</a:t>
            </a:r>
          </a:p>
          <a:p>
            <a:r>
              <a:rPr lang="en-US" sz="3200">
                <a:latin typeface="Arial" charset="0"/>
              </a:rPr>
              <a:t>trong câu tục ngữ trên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3000" y="838200"/>
            <a:ext cx="7391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</a:rPr>
              <a:t>3/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Ghi lại từng cặp tiếng bắt vần với nhau trong</a:t>
            </a:r>
          </a:p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khổ thơ sau. So sánh các cặp tiếng ấy xem cặp nào có vần giống nhau hoàn toàn, cặp nào có vần giống  nhau không hoàn toàn :</a:t>
            </a:r>
          </a:p>
          <a:p>
            <a:endParaRPr lang="en-US" sz="2800">
              <a:solidFill>
                <a:srgbClr val="0000FF"/>
              </a:solidFill>
              <a:latin typeface="Arial" charset="0"/>
            </a:endParaRPr>
          </a:p>
          <a:p>
            <a:r>
              <a:rPr lang="en-US" sz="2800">
                <a:latin typeface="Arial" charset="0"/>
              </a:rPr>
              <a:t>             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Chú bé loắt choắt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          Cái xắc xinh xinh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          Cái chân thoăn thoắt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          Cái đầu nghênh nghênh </a:t>
            </a:r>
          </a:p>
          <a:p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                                      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Tố Hữu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7661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4/ Qua các bài tập trên, em hiểu thế nào là hai 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tiếng bắt vần với nhau 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7997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Hai tiếng bắt vần với nhau là hai tiếng có phần </a:t>
            </a:r>
          </a:p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vần  giống nhau- giống hoàn toàn hoặc không</a:t>
            </a:r>
          </a:p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hoàn toàn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676400" y="838200"/>
            <a:ext cx="6311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5/ Giải câu đố sau :</a:t>
            </a:r>
          </a:p>
          <a:p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         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Bớt đầu thì bé nhát nhà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Đầu đuôi bỏ hết hóa ra béo tròn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      Để nguyên, mình lại thon thon</a:t>
            </a:r>
          </a:p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    Cùng cậu học trò lon ton tới trường.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81405938,E:\bdthgv_THAI THI HOA\RUOU ETYLIC.pp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328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VNI-Times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CSTeam</cp:lastModifiedBy>
  <cp:revision>41</cp:revision>
  <dcterms:created xsi:type="dcterms:W3CDTF">2009-12-06T09:13:59Z</dcterms:created>
  <dcterms:modified xsi:type="dcterms:W3CDTF">2016-06-30T01:25:31Z</dcterms:modified>
</cp:coreProperties>
</file>