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08" r:id="rId2"/>
    <p:sldMasterId id="2147483710" r:id="rId3"/>
    <p:sldMasterId id="2147483716" r:id="rId4"/>
  </p:sldMasterIdLst>
  <p:sldIdLst>
    <p:sldId id="256" r:id="rId5"/>
    <p:sldId id="310" r:id="rId6"/>
    <p:sldId id="274" r:id="rId7"/>
    <p:sldId id="275" r:id="rId8"/>
    <p:sldId id="290" r:id="rId9"/>
    <p:sldId id="311" r:id="rId10"/>
    <p:sldId id="312" r:id="rId11"/>
    <p:sldId id="306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99CC"/>
    <a:srgbClr val="FFFF99"/>
    <a:srgbClr val="FF7C80"/>
    <a:srgbClr val="FFCCCC"/>
    <a:srgbClr val="FF5050"/>
    <a:srgbClr val="66FFFF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28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18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18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4601DA-AC88-4C6B-9830-0EDC659EAE8C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115448-8B2E-4BBA-A2C9-254507F8EE1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2E43D-794B-44B1-BD5F-0E2528F2ED4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651AE-8F85-424D-8D8D-3495B8D2DC3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79D5-EB24-4FE6-A6F0-FCFA48DBEA6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89CF9D-DF5C-47F0-BBCB-9D9B601F9C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09544-D117-4002-A0A4-A8F9ED1567D2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59E2C8-9CD1-4E25-AE4E-9B1AAEAC5523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0B8694-E3CF-47C6-81BD-A108E249A9B5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AEFFA8-7DA5-4E12-9482-C29CB21715D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41777E-A113-4F97-95D1-7D5174232EA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4608E4-DE82-49E4-BA60-FF033D1A9A6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7D1DF9-11F5-4C14-B82D-265B4ECB9A1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241FE5-06FC-45A7-A984-9605400EC941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90386-ADA2-437F-89B1-3171B355A963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2958595-E2CF-4A6A-8E4A-C9438385A46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19320-DC1D-4A01-83D0-9E70BE9664A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A9BD9F-5E64-44DB-A49D-61A1A14C3D6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629A7-A0C1-47E2-ADE6-957BD6D4DAD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A88840-DCE3-4FD7-8566-CAD6F7F4CF0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F1E450-56B4-48A7-835C-401A2D3593C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1A4D42-1B5D-4179-8667-37AF2AC40C0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E02319-0699-45AE-B4D8-DAC4B8A553F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130725-900F-4EEF-9CF7-252FD7882EE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174DDF-2E68-4A13-AA91-B24C5DC5D8D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A0348-BC4E-40E5-BE55-A895BB0E029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9652A5-78EA-4897-A2C1-A26C380CEDC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</p:grpSp>
      <p:sp>
        <p:nvSpPr>
          <p:cNvPr id="1546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46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1BB68-F7BB-4B9C-BC4A-9E6FB27A29C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1D0BA-32A0-4CEF-910E-0E12B768232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D83A17-2E41-49B8-807E-4680D037A64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7AA617-8554-46AE-B18A-C56154AA726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C79EB6-5B59-4E3E-B609-536CB888593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F83692-50B4-40FD-82F4-6149BA063A3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FA9CF9-89CB-48D2-B46D-A3949AAFB88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F9FF96-3163-4B88-BF50-14014A2BF06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A90C88-2F1D-42A9-887A-27822B1F2F6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7CF4E3-BFDF-4AAD-9DB3-DC6014AA163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DD1DA2-CA79-49F8-B59A-202B8C1AB87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527F02-2902-4201-B23A-2F63FA836E2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EA2E5-8619-4413-B2E3-2A04E233FD2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6CDCEB-5330-43B3-BC7B-5B642350FFF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26F927-92ED-4D94-881F-31880A68AC8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741E31-26AA-453A-8DE5-AFAED9EA6D9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99CF1F-85F9-4F42-B3E8-4CBA5E6DEFC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6AC09F-6767-4471-A6CF-36D8B2F80D6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14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9114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115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5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116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6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6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fld id="{EFF526A6-B342-4209-BC73-F7969A1A07EC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44" r:id="rId1"/>
    <p:sldLayoutId id="2147484203" r:id="rId2"/>
    <p:sldLayoutId id="2147484204" r:id="rId3"/>
    <p:sldLayoutId id="2147484205" r:id="rId4"/>
    <p:sldLayoutId id="2147484206" r:id="rId5"/>
    <p:sldLayoutId id="2147484207" r:id="rId6"/>
    <p:sldLayoutId id="2147484208" r:id="rId7"/>
    <p:sldLayoutId id="2147484209" r:id="rId8"/>
    <p:sldLayoutId id="2147484210" r:id="rId9"/>
    <p:sldLayoutId id="2147484211" r:id="rId10"/>
    <p:sldLayoutId id="214748421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itchFamily="18" charset="0"/>
                <a:cs typeface="Arial" charset="0"/>
              </a:defRPr>
            </a:lvl1pPr>
          </a:lstStyle>
          <a:p>
            <a:fld id="{16B4F5EA-125A-4C64-8EC9-E8AB77E9EE6D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205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5" r:id="rId1"/>
    <p:sldLayoutId id="2147484213" r:id="rId2"/>
    <p:sldLayoutId id="2147484214" r:id="rId3"/>
    <p:sldLayoutId id="2147484215" r:id="rId4"/>
    <p:sldLayoutId id="2147484216" r:id="rId5"/>
    <p:sldLayoutId id="2147484217" r:id="rId6"/>
    <p:sldLayoutId id="2147484218" r:id="rId7"/>
    <p:sldLayoutId id="2147484219" r:id="rId8"/>
    <p:sldLayoutId id="2147484220" r:id="rId9"/>
    <p:sldLayoutId id="2147484221" r:id="rId10"/>
    <p:sldLayoutId id="214748422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omic Sans MS" pitchFamily="66" charset="0"/>
                <a:cs typeface="Arial" charset="0"/>
              </a:defRPr>
            </a:lvl1pPr>
          </a:lstStyle>
          <a:p>
            <a:fld id="{E9BA5198-C262-4C74-B253-2A3979A71F7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09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0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10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1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10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1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114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0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1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8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097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08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087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089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08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6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4104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4105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4106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4107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4108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sz="2400" smtClean="0">
                <a:latin typeface="Times New Roman" panose="02020603050405020304" pitchFamily="18" charset="0"/>
              </a:endParaRPr>
            </a:p>
          </p:txBody>
        </p:sp>
      </p:grpSp>
      <p:sp>
        <p:nvSpPr>
          <p:cNvPr id="409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Arial" charset="0"/>
              </a:defRPr>
            </a:lvl1pPr>
          </a:lstStyle>
          <a:p>
            <a:fld id="{C6E7BFC5-37E1-4C74-9A14-E510A91CDEBB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4103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7" r:id="rId1"/>
    <p:sldLayoutId id="2147484233" r:id="rId2"/>
    <p:sldLayoutId id="2147484234" r:id="rId3"/>
    <p:sldLayoutId id="2147484235" r:id="rId4"/>
    <p:sldLayoutId id="2147484236" r:id="rId5"/>
    <p:sldLayoutId id="2147484237" r:id="rId6"/>
    <p:sldLayoutId id="2147484238" r:id="rId7"/>
    <p:sldLayoutId id="2147484239" r:id="rId8"/>
    <p:sldLayoutId id="2147484240" r:id="rId9"/>
    <p:sldLayoutId id="2147484241" r:id="rId10"/>
    <p:sldLayoutId id="2147484242" r:id="rId11"/>
    <p:sldLayoutId id="21474842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2057400" y="685800"/>
            <a:ext cx="5562600" cy="990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KĨ THUẬT LỚP 4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4191000" y="2209800"/>
            <a:ext cx="11239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1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762000" y="2514600"/>
            <a:ext cx="7848600" cy="2286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FF99CC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Vật liệu, dụng cụ cắt, khâu, thêu</a:t>
            </a:r>
          </a:p>
        </p:txBody>
      </p:sp>
      <p:pic>
        <p:nvPicPr>
          <p:cNvPr id="9221" name="Picture 7" descr="flower_icons_0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4876800"/>
            <a:ext cx="1752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8" descr="flower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nimBg="1"/>
      <p:bldP spid="102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152400" y="0"/>
            <a:ext cx="7620000" cy="685800"/>
          </a:xfrm>
        </p:spPr>
        <p:txBody>
          <a:bodyPr/>
          <a:lstStyle/>
          <a:p>
            <a:pPr eaLnBrk="1" hangingPunct="1"/>
            <a:r>
              <a:rPr lang="en-US" sz="4400" b="1" u="sng" smtClean="0">
                <a:latin typeface="Arial" charset="0"/>
              </a:rPr>
              <a:t>I/ Mục tiêu: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8763000" cy="5715000"/>
          </a:xfrm>
          <a:ln>
            <a:solidFill>
              <a:srgbClr val="080808"/>
            </a:solidFill>
          </a:ln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200" smtClean="0"/>
              <a:t>               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457200" y="1376363"/>
            <a:ext cx="8229600" cy="4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180975" algn="l"/>
              </a:tabLst>
            </a:pPr>
            <a:r>
              <a:rPr lang="en-US" sz="3200"/>
              <a:t>+ Học sinh biết được đặc điểm, tác dụng và cách sử dụng, bảo quản những vật liệu, dụng cụ đơn giản dùng để cắt, khâu, thêu.</a:t>
            </a:r>
          </a:p>
          <a:p>
            <a:pPr>
              <a:tabLst>
                <a:tab pos="180975" algn="l"/>
              </a:tabLst>
            </a:pPr>
            <a:r>
              <a:rPr lang="en-US" sz="3200"/>
              <a:t>     + Biết cách và thực hiện được thao tác xâu chỉ vào kim và vê nút chỉ .</a:t>
            </a:r>
          </a:p>
          <a:p>
            <a:pPr>
              <a:tabLst>
                <a:tab pos="180975" algn="l"/>
              </a:tabLst>
            </a:pPr>
            <a:r>
              <a:rPr lang="en-US" sz="3200"/>
              <a:t>     + Giáo dục ý thức thực hiện an toàn lao động.</a:t>
            </a:r>
          </a:p>
          <a:p>
            <a:pPr>
              <a:tabLst>
                <a:tab pos="180975" algn="l"/>
              </a:tabLst>
            </a:pPr>
            <a:r>
              <a:rPr lang="en-US" sz="3200"/>
              <a:t>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2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2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2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2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2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2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829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152400" y="0"/>
            <a:ext cx="7620000" cy="685800"/>
          </a:xfrm>
        </p:spPr>
        <p:txBody>
          <a:bodyPr/>
          <a:lstStyle/>
          <a:p>
            <a:pPr eaLnBrk="1" hangingPunct="1"/>
            <a:r>
              <a:rPr lang="en-US" sz="3600" b="1" u="sng" smtClean="0">
                <a:latin typeface="Arial" charset="0"/>
                <a:cs typeface="Times New Roman" pitchFamily="18" charset="0"/>
              </a:rPr>
              <a:t>II/ Chuẩn bị: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8763000" cy="5715000"/>
          </a:xfrm>
          <a:ln>
            <a:solidFill>
              <a:srgbClr val="080808"/>
            </a:solidFill>
          </a:ln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200" smtClean="0"/>
              <a:t>               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457200" y="1130300"/>
            <a:ext cx="82296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180975" algn="l"/>
              </a:tabLst>
            </a:pPr>
            <a:r>
              <a:rPr lang="en-US" sz="3200" b="1" i="1"/>
              <a:t>Giáo viên: </a:t>
            </a:r>
            <a:endParaRPr lang="en-US" sz="3200"/>
          </a:p>
          <a:p>
            <a:pPr>
              <a:tabLst>
                <a:tab pos="180975" algn="l"/>
              </a:tabLst>
            </a:pPr>
            <a:r>
              <a:rPr lang="en-US" sz="3200"/>
              <a:t>     + Hộp dụng cụ cắt, khâu, thêu lớp 4.</a:t>
            </a:r>
          </a:p>
          <a:p>
            <a:pPr>
              <a:tabLst>
                <a:tab pos="180975" algn="l"/>
              </a:tabLst>
            </a:pPr>
            <a:r>
              <a:rPr lang="en-US" sz="3200"/>
              <a:t>     + Vài mẫu khâu, thêu của HS ở lớp trước .</a:t>
            </a:r>
          </a:p>
          <a:p>
            <a:pPr>
              <a:tabLst>
                <a:tab pos="180975" algn="l"/>
              </a:tabLst>
            </a:pPr>
            <a:r>
              <a:rPr lang="en-US" sz="3200"/>
              <a:t>     + Kim khâu, kim thêu các cỡ và kéo.</a:t>
            </a:r>
          </a:p>
          <a:p>
            <a:pPr>
              <a:tabLst>
                <a:tab pos="180975" algn="l"/>
              </a:tabLst>
            </a:pPr>
            <a:r>
              <a:rPr lang="en-US" sz="3200"/>
              <a:t>     + Khung thêu tròn cầm tay, phấn màu dùng để vạch dấu trên vải, thước dẹt, thước dây, khuy bấm, khuy cài.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2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2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2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2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2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29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29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829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0"/>
            <a:ext cx="64008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smtClean="0">
                <a:latin typeface="Arial"/>
              </a:rPr>
              <a:t>III/ Các hoạt động chủ yếu: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209800"/>
            <a:ext cx="86868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>
                <a:latin typeface="Arial"/>
              </a:rPr>
              <a:t>Ổn định tổ chức, kiểm tra bài cũ:sách vở, đồ dùng học tập và các vật liệu cho bài học.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6870700" cy="1600200"/>
          </a:xfrm>
          <a:noFill/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3300"/>
                </a:solidFill>
                <a:latin typeface="Arial" charset="0"/>
              </a:rPr>
              <a:t>Hoạt động 1:</a:t>
            </a: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609600" y="2133600"/>
            <a:ext cx="6858000" cy="2743200"/>
          </a:xfrm>
          <a:prstGeom prst="cloudCallout">
            <a:avLst>
              <a:gd name="adj1" fmla="val -24810"/>
              <a:gd name="adj2" fmla="val 5978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/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1752600" y="2589213"/>
            <a:ext cx="48768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9900FF"/>
                </a:solidFill>
              </a:rPr>
              <a:t>Học sinh quan sát, nhận xét về dụng cụ khâu, thêu như vải chỉ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/>
      <p:bldP spid="1771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6870700" cy="1600200"/>
          </a:xfrm>
          <a:noFill/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3300"/>
                </a:solidFill>
                <a:latin typeface="Arial" charset="0"/>
              </a:rPr>
              <a:t>Hoạt động 2:</a:t>
            </a: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609600" y="2133600"/>
            <a:ext cx="6858000" cy="2743200"/>
          </a:xfrm>
          <a:prstGeom prst="cloudCallout">
            <a:avLst>
              <a:gd name="adj1" fmla="val -24810"/>
              <a:gd name="adj2" fmla="val 5978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/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1752600" y="2589213"/>
            <a:ext cx="48768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9900FF"/>
                </a:solidFill>
              </a:rPr>
              <a:t>Hướng dẫn học sinh tìm hiểu đặc điểm và cách sử dụng kéo.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/>
      <p:bldP spid="1771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6870700" cy="1600200"/>
          </a:xfrm>
          <a:noFill/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003300"/>
                </a:solidFill>
                <a:latin typeface="Arial" charset="0"/>
              </a:rPr>
              <a:t>Hoạt động 3:</a:t>
            </a: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609600" y="2133600"/>
            <a:ext cx="6858000" cy="2743200"/>
          </a:xfrm>
          <a:prstGeom prst="cloudCallout">
            <a:avLst>
              <a:gd name="adj1" fmla="val -24810"/>
              <a:gd name="adj2" fmla="val 5978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 sz="3200"/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1905000" y="2416175"/>
            <a:ext cx="48768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FF"/>
                </a:solidFill>
              </a:rPr>
              <a:t>Hướng dẫn học sinh quan sát và nhận xét một số vật liệu và dụng cụ khác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/>
      <p:bldP spid="1771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990600"/>
            <a:ext cx="4343400" cy="868363"/>
          </a:xfrm>
        </p:spPr>
        <p:txBody>
          <a:bodyPr/>
          <a:lstStyle/>
          <a:p>
            <a:pPr eaLnBrk="1" hangingPunct="1"/>
            <a:r>
              <a:rPr lang="en-US" b="1" i="1" smtClean="0">
                <a:solidFill>
                  <a:srgbClr val="CC3300"/>
                </a:solidFill>
              </a:rPr>
              <a:t>Củng cố bài học:</a:t>
            </a:r>
          </a:p>
        </p:txBody>
      </p:sp>
      <p:sp>
        <p:nvSpPr>
          <p:cNvPr id="200707" name="AutoShape 3"/>
          <p:cNvSpPr>
            <a:spLocks noChangeArrowheads="1"/>
          </p:cNvSpPr>
          <p:nvPr/>
        </p:nvSpPr>
        <p:spPr bwMode="auto">
          <a:xfrm>
            <a:off x="304800" y="1981200"/>
            <a:ext cx="8305800" cy="44196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99CC"/>
              </a:solidFill>
            </a:endParaRP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1828800" y="3657600"/>
            <a:ext cx="4495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CC3399"/>
                </a:solidFill>
              </a:rPr>
              <a:t>Đánh giá kết quả 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rgbClr val="CC3399"/>
                </a:solidFill>
              </a:rPr>
              <a:t>tiết học</a:t>
            </a:r>
          </a:p>
        </p:txBody>
      </p:sp>
      <p:pic>
        <p:nvPicPr>
          <p:cNvPr id="16389" name="Picture 5" descr="flower4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8625" y="576262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 descr="flower4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6262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7" descr="farvetblomst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36273">
            <a:off x="685800" y="0"/>
            <a:ext cx="952500" cy="341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8" descr="farvetblomst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034132">
            <a:off x="7772400" y="-228600"/>
            <a:ext cx="9525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0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6" grpId="0"/>
      <p:bldP spid="200707" grpId="0" animBg="1"/>
      <p:bldP spid="200708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266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Garamond</vt:lpstr>
      <vt:lpstr>Wingdings</vt:lpstr>
      <vt:lpstr>Comic Sans MS</vt:lpstr>
      <vt:lpstr>Times New Roman</vt:lpstr>
      <vt:lpstr>Mountain Top</vt:lpstr>
      <vt:lpstr>Edge</vt:lpstr>
      <vt:lpstr>Crayons</vt:lpstr>
      <vt:lpstr>Watermark</vt:lpstr>
      <vt:lpstr>Slide 1</vt:lpstr>
      <vt:lpstr>I/ Mục tiêu:</vt:lpstr>
      <vt:lpstr>II/ Chuẩn bị:</vt:lpstr>
      <vt:lpstr>III/ Các hoạt động chủ yếu:</vt:lpstr>
      <vt:lpstr>Hoạt động 1:</vt:lpstr>
      <vt:lpstr>Hoạt động 2:</vt:lpstr>
      <vt:lpstr>Hoạt động 3:</vt:lpstr>
      <vt:lpstr>Củng cố bài học: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58</cp:revision>
  <dcterms:created xsi:type="dcterms:W3CDTF">2009-10-17T08:54:02Z</dcterms:created>
  <dcterms:modified xsi:type="dcterms:W3CDTF">2016-06-30T01:12:52Z</dcterms:modified>
</cp:coreProperties>
</file>