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394" r:id="rId2"/>
    <p:sldId id="402" r:id="rId3"/>
    <p:sldId id="403" r:id="rId4"/>
    <p:sldId id="366" r:id="rId5"/>
    <p:sldId id="397" r:id="rId6"/>
    <p:sldId id="404" r:id="rId7"/>
    <p:sldId id="356" r:id="rId8"/>
    <p:sldId id="405" r:id="rId9"/>
    <p:sldId id="362" r:id="rId10"/>
    <p:sldId id="414" r:id="rId11"/>
    <p:sldId id="400" r:id="rId12"/>
    <p:sldId id="369" r:id="rId13"/>
    <p:sldId id="417" r:id="rId14"/>
    <p:sldId id="416" r:id="rId15"/>
    <p:sldId id="418" r:id="rId16"/>
    <p:sldId id="389" r:id="rId17"/>
    <p:sldId id="407" r:id="rId18"/>
    <p:sldId id="419" r:id="rId19"/>
    <p:sldId id="390" r:id="rId20"/>
    <p:sldId id="372" r:id="rId21"/>
    <p:sldId id="408" r:id="rId22"/>
    <p:sldId id="374" r:id="rId23"/>
    <p:sldId id="421" r:id="rId24"/>
    <p:sldId id="363" r:id="rId25"/>
    <p:sldId id="410" r:id="rId26"/>
    <p:sldId id="391" r:id="rId27"/>
  </p:sldIdLst>
  <p:sldSz cx="9144000" cy="6858000" type="screen4x3"/>
  <p:notesSz cx="7023100" cy="9309100"/>
  <p:embeddedFontLs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VNI-Auchon" pitchFamily="2" charset="0"/>
      <p:bold r:id="rId34"/>
    </p:embeddedFont>
  </p:embeddedFontLst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A3FBB2"/>
    <a:srgbClr val="0000CC"/>
    <a:srgbClr val="CC3300"/>
    <a:srgbClr val="CC00FF"/>
    <a:srgbClr val="800080"/>
    <a:srgbClr val="CC66FF"/>
    <a:srgbClr val="0033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fld id="{46368581-32A2-4026-974C-5B2CA5F97F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05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fld id="{13D6933E-E1C8-4826-BA5D-EE047008E1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53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58255" indent="-291636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546" indent="-233309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3164" indent="-233309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9782" indent="-233309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BA8978D-89C6-44E7-AEF6-2CE6AE7B0E8B}" type="slidenum">
              <a:rPr lang="en-US" altLang="vi-VN" smtClean="0"/>
              <a:pPr/>
              <a:t>11</a:t>
            </a:fld>
            <a:endParaRPr lang="en-US" altLang="vi-VN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CEBA5-6444-4E4A-A686-1EE20F583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2738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E4716-31A9-42CC-975A-96FE396A88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730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A64FF-C8EA-4084-B841-50CE5561A6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345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85490-919A-4D5E-9567-FA0C5EC38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39080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CE18B-02AA-470F-BB42-2DC0C4BBB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4281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ABFFF-4D85-44D9-8CA4-018CFB2A7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697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5BADA-9E30-47B4-94BE-49BBDC0B3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997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F5310-DE85-4E9C-8CB9-3C0599BAE9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129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C2ED4-08F7-47CA-96B5-8D8FD60304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566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3B3D6-7DDB-4AA9-922B-FB8D65FF1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3423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F3C92-5AA1-4977-83EB-6C7CADEBA5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14078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7B134A-4EA1-4F48-B497-E24216BE7B1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6388" name="Picture 4" descr="Open close 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212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51938" cy="7010400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Open close 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736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T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7600" y="2286000"/>
            <a:ext cx="1673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228600" y="990600"/>
            <a:ext cx="6096000" cy="3124200"/>
          </a:xfrm>
          <a:prstGeom prst="cloud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dirty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5400" dirty="0">
              <a:ln w="18000">
                <a:solidFill>
                  <a:srgbClr val="FF6600"/>
                </a:solidFill>
                <a:prstDash val="solid"/>
                <a:miter lim="800000"/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55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6200" y="2109790"/>
            <a:ext cx="8763000" cy="167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66800" y="2238375"/>
            <a:ext cx="746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ảnh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lão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ăn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14757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8130" grpId="0"/>
      <p:bldP spid="481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5123" name="Picture 3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5567386"/>
            <a:ext cx="95724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562600"/>
            <a:ext cx="90962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954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dandelions_wav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61" y="5678512"/>
            <a:ext cx="1573213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dandelions_wav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678488"/>
            <a:ext cx="184465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00" y="5638800"/>
            <a:ext cx="1000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:\sp2\15.JPG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105"/>
            <a:ext cx="5188988" cy="569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80528" y="838200"/>
            <a:ext cx="9296400" cy="295084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5496" y="1556792"/>
            <a:ext cx="95050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dung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đoạn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1:</a:t>
            </a:r>
          </a:p>
          <a:p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lão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xin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hoàn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cảnh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thật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đáng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thương</a:t>
            </a:r>
            <a:r>
              <a:rPr lang="en-US" sz="35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2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079848" y="914400"/>
            <a:ext cx="7064152" cy="3505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khọm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giụa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nhợt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thỉu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413838" y="1774557"/>
            <a:ext cx="4396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</a:rPr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3167533" cy="42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261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80528" y="838200"/>
            <a:ext cx="9296400" cy="2950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51520" y="1484784"/>
            <a:ext cx="879234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</a:rPr>
              <a:t>   2.Qua </a:t>
            </a:r>
            <a:r>
              <a:rPr lang="en-US" sz="3600" b="1" dirty="0" err="1">
                <a:latin typeface="Times New Roman" pitchFamily="18" charset="0"/>
              </a:rPr>
              <a:t>hành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ân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cần</a:t>
            </a:r>
            <a:r>
              <a:rPr lang="en-US" sz="3600" b="1" dirty="0">
                <a:latin typeface="Times New Roman" pitchFamily="18" charset="0"/>
              </a:rPr>
              <a:t> của </a:t>
            </a:r>
            <a:r>
              <a:rPr lang="en-US" sz="3600" b="1" dirty="0" err="1">
                <a:latin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bé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chứng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tỏ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</a:rPr>
              <a:t> của </a:t>
            </a:r>
            <a:r>
              <a:rPr lang="en-US" sz="3600" b="1" dirty="0" err="1">
                <a:latin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đối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lão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78701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2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80528" y="838200"/>
            <a:ext cx="9296400" cy="295084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-108520" y="1340768"/>
            <a:ext cx="950505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dung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đoạn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2:</a:t>
            </a:r>
          </a:p>
          <a:p>
            <a:pPr algn="ctr"/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Cậu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bé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xót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thương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lão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rất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muốn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giúp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đỡ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72777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2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0" y="1052736"/>
            <a:ext cx="9067800" cy="27334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81000" y="1628800"/>
            <a:ext cx="8458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</a:rPr>
              <a:t>3. </a:t>
            </a:r>
            <a:r>
              <a:rPr lang="en-US" sz="3600" b="1" dirty="0" err="1">
                <a:latin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lão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hành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biết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</a:rPr>
              <a:t> của </a:t>
            </a:r>
            <a:r>
              <a:rPr lang="en-US" sz="3600" b="1" dirty="0" err="1">
                <a:latin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bé</a:t>
            </a:r>
            <a:r>
              <a:rPr lang="en-US" sz="36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22555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12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8" y="13854"/>
            <a:ext cx="9144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0" y="260648"/>
            <a:ext cx="8964488" cy="32403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11560" y="908720"/>
            <a:ext cx="907300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300" b="1" dirty="0" err="1">
                <a:latin typeface="Times New Roman" pitchFamily="18" charset="0"/>
              </a:rPr>
              <a:t>Ông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lão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nói</a:t>
            </a:r>
            <a:r>
              <a:rPr lang="en-US" sz="3300" b="1" dirty="0">
                <a:latin typeface="Times New Roman" pitchFamily="18" charset="0"/>
              </a:rPr>
              <a:t>:“</a:t>
            </a:r>
            <a:r>
              <a:rPr lang="en-US" sz="3300" b="1" dirty="0" err="1">
                <a:latin typeface="Times New Roman" pitchFamily="18" charset="0"/>
              </a:rPr>
              <a:t>Như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vậy</a:t>
            </a:r>
            <a:r>
              <a:rPr lang="en-US" sz="3300" b="1" dirty="0">
                <a:latin typeface="Times New Roman" pitchFamily="18" charset="0"/>
              </a:rPr>
              <a:t> là </a:t>
            </a:r>
            <a:r>
              <a:rPr lang="en-US" sz="3300" b="1" dirty="0" err="1">
                <a:latin typeface="Times New Roman" pitchFamily="18" charset="0"/>
              </a:rPr>
              <a:t>cháu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đã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cho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lão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rồi</a:t>
            </a:r>
            <a:r>
              <a:rPr lang="en-US" sz="3300" b="1" dirty="0">
                <a:latin typeface="Times New Roman" pitchFamily="18" charset="0"/>
              </a:rPr>
              <a:t>”.</a:t>
            </a:r>
          </a:p>
          <a:p>
            <a:r>
              <a:rPr lang="en-US" sz="3300" b="1" dirty="0" err="1">
                <a:latin typeface="Times New Roman" pitchFamily="18" charset="0"/>
              </a:rPr>
              <a:t>Em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hiểu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cậu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bé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đã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cho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ông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lão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cái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gì</a:t>
            </a:r>
            <a:r>
              <a:rPr lang="en-US" sz="3300" b="1" dirty="0">
                <a:latin typeface="Times New Roman" pitchFamily="18" charset="0"/>
              </a:rPr>
              <a:t>?</a:t>
            </a:r>
          </a:p>
          <a:p>
            <a:r>
              <a:rPr lang="en-US" sz="3300" b="1" dirty="0" err="1">
                <a:latin typeface="Times New Roman" pitchFamily="18" charset="0"/>
              </a:rPr>
              <a:t>Cậu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bé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đã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nhận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được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gì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từ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ông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lão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ăn</a:t>
            </a:r>
            <a:r>
              <a:rPr lang="en-US" sz="3300" b="1" dirty="0">
                <a:latin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</a:rPr>
              <a:t>xin</a:t>
            </a:r>
            <a:r>
              <a:rPr lang="en-US" sz="3300" b="1" dirty="0">
                <a:latin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18925"/>
            <a:ext cx="2330123" cy="3130312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3548157" y="4127787"/>
            <a:ext cx="1170736" cy="627096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Left Arrow 6"/>
          <p:cNvSpPr/>
          <p:nvPr/>
        </p:nvSpPr>
        <p:spPr>
          <a:xfrm>
            <a:off x="3518002" y="5517232"/>
            <a:ext cx="1170736" cy="627096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orizontal Scroll 3"/>
          <p:cNvSpPr/>
          <p:nvPr/>
        </p:nvSpPr>
        <p:spPr>
          <a:xfrm>
            <a:off x="5292080" y="3442853"/>
            <a:ext cx="3834752" cy="1741227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Cho </a:t>
            </a:r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292080" y="5373216"/>
            <a:ext cx="3834752" cy="1791816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Nhận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lão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709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1204" grpId="0"/>
      <p:bldP spid="3" grpId="0" animBg="1"/>
      <p:bldP spid="7" grpId="0" animBg="1"/>
      <p:bldP spid="4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80528" y="838200"/>
            <a:ext cx="9296400" cy="295084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-108520" y="1340768"/>
            <a:ext cx="95050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dung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đoạn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3:</a:t>
            </a:r>
          </a:p>
          <a:p>
            <a:pPr algn="ctr"/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Sự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cảm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của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ông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lão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xin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cậu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bé</a:t>
            </a:r>
            <a:r>
              <a:rPr lang="en-US" sz="3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2270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2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07504" y="2444695"/>
            <a:ext cx="92525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</a:rPr>
              <a:t>Qua </a:t>
            </a:r>
            <a:r>
              <a:rPr lang="en-US" sz="3600" b="1" dirty="0" err="1">
                <a:latin typeface="Times New Roman" pitchFamily="18" charset="0"/>
              </a:rPr>
              <a:t>cử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hành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thấy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bé</a:t>
            </a:r>
            <a:r>
              <a:rPr lang="en-US" sz="3600" b="1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latin typeface="Times New Roman" pitchFamily="18" charset="0"/>
              </a:rPr>
              <a:t>là </a:t>
            </a:r>
            <a:r>
              <a:rPr lang="en-US" sz="3600" b="1" dirty="0" err="1">
                <a:latin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1499229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5" descr="G:\sp2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5252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86" y="976249"/>
            <a:ext cx="4605910" cy="5909135"/>
          </a:xfrm>
          <a:prstGeom prst="rect">
            <a:avLst/>
          </a:prstGeom>
        </p:spPr>
      </p:pic>
      <p:pic>
        <p:nvPicPr>
          <p:cNvPr id="4" name="Picture 7" descr="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388843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077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45720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Đọc diễn cảm</a:t>
            </a:r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056784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42900" y="200621"/>
            <a:ext cx="8627807" cy="1500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>
                <a:solidFill>
                  <a:srgbClr val="0000FF"/>
                </a:solidFill>
              </a:rPr>
              <a:t>T</a:t>
            </a:r>
            <a:r>
              <a:rPr lang="vi-VN" sz="3700" dirty="0">
                <a:solidFill>
                  <a:srgbClr val="0000FF"/>
                </a:solidFill>
              </a:rPr>
              <a:t>ôi chẳng biết làm cách nào. Tôi nắm chặt lấy bàn tay run rẩy kia:</a:t>
            </a:r>
          </a:p>
          <a:p>
            <a:r>
              <a:rPr lang="vi-VN" sz="3700" dirty="0">
                <a:solidFill>
                  <a:srgbClr val="0000FF"/>
                </a:solidFill>
              </a:rPr>
              <a:t>- Ông đừng giận cháu, cháu không có gì để cho ông cả.</a:t>
            </a:r>
          </a:p>
          <a:p>
            <a:r>
              <a:rPr lang="vi-VN" sz="3700" dirty="0">
                <a:solidFill>
                  <a:srgbClr val="0000FF"/>
                </a:solidFill>
              </a:rPr>
              <a:t>Người ăn xin nhìn tôi chằm chằm bằng đôi mắt ướt đẫm. Đôi môi tái nhợt nở nụ cười và tay ông cũng xiết lấy tay tôi:</a:t>
            </a:r>
          </a:p>
          <a:p>
            <a:r>
              <a:rPr lang="vi-VN" sz="3700" dirty="0">
                <a:solidFill>
                  <a:srgbClr val="0000FF"/>
                </a:solidFill>
              </a:rPr>
              <a:t>- Cháu ơi, cảm ơn cháu! Như vậy là cháu đã cho lão rồi. – Ông lão nói bằng giọng khản đặc.</a:t>
            </a:r>
          </a:p>
          <a:p>
            <a:r>
              <a:rPr lang="vi-VN" sz="3700" dirty="0">
                <a:solidFill>
                  <a:srgbClr val="0000FF"/>
                </a:solidFill>
              </a:rPr>
              <a:t>Khi ấy, tôi chợt hiểu rằng: cả tôi nữa, tôi cũng vừa nhận được chút gì của lão.</a:t>
            </a:r>
            <a:endParaRPr lang="en-US" sz="3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928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lowchart: Direct Access Storage 3"/>
          <p:cNvSpPr/>
          <p:nvPr/>
        </p:nvSpPr>
        <p:spPr>
          <a:xfrm>
            <a:off x="533400" y="228600"/>
            <a:ext cx="5791200" cy="10668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ộp_Văn_Bản 5"/>
          <p:cNvSpPr txBox="1">
            <a:spLocks noChangeArrowheads="1"/>
          </p:cNvSpPr>
          <p:nvPr/>
        </p:nvSpPr>
        <p:spPr bwMode="auto">
          <a:xfrm>
            <a:off x="1371600" y="457200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err="1"/>
              <a:t>Giọng</a:t>
            </a:r>
            <a:r>
              <a:rPr lang="en-US" sz="3600" b="1" dirty="0"/>
              <a:t> </a:t>
            </a:r>
            <a:r>
              <a:rPr lang="en-US" sz="3600" b="1" dirty="0" err="1"/>
              <a:t>đọc</a:t>
            </a:r>
            <a:r>
              <a:rPr lang="en-US" sz="3600" b="1" dirty="0"/>
              <a:t> : 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5300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xót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8849" y="4413893"/>
            <a:ext cx="8892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thể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213575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ngậm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ngùi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xót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374" grpId="0"/>
      <p:bldP spid="58375" grpId="0"/>
      <p:bldP spid="583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056784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258096" y="1700808"/>
            <a:ext cx="8627807" cy="1500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0000FF"/>
                </a:solidFill>
              </a:rPr>
              <a:t>T</a:t>
            </a:r>
            <a:r>
              <a:rPr lang="vi-VN" sz="3000" dirty="0">
                <a:solidFill>
                  <a:srgbClr val="0000FF"/>
                </a:solidFill>
              </a:rPr>
              <a:t>ôi chẳng biết làm cách nào. Tôi </a:t>
            </a:r>
            <a:r>
              <a:rPr lang="vi-VN" sz="3000" dirty="0">
                <a:solidFill>
                  <a:srgbClr val="FF0000"/>
                </a:solidFill>
              </a:rPr>
              <a:t>nắm chặt </a:t>
            </a:r>
            <a:r>
              <a:rPr lang="vi-VN" sz="3000" dirty="0">
                <a:solidFill>
                  <a:srgbClr val="0000FF"/>
                </a:solidFill>
              </a:rPr>
              <a:t>lấy bàn tay </a:t>
            </a:r>
            <a:r>
              <a:rPr lang="vi-VN" sz="3000" dirty="0">
                <a:solidFill>
                  <a:srgbClr val="FF0000"/>
                </a:solidFill>
              </a:rPr>
              <a:t>run rẩy </a:t>
            </a:r>
            <a:r>
              <a:rPr lang="vi-VN" sz="3000" dirty="0">
                <a:solidFill>
                  <a:srgbClr val="0000FF"/>
                </a:solidFill>
              </a:rPr>
              <a:t>kia:</a:t>
            </a:r>
          </a:p>
          <a:p>
            <a:r>
              <a:rPr lang="vi-VN" sz="3000" dirty="0">
                <a:solidFill>
                  <a:srgbClr val="0000FF"/>
                </a:solidFill>
              </a:rPr>
              <a:t>- Ông đừng giận cháu, cháu </a:t>
            </a:r>
            <a:r>
              <a:rPr lang="vi-VN" sz="3000" dirty="0">
                <a:solidFill>
                  <a:srgbClr val="FF0000"/>
                </a:solidFill>
              </a:rPr>
              <a:t>không có gì </a:t>
            </a:r>
            <a:r>
              <a:rPr lang="vi-VN" sz="3000" dirty="0">
                <a:solidFill>
                  <a:srgbClr val="0000FF"/>
                </a:solidFill>
              </a:rPr>
              <a:t>để cho ông cả.</a:t>
            </a:r>
          </a:p>
          <a:p>
            <a:r>
              <a:rPr lang="vi-VN" sz="3000" dirty="0">
                <a:solidFill>
                  <a:srgbClr val="0000FF"/>
                </a:solidFill>
              </a:rPr>
              <a:t>Người ăn xin nhìn tôi </a:t>
            </a:r>
            <a:r>
              <a:rPr lang="vi-VN" sz="3000" dirty="0">
                <a:solidFill>
                  <a:srgbClr val="FF0000"/>
                </a:solidFill>
              </a:rPr>
              <a:t>chằm chằm</a:t>
            </a:r>
            <a:r>
              <a:rPr lang="vi-VN" sz="3000" dirty="0">
                <a:solidFill>
                  <a:srgbClr val="0000FF"/>
                </a:solidFill>
              </a:rPr>
              <a:t> bằng đôi mắt </a:t>
            </a:r>
            <a:r>
              <a:rPr lang="vi-VN" sz="3000" dirty="0">
                <a:solidFill>
                  <a:srgbClr val="FF0000"/>
                </a:solidFill>
              </a:rPr>
              <a:t>ướt đẫm</a:t>
            </a:r>
            <a:r>
              <a:rPr lang="vi-VN" sz="3000" dirty="0">
                <a:solidFill>
                  <a:srgbClr val="0000FF"/>
                </a:solidFill>
              </a:rPr>
              <a:t>. Đôi môi </a:t>
            </a:r>
            <a:r>
              <a:rPr lang="vi-VN" sz="3000" dirty="0">
                <a:solidFill>
                  <a:srgbClr val="FF0000"/>
                </a:solidFill>
              </a:rPr>
              <a:t>tái nhợt nở nụ cười</a:t>
            </a:r>
            <a:r>
              <a:rPr lang="vi-VN" sz="3000" dirty="0">
                <a:solidFill>
                  <a:srgbClr val="0000FF"/>
                </a:solidFill>
              </a:rPr>
              <a:t> và tay ông cũng </a:t>
            </a:r>
            <a:r>
              <a:rPr lang="vi-VN" sz="3000" dirty="0">
                <a:solidFill>
                  <a:srgbClr val="FF0000"/>
                </a:solidFill>
              </a:rPr>
              <a:t>xiết lấy tay </a:t>
            </a:r>
            <a:r>
              <a:rPr lang="vi-VN" sz="3000" dirty="0">
                <a:solidFill>
                  <a:srgbClr val="0000FF"/>
                </a:solidFill>
              </a:rPr>
              <a:t>tôi:</a:t>
            </a:r>
          </a:p>
          <a:p>
            <a:r>
              <a:rPr lang="vi-VN" sz="3000" dirty="0">
                <a:solidFill>
                  <a:srgbClr val="0000FF"/>
                </a:solidFill>
              </a:rPr>
              <a:t>- Cháu ơi, </a:t>
            </a:r>
            <a:r>
              <a:rPr lang="vi-VN" sz="3000" dirty="0">
                <a:solidFill>
                  <a:srgbClr val="FF0000"/>
                </a:solidFill>
              </a:rPr>
              <a:t>cảm ơn </a:t>
            </a:r>
            <a:r>
              <a:rPr lang="vi-VN" sz="3000" dirty="0">
                <a:solidFill>
                  <a:srgbClr val="0000FF"/>
                </a:solidFill>
              </a:rPr>
              <a:t>cháu! Như vậy là cháu </a:t>
            </a:r>
            <a:r>
              <a:rPr lang="vi-VN" sz="3000" dirty="0">
                <a:solidFill>
                  <a:srgbClr val="FF0000"/>
                </a:solidFill>
              </a:rPr>
              <a:t>đã cho</a:t>
            </a:r>
            <a:r>
              <a:rPr lang="vi-VN" sz="3000" dirty="0">
                <a:solidFill>
                  <a:srgbClr val="0000FF"/>
                </a:solidFill>
              </a:rPr>
              <a:t> lão rồi. – Ông lão nói bằng giọng khản đặc.</a:t>
            </a:r>
          </a:p>
          <a:p>
            <a:r>
              <a:rPr lang="vi-VN" sz="3000" dirty="0">
                <a:solidFill>
                  <a:srgbClr val="0000FF"/>
                </a:solidFill>
              </a:rPr>
              <a:t>Khi ấy, tôi </a:t>
            </a:r>
            <a:r>
              <a:rPr lang="vi-VN" sz="3000" dirty="0">
                <a:solidFill>
                  <a:srgbClr val="FF0000"/>
                </a:solidFill>
              </a:rPr>
              <a:t>chợt hiểu </a:t>
            </a:r>
            <a:r>
              <a:rPr lang="vi-VN" sz="3000" dirty="0">
                <a:solidFill>
                  <a:srgbClr val="0000FF"/>
                </a:solidFill>
              </a:rPr>
              <a:t>rằng: </a:t>
            </a:r>
            <a:r>
              <a:rPr lang="vi-VN" sz="3000" dirty="0">
                <a:solidFill>
                  <a:srgbClr val="FF0000"/>
                </a:solidFill>
              </a:rPr>
              <a:t>cả tôi </a:t>
            </a:r>
            <a:r>
              <a:rPr lang="vi-VN" sz="3000" dirty="0">
                <a:solidFill>
                  <a:srgbClr val="0000FF"/>
                </a:solidFill>
              </a:rPr>
              <a:t>nữa, tôi cũng vừa nhận được chút gì của lão.</a:t>
            </a: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026"/>
            <a:ext cx="1527214" cy="158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27384"/>
            <a:ext cx="2376264" cy="16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024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2286000" y="2286000"/>
            <a:ext cx="47244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Thi đọc nhóm</a:t>
            </a:r>
          </a:p>
        </p:txBody>
      </p: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4200" y="1562259"/>
            <a:ext cx="2599608" cy="1392865"/>
          </a:xfr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Củng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cố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3314920"/>
            <a:ext cx="9144000" cy="27063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xót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450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505200"/>
            <a:ext cx="2787650" cy="3048000"/>
            <a:chOff x="1008" y="2592"/>
            <a:chExt cx="1259" cy="1379"/>
          </a:xfrm>
        </p:grpSpPr>
        <p:grpSp>
          <p:nvGrpSpPr>
            <p:cNvPr id="23577" name="Group 5"/>
            <p:cNvGrpSpPr>
              <a:grpSpLocks/>
            </p:cNvGrpSpPr>
            <p:nvPr/>
          </p:nvGrpSpPr>
          <p:grpSpPr bwMode="auto">
            <a:xfrm>
              <a:off x="1008" y="2592"/>
              <a:ext cx="1259" cy="1379"/>
              <a:chOff x="816" y="2544"/>
              <a:chExt cx="1632" cy="1632"/>
            </a:xfrm>
          </p:grpSpPr>
          <p:grpSp>
            <p:nvGrpSpPr>
              <p:cNvPr id="23579" name="Group 6"/>
              <p:cNvGrpSpPr>
                <a:grpSpLocks/>
              </p:cNvGrpSpPr>
              <p:nvPr/>
            </p:nvGrpSpPr>
            <p:grpSpPr bwMode="auto">
              <a:xfrm>
                <a:off x="816" y="2544"/>
                <a:ext cx="1632" cy="1632"/>
                <a:chOff x="720" y="2496"/>
                <a:chExt cx="1632" cy="1632"/>
              </a:xfrm>
            </p:grpSpPr>
            <p:sp>
              <p:nvSpPr>
                <p:cNvPr id="23581" name="AutoShape 7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pic>
              <p:nvPicPr>
                <p:cNvPr id="23582" name="Picture 8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20" y="2640"/>
                  <a:ext cx="1632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580" name="AutoShape 9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23578" name="Text Box 10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Chúc các em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200400" y="3657600"/>
            <a:ext cx="2819400" cy="3124200"/>
            <a:chOff x="3570" y="1008"/>
            <a:chExt cx="1259" cy="1379"/>
          </a:xfrm>
        </p:grpSpPr>
        <p:grpSp>
          <p:nvGrpSpPr>
            <p:cNvPr id="23571" name="Group 13"/>
            <p:cNvGrpSpPr>
              <a:grpSpLocks/>
            </p:cNvGrpSpPr>
            <p:nvPr/>
          </p:nvGrpSpPr>
          <p:grpSpPr bwMode="auto">
            <a:xfrm>
              <a:off x="3570" y="1008"/>
              <a:ext cx="1259" cy="1379"/>
              <a:chOff x="2256" y="2496"/>
              <a:chExt cx="1259" cy="1523"/>
            </a:xfrm>
          </p:grpSpPr>
          <p:grpSp>
            <p:nvGrpSpPr>
              <p:cNvPr id="23573" name="Group 14"/>
              <p:cNvGrpSpPr>
                <a:grpSpLocks/>
              </p:cNvGrpSpPr>
              <p:nvPr/>
            </p:nvGrpSpPr>
            <p:grpSpPr bwMode="auto">
              <a:xfrm>
                <a:off x="2256" y="2496"/>
                <a:ext cx="1259" cy="1523"/>
                <a:chOff x="2256" y="2400"/>
                <a:chExt cx="1259" cy="1523"/>
              </a:xfrm>
            </p:grpSpPr>
            <p:sp>
              <p:nvSpPr>
                <p:cNvPr id="23575" name="AutoShape 15"/>
                <p:cNvSpPr>
                  <a:spLocks noChangeArrowheads="1"/>
                </p:cNvSpPr>
                <p:nvPr/>
              </p:nvSpPr>
              <p:spPr bwMode="auto">
                <a:xfrm>
                  <a:off x="2496" y="2400"/>
                  <a:ext cx="81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9 w 21600"/>
                    <a:gd name="T13" fmla="*/ 2282 h 21600"/>
                    <a:gd name="T14" fmla="*/ 1654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pic>
              <p:nvPicPr>
                <p:cNvPr id="23576" name="Picture 16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56" y="2544"/>
                  <a:ext cx="1259" cy="1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574" name="Text Box 17"/>
              <p:cNvSpPr txBox="1">
                <a:spLocks noChangeArrowheads="1"/>
              </p:cNvSpPr>
              <p:nvPr/>
            </p:nvSpPr>
            <p:spPr bwMode="auto">
              <a:xfrm>
                <a:off x="2592" y="2496"/>
                <a:ext cx="863" cy="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2800">
                    <a:solidFill>
                      <a:srgbClr val="FFFF00"/>
                    </a:solidFill>
                    <a:latin typeface=".VnTime" pitchFamily="34" charset="0"/>
                  </a:rPr>
                  <a:t>Chăm ngoan</a:t>
                </a:r>
              </a:p>
              <a:p>
                <a:pPr>
                  <a:spcBef>
                    <a:spcPct val="50000"/>
                  </a:spcBef>
                </a:pPr>
                <a:endParaRPr lang="en-US" altLang="vi-VN" sz="2800">
                  <a:solidFill>
                    <a:srgbClr val="FFFF00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23572" name="AutoShape 18"/>
            <p:cNvSpPr>
              <a:spLocks noChangeArrowheads="1"/>
            </p:cNvSpPr>
            <p:nvPr/>
          </p:nvSpPr>
          <p:spPr bwMode="auto">
            <a:xfrm rot="-482766">
              <a:off x="3840" y="1440"/>
              <a:ext cx="480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0 w 21600"/>
                <a:gd name="T13" fmla="*/ 2250 h 21600"/>
                <a:gd name="T14" fmla="*/ 16560 w 21600"/>
                <a:gd name="T15" fmla="*/ 13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6096000" y="3657600"/>
            <a:ext cx="3048000" cy="3124200"/>
            <a:chOff x="3312" y="2160"/>
            <a:chExt cx="1950" cy="2280"/>
          </a:xfrm>
        </p:grpSpPr>
        <p:grpSp>
          <p:nvGrpSpPr>
            <p:cNvPr id="23563" name="Group 20"/>
            <p:cNvGrpSpPr>
              <a:grpSpLocks/>
            </p:cNvGrpSpPr>
            <p:nvPr/>
          </p:nvGrpSpPr>
          <p:grpSpPr bwMode="auto">
            <a:xfrm>
              <a:off x="3312" y="2160"/>
              <a:ext cx="1950" cy="2280"/>
              <a:chOff x="4176" y="2304"/>
              <a:chExt cx="1950" cy="2280"/>
            </a:xfrm>
          </p:grpSpPr>
          <p:sp>
            <p:nvSpPr>
              <p:cNvPr id="23565" name="Text Box 21"/>
              <p:cNvSpPr txBox="1">
                <a:spLocks noChangeArrowheads="1"/>
              </p:cNvSpPr>
              <p:nvPr/>
            </p:nvSpPr>
            <p:spPr bwMode="auto">
              <a:xfrm>
                <a:off x="4753" y="2399"/>
                <a:ext cx="72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1800">
                    <a:solidFill>
                      <a:schemeClr val="bg1"/>
                    </a:solidFill>
                    <a:latin typeface="VNI-Auchon" pitchFamily="2" charset="0"/>
                  </a:rPr>
                  <a:t>HOÏC GIOÛI</a:t>
                </a:r>
              </a:p>
            </p:txBody>
          </p:sp>
          <p:grpSp>
            <p:nvGrpSpPr>
              <p:cNvPr id="23566" name="Group 22"/>
              <p:cNvGrpSpPr>
                <a:grpSpLocks/>
              </p:cNvGrpSpPr>
              <p:nvPr/>
            </p:nvGrpSpPr>
            <p:grpSpPr bwMode="auto">
              <a:xfrm>
                <a:off x="4176" y="2304"/>
                <a:ext cx="1950" cy="2280"/>
                <a:chOff x="3456" y="1728"/>
                <a:chExt cx="1950" cy="2280"/>
              </a:xfrm>
            </p:grpSpPr>
            <p:grpSp>
              <p:nvGrpSpPr>
                <p:cNvPr id="23567" name="Group 23"/>
                <p:cNvGrpSpPr>
                  <a:grpSpLocks/>
                </p:cNvGrpSpPr>
                <p:nvPr/>
              </p:nvGrpSpPr>
              <p:grpSpPr bwMode="auto">
                <a:xfrm>
                  <a:off x="3456" y="1728"/>
                  <a:ext cx="1950" cy="2280"/>
                  <a:chOff x="3648" y="1824"/>
                  <a:chExt cx="1950" cy="2280"/>
                </a:xfrm>
              </p:grpSpPr>
              <p:sp>
                <p:nvSpPr>
                  <p:cNvPr id="23569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824"/>
                    <a:ext cx="1056" cy="8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2 w 21600"/>
                      <a:gd name="T13" fmla="*/ 2276 h 21600"/>
                      <a:gd name="T14" fmla="*/ 16548 w 21600"/>
                      <a:gd name="T15" fmla="*/ 1368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 algn="ctr">
                    <a:solidFill>
                      <a:srgbClr val="FF99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pic>
                <p:nvPicPr>
                  <p:cNvPr id="23570" name="Picture 25" descr="happymom8b"/>
                  <p:cNvPicPr>
                    <a:picLocks noChangeAspect="1" noChangeArrowheads="1" noCrop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gray">
                  <a:xfrm>
                    <a:off x="3648" y="1968"/>
                    <a:ext cx="1950" cy="2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3568" name="AutoShape 26"/>
                <p:cNvSpPr>
                  <a:spLocks noChangeArrowheads="1"/>
                </p:cNvSpPr>
                <p:nvPr/>
              </p:nvSpPr>
              <p:spPr bwMode="auto">
                <a:xfrm rot="-482766">
                  <a:off x="3840" y="2352"/>
                  <a:ext cx="799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8 w 21600"/>
                    <a:gd name="T13" fmla="*/ 2285 h 21600"/>
                    <a:gd name="T14" fmla="*/ 16545 w 21600"/>
                    <a:gd name="T15" fmla="*/ 1367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3564" name="Text Box 27"/>
            <p:cNvSpPr txBox="1">
              <a:spLocks noChangeArrowheads="1"/>
            </p:cNvSpPr>
            <p:nvPr/>
          </p:nvSpPr>
          <p:spPr bwMode="auto">
            <a:xfrm>
              <a:off x="3748" y="2245"/>
              <a:ext cx="120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800">
                  <a:solidFill>
                    <a:srgbClr val="FFFF00"/>
                  </a:solidFill>
                  <a:latin typeface=".VnTime" pitchFamily="34" charset="0"/>
                </a:rPr>
                <a:t>Học giỏi</a:t>
              </a:r>
            </a:p>
          </p:txBody>
        </p:sp>
      </p:grpSp>
      <p:pic>
        <p:nvPicPr>
          <p:cNvPr id="23557" name="Picture 43" descr="Bouqu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6400800" y="-76200"/>
            <a:ext cx="2514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6" descr="ad06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2" descr="JULY4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2" descr="JULY4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8001000" cy="166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</p:txBody>
      </p:sp>
      <p:pic>
        <p:nvPicPr>
          <p:cNvPr id="23562" name="Picture 32" descr="JULY4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9402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932040" y="1106912"/>
            <a:ext cx="4248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times new roman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times new roman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times new roman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times new roman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times new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 dirty="0">
                <a:solidFill>
                  <a:srgbClr val="006699"/>
                </a:solidFill>
                <a:latin typeface="Times New Roman" pitchFamily="18" charset="0"/>
              </a:rPr>
              <a:t>Theo TUỐC-GHÊ-NHÉP</a:t>
            </a:r>
          </a:p>
        </p:txBody>
      </p:sp>
      <p:pic>
        <p:nvPicPr>
          <p:cNvPr id="3097" name="Picture 25" descr="G:\sp2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551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 flipV="1">
            <a:off x="76200" y="76200"/>
            <a:ext cx="1524000" cy="1295400"/>
            <a:chOff x="106" y="2378"/>
            <a:chExt cx="1788" cy="1796"/>
          </a:xfrm>
        </p:grpSpPr>
        <p:pic>
          <p:nvPicPr>
            <p:cNvPr id="4105" name="Picture 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8"/>
          <p:cNvGrpSpPr>
            <a:grpSpLocks/>
          </p:cNvGrpSpPr>
          <p:nvPr/>
        </p:nvGrpSpPr>
        <p:grpSpPr bwMode="auto">
          <a:xfrm rot="5400000" flipV="1">
            <a:off x="7315200" y="-76200"/>
            <a:ext cx="1752600" cy="1905000"/>
            <a:chOff x="106" y="2378"/>
            <a:chExt cx="1788" cy="1796"/>
          </a:xfrm>
        </p:grpSpPr>
        <p:pic>
          <p:nvPicPr>
            <p:cNvPr id="4103" name="Picture 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WordArt 8"/>
          <p:cNvSpPr>
            <a:spLocks noChangeArrowheads="1" noChangeShapeType="1" noTextEdit="1"/>
          </p:cNvSpPr>
          <p:nvPr/>
        </p:nvSpPr>
        <p:spPr bwMode="auto">
          <a:xfrm>
            <a:off x="1763688" y="121814"/>
            <a:ext cx="5713474" cy="826176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48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NGƯỜI ĂN XIN</a:t>
            </a:r>
          </a:p>
        </p:txBody>
      </p:sp>
    </p:spTree>
    <p:extLst>
      <p:ext uri="{BB962C8B-B14F-4D97-AF65-F5344CB8AC3E}">
        <p14:creationId xmlns:p14="http://schemas.microsoft.com/office/powerpoint/2010/main" val="29712836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"/>
            <a:ext cx="4464496" cy="6115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6115943"/>
            <a:ext cx="44644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0000CC"/>
                </a:solidFill>
              </a:rPr>
              <a:t>Ivan Turgenev</a:t>
            </a:r>
            <a:br>
              <a:rPr lang="vi-VN" sz="2200" dirty="0">
                <a:solidFill>
                  <a:srgbClr val="0000CC"/>
                </a:solidFill>
              </a:rPr>
            </a:br>
            <a:r>
              <a:rPr lang="az-Cyrl-AZ" sz="2200" b="1" dirty="0">
                <a:solidFill>
                  <a:srgbClr val="0000CC"/>
                </a:solidFill>
              </a:rPr>
              <a:t>Иван Тургенев</a:t>
            </a:r>
            <a:endParaRPr lang="vi-VN" sz="2200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238268"/>
            <a:ext cx="47160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solidFill>
                  <a:srgbClr val="0000CC"/>
                </a:solidFill>
              </a:rPr>
              <a:t>Tuốc-ghê-nhép ( 1818 - 1883)</a:t>
            </a:r>
          </a:p>
          <a:p>
            <a:r>
              <a:rPr lang="vi-VN" sz="2400" dirty="0">
                <a:solidFill>
                  <a:srgbClr val="0000CC"/>
                </a:solidFill>
              </a:rPr>
              <a:t>là một nhà văn, nhà soạn kịch nổi tiếng của Nga thế kỉ XIX. </a:t>
            </a:r>
          </a:p>
          <a:p>
            <a:endParaRPr lang="vi-VN" sz="2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5ee9e65f037f5816e392e162916a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707976" y="859904"/>
            <a:ext cx="62484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Luyện đọc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36540" y="3409764"/>
            <a:ext cx="3835660" cy="3835660"/>
            <a:chOff x="2536540" y="3409764"/>
            <a:chExt cx="3835660" cy="3835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540" y="3409764"/>
              <a:ext cx="3835660" cy="38356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47864" y="4820959"/>
              <a:ext cx="2664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b="1" dirty="0">
                  <a:ln w="1905"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"/>
            <a:ext cx="9144000" cy="6617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18" y="1628800"/>
            <a:ext cx="7797899" cy="1028146"/>
          </a:xfrm>
        </p:spPr>
        <p:txBody>
          <a:bodyPr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852936"/>
            <a:ext cx="8335987" cy="2786649"/>
          </a:xfrm>
        </p:spPr>
        <p:txBody>
          <a:bodyPr>
            <a:no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400" dirty="0">
              <a:solidFill>
                <a:srgbClr val="FF99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013176"/>
            <a:ext cx="1440160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63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>
            <a:off x="1371600" y="2209800"/>
            <a:ext cx="61722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Đọc nối tiếp đoạn</a:t>
            </a:r>
          </a:p>
        </p:txBody>
      </p:sp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4175" y="1844824"/>
            <a:ext cx="838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Chao ôi! Cảnh nghèo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ói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ã gặm nát con ng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ời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au khổ kia thành xấu xí biết nh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ờng nào.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8463" y="1844824"/>
            <a:ext cx="838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Chao ôi! Cảnh nghèo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ói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ã </a:t>
            </a:r>
            <a:r>
              <a:rPr lang="en-US" sz="3600" b="1" dirty="0">
                <a:solidFill>
                  <a:srgbClr val="002060"/>
                </a:solidFill>
                <a:latin typeface="Times New Roman"/>
              </a:rPr>
              <a:t>gặm nát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con ng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ời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au khổ kia thành </a:t>
            </a:r>
            <a:r>
              <a:rPr lang="en-US" sz="3600" b="1" dirty="0">
                <a:solidFill>
                  <a:srgbClr val="002060"/>
                </a:solidFill>
                <a:latin typeface="Times New Roman"/>
              </a:rPr>
              <a:t>xấu xí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biết nh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/>
              </a:rPr>
              <a:t>ờng nào.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4360863" y="2577480"/>
            <a:ext cx="685800" cy="22860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25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2438400" y="2362200"/>
            <a:ext cx="4876800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Tìm hiểu bài</a:t>
            </a:r>
          </a:p>
        </p:txBody>
      </p:sp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&quot;/&gt;&lt;property id=&quot;20307&quot; value=&quot;278&quot;/&gt;&lt;/object&gt;&lt;object type=&quot;3&quot; unique_id=&quot;10006&quot;&gt;&lt;property id=&quot;20148&quot; value=&quot;5&quot;/&gt;&lt;property id=&quot;20300&quot; value=&quot;Slide 4&quot;/&gt;&lt;property id=&quot;20307&quot; value=&quot;337&quot;/&gt;&lt;/object&gt;&lt;object type=&quot;3&quot; unique_id=&quot;10007&quot;&gt;&lt;property id=&quot;20148&quot; value=&quot;5&quot;/&gt;&lt;property id=&quot;20300&quot; value=&quot;Slide 5&quot;/&gt;&lt;property id=&quot;20307&quot; value=&quot;280&quot;/&gt;&lt;/object&gt;&lt;object type=&quot;3&quot; unique_id=&quot;10008&quot;&gt;&lt;property id=&quot;20148&quot; value=&quot;5&quot;/&gt;&lt;property id=&quot;20300&quot; value=&quot;Slide 6&quot;/&gt;&lt;property id=&quot;20307&quot; value=&quot;323&quot;/&gt;&lt;/object&gt;&lt;object type=&quot;3&quot; unique_id=&quot;10009&quot;&gt;&lt;property id=&quot;20148&quot; value=&quot;5&quot;/&gt;&lt;property id=&quot;20300&quot; value=&quot;Slide 8&quot;/&gt;&lt;property id=&quot;20307&quot; value=&quot;334&quot;/&gt;&lt;/object&gt;&lt;object type=&quot;3&quot; unique_id=&quot;10011&quot;&gt;&lt;property id=&quot;20148&quot; value=&quot;5&quot;/&gt;&lt;property id=&quot;20300&quot; value=&quot;Slide 13&quot;/&gt;&lt;property id=&quot;20307&quot; value=&quot;326&quot;/&gt;&lt;/object&gt;&lt;object type=&quot;3&quot; unique_id=&quot;10015&quot;&gt;&lt;property id=&quot;20148&quot; value=&quot;5&quot;/&gt;&lt;property id=&quot;20300&quot; value=&quot;Slide 20&quot;/&gt;&lt;property id=&quot;20307&quot; value=&quot;335&quot;/&gt;&lt;/object&gt;&lt;object type=&quot;3&quot; unique_id=&quot;10023&quot;&gt;&lt;property id=&quot;20148&quot; value=&quot;5&quot;/&gt;&lt;property id=&quot;20300&quot; value=&quot;Slide 30&quot;/&gt;&lt;property id=&quot;20307&quot; value=&quot;317&quot;/&gt;&lt;/object&gt;&lt;object type=&quot;3&quot; unique_id=&quot;10302&quot;&gt;&lt;property id=&quot;20148&quot; value=&quot;5&quot;/&gt;&lt;property id=&quot;20300&quot; value=&quot;Slide 10&quot;/&gt;&lt;property id=&quot;20307&quot; value=&quot;351&quot;/&gt;&lt;/object&gt;&lt;object type=&quot;3&quot; unique_id=&quot;10303&quot;&gt;&lt;property id=&quot;20148&quot; value=&quot;5&quot;/&gt;&lt;property id=&quot;20300&quot; value=&quot;Slide 11&quot;/&gt;&lt;property id=&quot;20307&quot; value=&quot;349&quot;/&gt;&lt;/object&gt;&lt;object type=&quot;3&quot; unique_id=&quot;10680&quot;&gt;&lt;property id=&quot;20148&quot; value=&quot;5&quot;/&gt;&lt;property id=&quot;20300&quot; value=&quot;Slide 2&quot;/&gt;&lt;property id=&quot;20307&quot; value=&quot;352&quot;/&gt;&lt;/object&gt;&lt;object type=&quot;3&quot; unique_id=&quot;10967&quot;&gt;&lt;property id=&quot;20148&quot; value=&quot;5&quot;/&gt;&lt;property id=&quot;20300&quot; value=&quot;Slide 7&quot;/&gt;&lt;property id=&quot;20307&quot; value=&quot;353&quot;/&gt;&lt;/object&gt;&lt;object type=&quot;3&quot; unique_id=&quot;11389&quot;&gt;&lt;property id=&quot;20148&quot; value=&quot;5&quot;/&gt;&lt;property id=&quot;20300&quot; value=&quot;Slide 9&quot;/&gt;&lt;property id=&quot;20307&quot; value=&quot;355&quot;/&gt;&lt;/object&gt;&lt;object type=&quot;3&quot; unique_id=&quot;11471&quot;&gt;&lt;property id=&quot;20148&quot; value=&quot;5&quot;/&gt;&lt;property id=&quot;20300&quot; value=&quot;Slide 12&quot;/&gt;&lt;property id=&quot;20307&quot; value=&quot;356&quot;/&gt;&lt;/object&gt;&lt;object type=&quot;3&quot; unique_id=&quot;13618&quot;&gt;&lt;property id=&quot;20148&quot; value=&quot;5&quot;/&gt;&lt;property id=&quot;20300&quot; value=&quot;Slide 29&quot;/&gt;&lt;property id=&quot;20307&quot; value=&quot;359&quot;/&gt;&lt;/object&gt;&lt;object type=&quot;3&quot; unique_id=&quot;13619&quot;&gt;&lt;property id=&quot;20148&quot; value=&quot;5&quot;/&gt;&lt;property id=&quot;20300&quot; value=&quot;Slide 24&quot;/&gt;&lt;property id=&quot;20307&quot; value=&quot;357&quot;/&gt;&lt;/object&gt;&lt;object type=&quot;3&quot; unique_id=&quot;15277&quot;&gt;&lt;property id=&quot;20148&quot; value=&quot;5&quot;/&gt;&lt;property id=&quot;20300&quot; value=&quot;Slide 14&quot;/&gt;&lt;property id=&quot;20307&quot; value=&quot;360&quot;/&gt;&lt;/object&gt;&lt;object type=&quot;3&quot; unique_id=&quot;15278&quot;&gt;&lt;property id=&quot;20148&quot; value=&quot;5&quot;/&gt;&lt;property id=&quot;20300&quot; value=&quot;Slide 15&quot;/&gt;&lt;property id=&quot;20307&quot; value=&quot;361&quot;/&gt;&lt;/object&gt;&lt;object type=&quot;3&quot; unique_id=&quot;15279&quot;&gt;&lt;property id=&quot;20148&quot; value=&quot;5&quot;/&gt;&lt;property id=&quot;20300&quot; value=&quot;Slide 16&quot;/&gt;&lt;property id=&quot;20307&quot; value=&quot;362&quot;/&gt;&lt;/object&gt;&lt;object type=&quot;3&quot; unique_id=&quot;15280&quot;&gt;&lt;property id=&quot;20148&quot; value=&quot;5&quot;/&gt;&lt;property id=&quot;20300&quot; value=&quot;Slide 17&quot;/&gt;&lt;property id=&quot;20307&quot; value=&quot;363&quot;/&gt;&lt;/object&gt;&lt;object type=&quot;3&quot; unique_id=&quot;15281&quot;&gt;&lt;property id=&quot;20148&quot; value=&quot;5&quot;/&gt;&lt;property id=&quot;20300&quot; value=&quot;Slide 18&quot;/&gt;&lt;property id=&quot;20307&quot; value=&quot;364&quot;/&gt;&lt;/object&gt;&lt;object type=&quot;3&quot; unique_id=&quot;15282&quot;&gt;&lt;property id=&quot;20148&quot; value=&quot;5&quot;/&gt;&lt;property id=&quot;20300&quot; value=&quot;Slide 19&quot;/&gt;&lt;property id=&quot;20307&quot; value=&quot;365&quot;/&gt;&lt;/object&gt;&lt;object type=&quot;3&quot; unique_id=&quot;15678&quot;&gt;&lt;property id=&quot;20148&quot; value=&quot;5&quot;/&gt;&lt;property id=&quot;20300&quot; value=&quot;Slide 22&quot;/&gt;&lt;property id=&quot;20307&quot; value=&quot;366&quot;/&gt;&lt;/object&gt;&lt;object type=&quot;3&quot; unique_id=&quot;15787&quot;&gt;&lt;property id=&quot;20148&quot; value=&quot;5&quot;/&gt;&lt;property id=&quot;20300&quot; value=&quot;Slide 21&quot;/&gt;&lt;property id=&quot;20307&quot; value=&quot;367&quot;/&gt;&lt;/object&gt;&lt;object type=&quot;3&quot; unique_id=&quot;16047&quot;&gt;&lt;property id=&quot;20148&quot; value=&quot;5&quot;/&gt;&lt;property id=&quot;20300&quot; value=&quot;Slide 23&quot;/&gt;&lt;property id=&quot;20307&quot; value=&quot;368&quot;/&gt;&lt;/object&gt;&lt;object type=&quot;3&quot; unique_id=&quot;16315&quot;&gt;&lt;property id=&quot;20148&quot; value=&quot;5&quot;/&gt;&lt;property id=&quot;20300&quot; value=&quot;Slide 26&quot;/&gt;&lt;property id=&quot;20307&quot; value=&quot;369&quot;/&gt;&lt;/object&gt;&lt;object type=&quot;3&quot; unique_id=&quot;16595&quot;&gt;&lt;property id=&quot;20148&quot; value=&quot;5&quot;/&gt;&lt;property id=&quot;20300&quot; value=&quot;Slide 25&quot;/&gt;&lt;property id=&quot;20307&quot; value=&quot;370&quot;/&gt;&lt;/object&gt;&lt;object type=&quot;3&quot; unique_id=&quot;16891&quot;&gt;&lt;property id=&quot;20148&quot; value=&quot;5&quot;/&gt;&lt;property id=&quot;20300&quot; value=&quot;Slide 27&quot;/&gt;&lt;property id=&quot;20307&quot; value=&quot;372&quot;/&gt;&lt;/object&gt;&lt;object type=&quot;3&quot; unique_id=&quot;17661&quot;&gt;&lt;property id=&quot;20148&quot; value=&quot;5&quot;/&gt;&lt;property id=&quot;20300&quot; value=&quot;Slide 28&quot;/&gt;&lt;property id=&quot;20307&quot; value=&quot;374&quot;/&gt;&lt;/object&gt;&lt;object type=&quot;3&quot; unique_id=&quot;18098&quot;&gt;&lt;property id=&quot;20148&quot; value=&quot;5&quot;/&gt;&lt;property id=&quot;20300&quot; value=&quot;Slide 1&quot;/&gt;&lt;property id=&quot;20307&quot; value=&quot;375&quot;/&gt;&lt;/object&gt;&lt;/object&gt;&lt;/object&gt;&lt;/database&gt;"/>
  <p:tag name="SECTOMILLISECCONVERTED" val="1"/>
  <p:tag name="VIOLETID" val="11299338"/>
  <p:tag name="VIOLETTITLE" val="BÀN TAY DỊU DÀNG"/>
  <p:tag name="VIOLETLESSON" val="23"/>
  <p:tag name="VIOLETCATID" val="8048900"/>
  <p:tag name="VIOLETSUBJECT" val="Tập đọc 2"/>
  <p:tag name="VIOLETAUTHORID" val="3466747"/>
  <p:tag name="VIOLETAUTHORNAME" val="Chu Thị Soa"/>
  <p:tag name="VIOLETAUTHORAVATAR" val="3/466/747/avatar.jpg"/>
  <p:tag name="VIOLETAUTHORADDRESS" val="Trường TH Thị Trấn - Nghệ An"/>
  <p:tag name="VIOLETDATE" val="2015-10-11 07:30:49"/>
  <p:tag name="VIOLETHIT" val="369"/>
  <p:tag name="VIOLETLIKE" val="0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</TotalTime>
  <Words>684</Words>
  <Application>Microsoft Office PowerPoint</Application>
  <PresentationFormat>On-screen Show (4:3)</PresentationFormat>
  <Paragraphs>59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.VnTime</vt:lpstr>
      <vt:lpstr>VNI-Auchon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chia thành 3 đoạn: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</dc:creator>
  <cp:lastModifiedBy>Dinh Ngoc Phu 20163167</cp:lastModifiedBy>
  <cp:revision>765</cp:revision>
  <dcterms:created xsi:type="dcterms:W3CDTF">2011-10-11T22:47:13Z</dcterms:created>
  <dcterms:modified xsi:type="dcterms:W3CDTF">2022-09-21T01:40:31Z</dcterms:modified>
</cp:coreProperties>
</file>