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2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3994-C249-40EC-9EAB-1A2F08E2A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A4673-8C1F-483E-B582-1ADFC590B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450C2-69AF-4C30-8842-F3119CD5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2C0-9D38-4898-9A71-A17406F8527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0F639-08AB-4238-8A75-2C64980CD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5BA7B-F7DB-40E9-94B5-575CF970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B83D-57DD-4878-BBA8-2B0EA1B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3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4BF5-30C7-4715-8C40-A2233A79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1EDF1-E2D8-4300-A035-B9CAC712C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F3D91-089E-4840-8655-CE1F32B9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2C0-9D38-4898-9A71-A17406F8527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390A4-E837-4EB0-BEBD-C272F910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83A34-59B5-4E6D-8FFF-9F2EBFFE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B83D-57DD-4878-BBA8-2B0EA1B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6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08AEE5-E74A-4738-8032-58B426EFA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4051A-00B9-4A53-BCA6-77C6D9551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D86D0-EF17-411A-ADC5-EC81C2445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2C0-9D38-4898-9A71-A17406F8527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E1D59-2C4A-4F5F-BDB5-A4D4ED2A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9391C-255C-46EB-8866-0BE3272B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B83D-57DD-4878-BBA8-2B0EA1B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8CFF-9AD2-4043-88F8-E674EB32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DC468-8E89-46BE-A74D-56BBB6EE5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4EF11-1B24-4F78-A528-9D6D665F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2C0-9D38-4898-9A71-A17406F8527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DCBB2-B66F-4B2F-A52E-0E694A775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B9ED0-A91C-4CBF-8391-6F42638A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B83D-57DD-4878-BBA8-2B0EA1B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4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02B5-2A8A-43C2-81F2-5DB1777D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D8D34-7431-4D4B-9383-C7DFE2477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EE6A9-E805-40E0-AEDB-8C8271DD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2C0-9D38-4898-9A71-A17406F8527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55A96-E94D-4086-B95E-A8F297D9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09DFF-054C-4695-9891-43DA759D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B83D-57DD-4878-BBA8-2B0EA1B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EE8F0-B43C-489B-9C10-540FB3F4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697D9-3099-4691-AA30-05D3ECFAD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F762F-4C13-49F0-85D5-9D65AEE63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78E86-F9CD-4396-B11B-86AADCB2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2C0-9D38-4898-9A71-A17406F8527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EAD47-0600-4762-9FA9-30A7D91F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AA8B1-C549-4EA1-9BF8-F1EDF297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B83D-57DD-4878-BBA8-2B0EA1B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5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3B271-1FE7-4575-AF56-7B599B58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E4BBE-F4D9-4F19-8476-36ED2C329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57551-C6D7-43A0-849E-688E0DBEA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F452A-B227-4BB4-8FE7-028D5E6AA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81422-6A46-466A-AC90-D436B870B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A00137-9300-4B7D-9CF8-3FD77C5AE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2C0-9D38-4898-9A71-A17406F8527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930F89-14E5-4148-845F-04DF5B5A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4060B-22AC-484A-9AE9-5E4EE83C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B83D-57DD-4878-BBA8-2B0EA1B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EB811-AB6A-4C51-A42D-EE70336B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8F658-B836-41CB-99B6-ABE85E80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2C0-9D38-4898-9A71-A17406F8527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A5FF7-A996-4ECC-A0B7-2D0EB6475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D2781C-5E75-48A6-A615-48D40EF8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B83D-57DD-4878-BBA8-2B0EA1B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0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0394E-9B2F-4B56-86A9-829CA6DA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2C0-9D38-4898-9A71-A17406F8527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1C719-E0AC-445F-80B7-20B2E885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106DA-BFFA-4C86-A4DD-E24353F8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B83D-57DD-4878-BBA8-2B0EA1B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F25A1-78B8-4CD8-896C-B2223126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1C2EE-FD60-4FA9-86F6-3027465A0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8D216-607C-4D6E-BFD1-DEB31636B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324C3-AC2B-4E63-B596-9E23C5D8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2C0-9D38-4898-9A71-A17406F8527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B0326-BFB5-4A32-884E-4CEB80A88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4CCAD-D448-43C5-9CC1-A5901990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B83D-57DD-4878-BBA8-2B0EA1B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1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AEC9-2D83-4381-BA51-DD9FE67D5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898E5-734B-4407-9253-C026C4F24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80930-3450-4AAA-A109-4E23451C0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43629-7A6A-4A79-AD22-B483A651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D2C0-9D38-4898-9A71-A17406F8527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64A0F-0F27-4D99-A683-55C62F85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7CC18-247D-49C8-B94F-8DD067CC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B83D-57DD-4878-BBA8-2B0EA1B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2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72C30F-0994-4476-9FE6-FE904E06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3AC2-163D-48D2-A09F-F46F2CFD3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9F82C-B513-405D-99D7-2A3788D7D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D2C0-9D38-4898-9A71-A17406F85272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9B4D3-43EF-4BC7-AB82-F863017F7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9B7BB-C75B-4BC9-A60C-7DF230FEF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8B83D-57DD-4878-BBA8-2B0EA1B46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4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18D7D0-E704-47AB-A17F-679A43D42F8A}"/>
              </a:ext>
            </a:extLst>
          </p:cNvPr>
          <p:cNvSpPr txBox="1"/>
          <p:nvPr/>
        </p:nvSpPr>
        <p:spPr>
          <a:xfrm>
            <a:off x="4832663" y="125163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KỂ CHUYỆN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D0821-0CFD-45D5-8BAA-4ADD542FA83A}"/>
              </a:ext>
            </a:extLst>
          </p:cNvPr>
          <p:cNvSpPr txBox="1"/>
          <p:nvPr/>
        </p:nvSpPr>
        <p:spPr>
          <a:xfrm>
            <a:off x="2247172" y="2367171"/>
            <a:ext cx="75254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+mj-lt"/>
              </a:rPr>
              <a:t>KỂ CHUYỆN ĐÃ NGHE, ĐÃ ĐỌC </a:t>
            </a:r>
          </a:p>
        </p:txBody>
      </p:sp>
    </p:spTree>
    <p:extLst>
      <p:ext uri="{BB962C8B-B14F-4D97-AF65-F5344CB8AC3E}">
        <p14:creationId xmlns:p14="http://schemas.microsoft.com/office/powerpoint/2010/main" val="208774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20DC28-7579-4426-AC68-A64EA9DA5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12" y="3745568"/>
            <a:ext cx="2847079" cy="28531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6351EEB-8075-4FEC-9694-043FDBD4E84C}"/>
              </a:ext>
            </a:extLst>
          </p:cNvPr>
          <p:cNvGrpSpPr/>
          <p:nvPr/>
        </p:nvGrpSpPr>
        <p:grpSpPr>
          <a:xfrm>
            <a:off x="400767" y="770712"/>
            <a:ext cx="4885608" cy="2505075"/>
            <a:chOff x="762717" y="390525"/>
            <a:chExt cx="4885608" cy="25050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28A695-F116-4184-8E31-4CD566BE5328}"/>
                </a:ext>
              </a:extLst>
            </p:cNvPr>
            <p:cNvGrpSpPr/>
            <p:nvPr/>
          </p:nvGrpSpPr>
          <p:grpSpPr>
            <a:xfrm>
              <a:off x="762717" y="390525"/>
              <a:ext cx="4885608" cy="2505075"/>
              <a:chOff x="2381296" y="1664442"/>
              <a:chExt cx="4381409" cy="1971660"/>
            </a:xfrm>
            <a:solidFill>
              <a:srgbClr val="92D050"/>
            </a:solidFill>
          </p:grpSpPr>
          <p:sp>
            <p:nvSpPr>
              <p:cNvPr id="5" name="Google Shape;1981;p41">
                <a:extLst>
                  <a:ext uri="{FF2B5EF4-FFF2-40B4-BE49-F238E27FC236}">
                    <a16:creationId xmlns:a16="http://schemas.microsoft.com/office/drawing/2014/main" id="{E5C49B2A-67BA-4945-8AF4-E3C7D9B5B2B8}"/>
                  </a:ext>
                </a:extLst>
              </p:cNvPr>
              <p:cNvSpPr/>
              <p:nvPr/>
            </p:nvSpPr>
            <p:spPr>
              <a:xfrm>
                <a:off x="2464100" y="1778712"/>
                <a:ext cx="4215799" cy="1743120"/>
              </a:xfrm>
              <a:custGeom>
                <a:avLst/>
                <a:gdLst/>
                <a:ahLst/>
                <a:cxnLst/>
                <a:rect l="l" t="t" r="r" b="b"/>
                <a:pathLst>
                  <a:path w="104825" h="39397" extrusionOk="0">
                    <a:moveTo>
                      <a:pt x="52353" y="1"/>
                    </a:moveTo>
                    <a:cubicBezTo>
                      <a:pt x="52344" y="1"/>
                      <a:pt x="52336" y="1"/>
                      <a:pt x="52328" y="1"/>
                    </a:cubicBezTo>
                    <a:cubicBezTo>
                      <a:pt x="52309" y="1"/>
                      <a:pt x="52292" y="3"/>
                      <a:pt x="52273" y="3"/>
                    </a:cubicBezTo>
                    <a:cubicBezTo>
                      <a:pt x="51371" y="9"/>
                      <a:pt x="50475" y="151"/>
                      <a:pt x="49615" y="423"/>
                    </a:cubicBezTo>
                    <a:cubicBezTo>
                      <a:pt x="47733" y="991"/>
                      <a:pt x="46351" y="2031"/>
                      <a:pt x="45446" y="2917"/>
                    </a:cubicBezTo>
                    <a:cubicBezTo>
                      <a:pt x="44266" y="4003"/>
                      <a:pt x="43631" y="4976"/>
                      <a:pt x="43631" y="4976"/>
                    </a:cubicBezTo>
                    <a:cubicBezTo>
                      <a:pt x="43631" y="4976"/>
                      <a:pt x="41566" y="2"/>
                      <a:pt x="35779" y="2"/>
                    </a:cubicBezTo>
                    <a:cubicBezTo>
                      <a:pt x="35669" y="2"/>
                      <a:pt x="35559" y="3"/>
                      <a:pt x="35446" y="7"/>
                    </a:cubicBezTo>
                    <a:cubicBezTo>
                      <a:pt x="29404" y="201"/>
                      <a:pt x="26383" y="4879"/>
                      <a:pt x="26383" y="4879"/>
                    </a:cubicBezTo>
                    <a:cubicBezTo>
                      <a:pt x="26383" y="4879"/>
                      <a:pt x="23526" y="2282"/>
                      <a:pt x="19084" y="2282"/>
                    </a:cubicBezTo>
                    <a:cubicBezTo>
                      <a:pt x="18085" y="2282"/>
                      <a:pt x="17005" y="2413"/>
                      <a:pt x="15860" y="2736"/>
                    </a:cubicBezTo>
                    <a:cubicBezTo>
                      <a:pt x="9623" y="4490"/>
                      <a:pt x="8941" y="9946"/>
                      <a:pt x="8941" y="9946"/>
                    </a:cubicBezTo>
                    <a:cubicBezTo>
                      <a:pt x="8941" y="9946"/>
                      <a:pt x="8246" y="9728"/>
                      <a:pt x="7271" y="9728"/>
                    </a:cubicBezTo>
                    <a:cubicBezTo>
                      <a:pt x="5640" y="9728"/>
                      <a:pt x="3229" y="10338"/>
                      <a:pt x="1986" y="13601"/>
                    </a:cubicBezTo>
                    <a:cubicBezTo>
                      <a:pt x="0" y="18813"/>
                      <a:pt x="4459" y="21250"/>
                      <a:pt x="4459" y="21250"/>
                    </a:cubicBezTo>
                    <a:cubicBezTo>
                      <a:pt x="4459" y="21250"/>
                      <a:pt x="755" y="24075"/>
                      <a:pt x="2413" y="28168"/>
                    </a:cubicBezTo>
                    <a:cubicBezTo>
                      <a:pt x="3750" y="31473"/>
                      <a:pt x="6868" y="31791"/>
                      <a:pt x="8018" y="31791"/>
                    </a:cubicBezTo>
                    <a:cubicBezTo>
                      <a:pt x="8292" y="31791"/>
                      <a:pt x="8454" y="31773"/>
                      <a:pt x="8454" y="31773"/>
                    </a:cubicBezTo>
                    <a:cubicBezTo>
                      <a:pt x="8454" y="31773"/>
                      <a:pt x="8844" y="37424"/>
                      <a:pt x="15372" y="38497"/>
                    </a:cubicBezTo>
                    <a:cubicBezTo>
                      <a:pt x="16008" y="38601"/>
                      <a:pt x="16610" y="38648"/>
                      <a:pt x="17180" y="38648"/>
                    </a:cubicBezTo>
                    <a:cubicBezTo>
                      <a:pt x="22461" y="38648"/>
                      <a:pt x="24923" y="34599"/>
                      <a:pt x="24923" y="34599"/>
                    </a:cubicBezTo>
                    <a:cubicBezTo>
                      <a:pt x="24923" y="34599"/>
                      <a:pt x="28091" y="39397"/>
                      <a:pt x="34121" y="39397"/>
                    </a:cubicBezTo>
                    <a:cubicBezTo>
                      <a:pt x="34348" y="39397"/>
                      <a:pt x="34578" y="39390"/>
                      <a:pt x="34812" y="39376"/>
                    </a:cubicBezTo>
                    <a:cubicBezTo>
                      <a:pt x="41292" y="38989"/>
                      <a:pt x="43825" y="36158"/>
                      <a:pt x="43825" y="36158"/>
                    </a:cubicBezTo>
                    <a:cubicBezTo>
                      <a:pt x="43825" y="36158"/>
                      <a:pt x="47517" y="39376"/>
                      <a:pt x="51913" y="39376"/>
                    </a:cubicBezTo>
                    <a:cubicBezTo>
                      <a:pt x="51978" y="39376"/>
                      <a:pt x="52043" y="39375"/>
                      <a:pt x="52108" y="39374"/>
                    </a:cubicBezTo>
                    <a:cubicBezTo>
                      <a:pt x="52210" y="39371"/>
                      <a:pt x="52311" y="39366"/>
                      <a:pt x="52413" y="39360"/>
                    </a:cubicBezTo>
                    <a:cubicBezTo>
                      <a:pt x="52514" y="39366"/>
                      <a:pt x="52615" y="39371"/>
                      <a:pt x="52717" y="39374"/>
                    </a:cubicBezTo>
                    <a:cubicBezTo>
                      <a:pt x="52782" y="39375"/>
                      <a:pt x="52847" y="39376"/>
                      <a:pt x="52912" y="39376"/>
                    </a:cubicBezTo>
                    <a:cubicBezTo>
                      <a:pt x="57309" y="39376"/>
                      <a:pt x="61000" y="36158"/>
                      <a:pt x="61000" y="36158"/>
                    </a:cubicBezTo>
                    <a:cubicBezTo>
                      <a:pt x="61000" y="36158"/>
                      <a:pt x="63533" y="38989"/>
                      <a:pt x="70013" y="39376"/>
                    </a:cubicBezTo>
                    <a:cubicBezTo>
                      <a:pt x="70248" y="39390"/>
                      <a:pt x="70479" y="39397"/>
                      <a:pt x="70706" y="39397"/>
                    </a:cubicBezTo>
                    <a:cubicBezTo>
                      <a:pt x="76736" y="39397"/>
                      <a:pt x="79904" y="34599"/>
                      <a:pt x="79904" y="34599"/>
                    </a:cubicBezTo>
                    <a:cubicBezTo>
                      <a:pt x="79904" y="34599"/>
                      <a:pt x="82365" y="38648"/>
                      <a:pt x="87645" y="38648"/>
                    </a:cubicBezTo>
                    <a:cubicBezTo>
                      <a:pt x="88215" y="38648"/>
                      <a:pt x="88817" y="38601"/>
                      <a:pt x="89453" y="38497"/>
                    </a:cubicBezTo>
                    <a:cubicBezTo>
                      <a:pt x="95982" y="37426"/>
                      <a:pt x="96371" y="31773"/>
                      <a:pt x="96371" y="31773"/>
                    </a:cubicBezTo>
                    <a:cubicBezTo>
                      <a:pt x="96371" y="31773"/>
                      <a:pt x="96533" y="31791"/>
                      <a:pt x="96807" y="31791"/>
                    </a:cubicBezTo>
                    <a:cubicBezTo>
                      <a:pt x="97957" y="31791"/>
                      <a:pt x="101075" y="31473"/>
                      <a:pt x="102412" y="28167"/>
                    </a:cubicBezTo>
                    <a:cubicBezTo>
                      <a:pt x="104070" y="24075"/>
                      <a:pt x="100366" y="21250"/>
                      <a:pt x="100366" y="21250"/>
                    </a:cubicBezTo>
                    <a:cubicBezTo>
                      <a:pt x="100366" y="21250"/>
                      <a:pt x="104825" y="18813"/>
                      <a:pt x="102840" y="13601"/>
                    </a:cubicBezTo>
                    <a:cubicBezTo>
                      <a:pt x="101597" y="10338"/>
                      <a:pt x="99185" y="9728"/>
                      <a:pt x="97555" y="9728"/>
                    </a:cubicBezTo>
                    <a:cubicBezTo>
                      <a:pt x="96580" y="9728"/>
                      <a:pt x="95884" y="9946"/>
                      <a:pt x="95884" y="9946"/>
                    </a:cubicBezTo>
                    <a:cubicBezTo>
                      <a:pt x="95884" y="9946"/>
                      <a:pt x="95202" y="4490"/>
                      <a:pt x="88966" y="2736"/>
                    </a:cubicBezTo>
                    <a:cubicBezTo>
                      <a:pt x="87820" y="2413"/>
                      <a:pt x="86740" y="2282"/>
                      <a:pt x="85741" y="2282"/>
                    </a:cubicBezTo>
                    <a:cubicBezTo>
                      <a:pt x="81299" y="2282"/>
                      <a:pt x="78442" y="4879"/>
                      <a:pt x="78442" y="4879"/>
                    </a:cubicBezTo>
                    <a:cubicBezTo>
                      <a:pt x="78442" y="4879"/>
                      <a:pt x="75421" y="202"/>
                      <a:pt x="69380" y="7"/>
                    </a:cubicBezTo>
                    <a:cubicBezTo>
                      <a:pt x="69268" y="3"/>
                      <a:pt x="69157" y="2"/>
                      <a:pt x="69047" y="2"/>
                    </a:cubicBezTo>
                    <a:cubicBezTo>
                      <a:pt x="63260" y="2"/>
                      <a:pt x="61194" y="4976"/>
                      <a:pt x="61194" y="4976"/>
                    </a:cubicBezTo>
                    <a:cubicBezTo>
                      <a:pt x="61194" y="4976"/>
                      <a:pt x="60559" y="4003"/>
                      <a:pt x="59379" y="2917"/>
                    </a:cubicBezTo>
                    <a:cubicBezTo>
                      <a:pt x="58474" y="2031"/>
                      <a:pt x="57092" y="991"/>
                      <a:pt x="55211" y="423"/>
                    </a:cubicBezTo>
                    <a:cubicBezTo>
                      <a:pt x="54350" y="151"/>
                      <a:pt x="53454" y="9"/>
                      <a:pt x="52552" y="3"/>
                    </a:cubicBezTo>
                    <a:cubicBezTo>
                      <a:pt x="52533" y="3"/>
                      <a:pt x="52516" y="1"/>
                      <a:pt x="52499" y="1"/>
                    </a:cubicBezTo>
                    <a:cubicBezTo>
                      <a:pt x="52470" y="1"/>
                      <a:pt x="52441" y="2"/>
                      <a:pt x="52413" y="2"/>
                    </a:cubicBezTo>
                    <a:cubicBezTo>
                      <a:pt x="52392" y="2"/>
                      <a:pt x="52373" y="1"/>
                      <a:pt x="5235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D962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" name="Google Shape;1984;p41">
                <a:extLst>
                  <a:ext uri="{FF2B5EF4-FFF2-40B4-BE49-F238E27FC236}">
                    <a16:creationId xmlns:a16="http://schemas.microsoft.com/office/drawing/2014/main" id="{8174D77F-A38E-4EB1-ADE7-8BCED5DD35ED}"/>
                  </a:ext>
                </a:extLst>
              </p:cNvPr>
              <p:cNvGrpSpPr/>
              <p:nvPr/>
            </p:nvGrpSpPr>
            <p:grpSpPr>
              <a:xfrm>
                <a:off x="2381296" y="1664442"/>
                <a:ext cx="4381409" cy="1971660"/>
                <a:chOff x="2244650" y="589875"/>
                <a:chExt cx="2753525" cy="1155450"/>
              </a:xfrm>
              <a:grpFill/>
            </p:grpSpPr>
            <p:sp>
              <p:nvSpPr>
                <p:cNvPr id="7" name="Google Shape;1985;p41">
                  <a:extLst>
                    <a:ext uri="{FF2B5EF4-FFF2-40B4-BE49-F238E27FC236}">
                      <a16:creationId xmlns:a16="http://schemas.microsoft.com/office/drawing/2014/main" id="{7BE130BF-4C6A-446A-AE41-56CC166F9CC6}"/>
                    </a:ext>
                  </a:extLst>
                </p:cNvPr>
                <p:cNvSpPr/>
                <p:nvPr/>
              </p:nvSpPr>
              <p:spPr>
                <a:xfrm>
                  <a:off x="3408250" y="1684750"/>
                  <a:ext cx="417850" cy="6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14" h="2402" fill="none" extrusionOk="0">
                      <a:moveTo>
                        <a:pt x="16714" y="163"/>
                      </a:moveTo>
                      <a:cubicBezTo>
                        <a:pt x="14833" y="1246"/>
                        <a:pt x="12101" y="2401"/>
                        <a:pt x="8994" y="2401"/>
                      </a:cubicBezTo>
                      <a:cubicBezTo>
                        <a:pt x="8906" y="2401"/>
                        <a:pt x="8815" y="2400"/>
                        <a:pt x="8725" y="2399"/>
                      </a:cubicBezTo>
                      <a:cubicBezTo>
                        <a:pt x="8647" y="2397"/>
                        <a:pt x="8571" y="2393"/>
                        <a:pt x="8496" y="2391"/>
                      </a:cubicBezTo>
                      <a:cubicBezTo>
                        <a:pt x="8416" y="2394"/>
                        <a:pt x="8343" y="2397"/>
                        <a:pt x="8270" y="2399"/>
                      </a:cubicBezTo>
                      <a:cubicBezTo>
                        <a:pt x="8176" y="2400"/>
                        <a:pt x="8086" y="2401"/>
                        <a:pt x="7997" y="2401"/>
                      </a:cubicBezTo>
                      <a:cubicBezTo>
                        <a:pt x="4734" y="2401"/>
                        <a:pt x="1883" y="1127"/>
                        <a:pt x="0" y="0"/>
                      </a:cubicBezTo>
                    </a:path>
                  </a:pathLst>
                </a:custGeom>
                <a:grpFill/>
                <a:ln w="28575" cap="rnd" cmpd="sng">
                  <a:solidFill>
                    <a:srgbClr val="88602B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" name="Google Shape;1986;p41">
                  <a:extLst>
                    <a:ext uri="{FF2B5EF4-FFF2-40B4-BE49-F238E27FC236}">
                      <a16:creationId xmlns:a16="http://schemas.microsoft.com/office/drawing/2014/main" id="{5FCAC585-D870-42FC-92A4-CDF10C49AA5D}"/>
                    </a:ext>
                  </a:extLst>
                </p:cNvPr>
                <p:cNvSpPr/>
                <p:nvPr/>
              </p:nvSpPr>
              <p:spPr>
                <a:xfrm>
                  <a:off x="2934600" y="1663225"/>
                  <a:ext cx="463550" cy="8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2" h="3284" fill="none" extrusionOk="0">
                      <a:moveTo>
                        <a:pt x="18542" y="1015"/>
                      </a:moveTo>
                      <a:cubicBezTo>
                        <a:pt x="16706" y="2009"/>
                        <a:pt x="13933" y="3023"/>
                        <a:pt x="10045" y="3257"/>
                      </a:cubicBezTo>
                      <a:cubicBezTo>
                        <a:pt x="9747" y="3274"/>
                        <a:pt x="9446" y="3283"/>
                        <a:pt x="9150" y="3283"/>
                      </a:cubicBezTo>
                      <a:cubicBezTo>
                        <a:pt x="5081" y="3283"/>
                        <a:pt x="2020" y="1622"/>
                        <a:pt x="1" y="0"/>
                      </a:cubicBezTo>
                    </a:path>
                  </a:pathLst>
                </a:custGeom>
                <a:grpFill/>
                <a:ln w="28575" cap="rnd" cmpd="sng">
                  <a:solidFill>
                    <a:srgbClr val="88602B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" name="Google Shape;1987;p41">
                  <a:extLst>
                    <a:ext uri="{FF2B5EF4-FFF2-40B4-BE49-F238E27FC236}">
                      <a16:creationId xmlns:a16="http://schemas.microsoft.com/office/drawing/2014/main" id="{CCCD3011-FD52-44D1-BA4C-6D9E2345DDD8}"/>
                    </a:ext>
                  </a:extLst>
                </p:cNvPr>
                <p:cNvSpPr/>
                <p:nvPr/>
              </p:nvSpPr>
              <p:spPr>
                <a:xfrm>
                  <a:off x="2455600" y="1550975"/>
                  <a:ext cx="469575" cy="17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83" h="7025" fill="none" extrusionOk="0">
                      <a:moveTo>
                        <a:pt x="18783" y="4679"/>
                      </a:moveTo>
                      <a:cubicBezTo>
                        <a:pt x="16940" y="5977"/>
                        <a:pt x="14447" y="7025"/>
                        <a:pt x="11369" y="7025"/>
                      </a:cubicBezTo>
                      <a:cubicBezTo>
                        <a:pt x="10578" y="7024"/>
                        <a:pt x="9789" y="6958"/>
                        <a:pt x="9009" y="6828"/>
                      </a:cubicBezTo>
                      <a:cubicBezTo>
                        <a:pt x="3827" y="5978"/>
                        <a:pt x="1171" y="2801"/>
                        <a:pt x="1" y="1"/>
                      </a:cubicBezTo>
                    </a:path>
                  </a:pathLst>
                </a:custGeom>
                <a:grpFill/>
                <a:ln w="28575" cap="rnd" cmpd="sng">
                  <a:solidFill>
                    <a:srgbClr val="88602B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Google Shape;1988;p41">
                  <a:extLst>
                    <a:ext uri="{FF2B5EF4-FFF2-40B4-BE49-F238E27FC236}">
                      <a16:creationId xmlns:a16="http://schemas.microsoft.com/office/drawing/2014/main" id="{38C6883B-F303-40BA-83CB-66D472F5D076}"/>
                    </a:ext>
                  </a:extLst>
                </p:cNvPr>
                <p:cNvSpPr/>
                <p:nvPr/>
              </p:nvSpPr>
              <p:spPr>
                <a:xfrm>
                  <a:off x="2260675" y="1215450"/>
                  <a:ext cx="184725" cy="33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9" h="13265" fill="none" extrusionOk="0">
                      <a:moveTo>
                        <a:pt x="7388" y="13264"/>
                      </a:moveTo>
                      <a:cubicBezTo>
                        <a:pt x="4579" y="12538"/>
                        <a:pt x="2364" y="10620"/>
                        <a:pt x="1237" y="7835"/>
                      </a:cubicBezTo>
                      <a:cubicBezTo>
                        <a:pt x="0" y="4777"/>
                        <a:pt x="637" y="2038"/>
                        <a:pt x="1776" y="0"/>
                      </a:cubicBezTo>
                    </a:path>
                  </a:pathLst>
                </a:custGeom>
                <a:grpFill/>
                <a:ln w="28575" cap="rnd" cmpd="sng">
                  <a:solidFill>
                    <a:srgbClr val="88602B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" name="Google Shape;1989;p41">
                  <a:extLst>
                    <a:ext uri="{FF2B5EF4-FFF2-40B4-BE49-F238E27FC236}">
                      <a16:creationId xmlns:a16="http://schemas.microsoft.com/office/drawing/2014/main" id="{B0BACF9B-35CD-4411-8778-3707467CA8A9}"/>
                    </a:ext>
                  </a:extLst>
                </p:cNvPr>
                <p:cNvSpPr/>
                <p:nvPr/>
              </p:nvSpPr>
              <p:spPr>
                <a:xfrm>
                  <a:off x="2244650" y="833850"/>
                  <a:ext cx="227125" cy="37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85" h="14875" fill="none" extrusionOk="0">
                      <a:moveTo>
                        <a:pt x="2224" y="14875"/>
                      </a:moveTo>
                      <a:cubicBezTo>
                        <a:pt x="816" y="12775"/>
                        <a:pt x="1" y="9778"/>
                        <a:pt x="1426" y="6037"/>
                      </a:cubicBezTo>
                      <a:cubicBezTo>
                        <a:pt x="2792" y="2451"/>
                        <a:pt x="5557" y="286"/>
                        <a:pt x="9085" y="0"/>
                      </a:cubicBezTo>
                    </a:path>
                  </a:pathLst>
                </a:custGeom>
                <a:grpFill/>
                <a:ln w="28575" cap="rnd" cmpd="sng">
                  <a:solidFill>
                    <a:srgbClr val="88602B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1990;p41">
                  <a:extLst>
                    <a:ext uri="{FF2B5EF4-FFF2-40B4-BE49-F238E27FC236}">
                      <a16:creationId xmlns:a16="http://schemas.microsoft.com/office/drawing/2014/main" id="{21F02ABB-849A-4B54-9AAB-4F59F8CDB70F}"/>
                    </a:ext>
                  </a:extLst>
                </p:cNvPr>
                <p:cNvSpPr/>
                <p:nvPr/>
              </p:nvSpPr>
              <p:spPr>
                <a:xfrm>
                  <a:off x="2477925" y="646900"/>
                  <a:ext cx="475975" cy="17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39" h="7120" fill="none" extrusionOk="0">
                      <a:moveTo>
                        <a:pt x="1" y="7120"/>
                      </a:moveTo>
                      <a:cubicBezTo>
                        <a:pt x="1313" y="4569"/>
                        <a:pt x="3841" y="1816"/>
                        <a:pt x="8233" y="581"/>
                      </a:cubicBezTo>
                      <a:cubicBezTo>
                        <a:pt x="9604" y="196"/>
                        <a:pt x="10999" y="0"/>
                        <a:pt x="12381" y="0"/>
                      </a:cubicBezTo>
                      <a:cubicBezTo>
                        <a:pt x="15129" y="0"/>
                        <a:pt x="17396" y="754"/>
                        <a:pt x="19038" y="1564"/>
                      </a:cubicBezTo>
                    </a:path>
                  </a:pathLst>
                </a:custGeom>
                <a:grpFill/>
                <a:ln w="28575" cap="rnd" cmpd="sng">
                  <a:solidFill>
                    <a:srgbClr val="88602B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1991;p41">
                  <a:extLst>
                    <a:ext uri="{FF2B5EF4-FFF2-40B4-BE49-F238E27FC236}">
                      <a16:creationId xmlns:a16="http://schemas.microsoft.com/office/drawing/2014/main" id="{48625F50-F154-4B46-8838-7DDD32524F7C}"/>
                    </a:ext>
                  </a:extLst>
                </p:cNvPr>
                <p:cNvSpPr/>
                <p:nvPr/>
              </p:nvSpPr>
              <p:spPr>
                <a:xfrm>
                  <a:off x="2962950" y="589875"/>
                  <a:ext cx="444000" cy="9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0" h="3616" fill="none" extrusionOk="0">
                      <a:moveTo>
                        <a:pt x="0" y="3616"/>
                      </a:moveTo>
                      <a:cubicBezTo>
                        <a:pt x="1959" y="1951"/>
                        <a:pt x="5032" y="143"/>
                        <a:pt x="9231" y="8"/>
                      </a:cubicBezTo>
                      <a:cubicBezTo>
                        <a:pt x="9380" y="3"/>
                        <a:pt x="9526" y="1"/>
                        <a:pt x="9672" y="1"/>
                      </a:cubicBezTo>
                      <a:cubicBezTo>
                        <a:pt x="13225" y="1"/>
                        <a:pt x="15900" y="1387"/>
                        <a:pt x="17760" y="3069"/>
                      </a:cubicBezTo>
                    </a:path>
                  </a:pathLst>
                </a:custGeom>
                <a:grpFill/>
                <a:ln w="28575" cap="rnd" cmpd="sng">
                  <a:solidFill>
                    <a:srgbClr val="88602B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1992;p41">
                  <a:extLst>
                    <a:ext uri="{FF2B5EF4-FFF2-40B4-BE49-F238E27FC236}">
                      <a16:creationId xmlns:a16="http://schemas.microsoft.com/office/drawing/2014/main" id="{C73BAF00-EE10-4E49-A0C2-9F72A64CC878}"/>
                    </a:ext>
                  </a:extLst>
                </p:cNvPr>
                <p:cNvSpPr/>
                <p:nvPr/>
              </p:nvSpPr>
              <p:spPr>
                <a:xfrm>
                  <a:off x="3415925" y="589925"/>
                  <a:ext cx="415725" cy="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9" h="3071" fill="none" extrusionOk="0">
                      <a:moveTo>
                        <a:pt x="0" y="2869"/>
                      </a:moveTo>
                      <a:cubicBezTo>
                        <a:pt x="1321" y="1835"/>
                        <a:pt x="2813" y="1051"/>
                        <a:pt x="4383" y="574"/>
                      </a:cubicBezTo>
                      <a:cubicBezTo>
                        <a:pt x="5539" y="210"/>
                        <a:pt x="6743" y="17"/>
                        <a:pt x="7955" y="2"/>
                      </a:cubicBezTo>
                      <a:cubicBezTo>
                        <a:pt x="7984" y="2"/>
                        <a:pt x="8114" y="0"/>
                        <a:pt x="8114" y="0"/>
                      </a:cubicBezTo>
                      <a:lnTo>
                        <a:pt x="8395" y="1"/>
                      </a:lnTo>
                      <a:lnTo>
                        <a:pt x="8424" y="2"/>
                      </a:lnTo>
                      <a:cubicBezTo>
                        <a:pt x="9636" y="18"/>
                        <a:pt x="10838" y="210"/>
                        <a:pt x="11993" y="574"/>
                      </a:cubicBezTo>
                      <a:cubicBezTo>
                        <a:pt x="13665" y="1081"/>
                        <a:pt x="15247" y="1935"/>
                        <a:pt x="16629" y="3070"/>
                      </a:cubicBezTo>
                    </a:path>
                  </a:pathLst>
                </a:custGeom>
                <a:grpFill/>
                <a:ln w="28575" cap="rnd" cmpd="sng">
                  <a:solidFill>
                    <a:srgbClr val="88602B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993;p41">
                  <a:extLst>
                    <a:ext uri="{FF2B5EF4-FFF2-40B4-BE49-F238E27FC236}">
                      <a16:creationId xmlns:a16="http://schemas.microsoft.com/office/drawing/2014/main" id="{2F3C880E-F61B-47B7-BDA5-B5A572A4CF80}"/>
                    </a:ext>
                  </a:extLst>
                </p:cNvPr>
                <p:cNvSpPr/>
                <p:nvPr/>
              </p:nvSpPr>
              <p:spPr>
                <a:xfrm>
                  <a:off x="3840425" y="589875"/>
                  <a:ext cx="444050" cy="9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2" h="3829" fill="none" extrusionOk="0">
                      <a:moveTo>
                        <a:pt x="0" y="2855"/>
                      </a:moveTo>
                      <a:cubicBezTo>
                        <a:pt x="1846" y="1271"/>
                        <a:pt x="4443" y="1"/>
                        <a:pt x="7845" y="1"/>
                      </a:cubicBezTo>
                      <a:cubicBezTo>
                        <a:pt x="7990" y="1"/>
                        <a:pt x="8137" y="3"/>
                        <a:pt x="8286" y="8"/>
                      </a:cubicBezTo>
                      <a:cubicBezTo>
                        <a:pt x="12663" y="149"/>
                        <a:pt x="15817" y="2108"/>
                        <a:pt x="17762" y="3828"/>
                      </a:cubicBezTo>
                    </a:path>
                  </a:pathLst>
                </a:custGeom>
                <a:grpFill/>
                <a:ln w="28575" cap="rnd" cmpd="sng">
                  <a:solidFill>
                    <a:srgbClr val="88602B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994;p41">
                  <a:extLst>
                    <a:ext uri="{FF2B5EF4-FFF2-40B4-BE49-F238E27FC236}">
                      <a16:creationId xmlns:a16="http://schemas.microsoft.com/office/drawing/2014/main" id="{0CB5091F-5AE1-4D4C-9E1F-65D004B2F613}"/>
                    </a:ext>
                  </a:extLst>
                </p:cNvPr>
                <p:cNvSpPr/>
                <p:nvPr/>
              </p:nvSpPr>
              <p:spPr>
                <a:xfrm>
                  <a:off x="4294650" y="646875"/>
                  <a:ext cx="472325" cy="18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3" h="7410" fill="none" extrusionOk="0">
                      <a:moveTo>
                        <a:pt x="1" y="1424"/>
                      </a:moveTo>
                      <a:cubicBezTo>
                        <a:pt x="1617" y="669"/>
                        <a:pt x="3779" y="0"/>
                        <a:pt x="6369" y="0"/>
                      </a:cubicBezTo>
                      <a:cubicBezTo>
                        <a:pt x="7750" y="0"/>
                        <a:pt x="9145" y="196"/>
                        <a:pt x="10516" y="582"/>
                      </a:cubicBezTo>
                      <a:cubicBezTo>
                        <a:pt x="15074" y="1863"/>
                        <a:pt x="17625" y="4781"/>
                        <a:pt x="18892" y="7409"/>
                      </a:cubicBezTo>
                    </a:path>
                  </a:pathLst>
                </a:custGeom>
                <a:grpFill/>
                <a:ln w="28575" cap="rnd" cmpd="sng">
                  <a:solidFill>
                    <a:srgbClr val="88602B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995;p41">
                  <a:extLst>
                    <a:ext uri="{FF2B5EF4-FFF2-40B4-BE49-F238E27FC236}">
                      <a16:creationId xmlns:a16="http://schemas.microsoft.com/office/drawing/2014/main" id="{304A0EB3-361B-423B-9B99-EEB962B4B051}"/>
                    </a:ext>
                  </a:extLst>
                </p:cNvPr>
                <p:cNvSpPr/>
                <p:nvPr/>
              </p:nvSpPr>
              <p:spPr>
                <a:xfrm>
                  <a:off x="4777625" y="834650"/>
                  <a:ext cx="220550" cy="3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2" h="15112" fill="none" extrusionOk="0">
                      <a:moveTo>
                        <a:pt x="1" y="0"/>
                      </a:moveTo>
                      <a:cubicBezTo>
                        <a:pt x="3373" y="390"/>
                        <a:pt x="6011" y="2530"/>
                        <a:pt x="7334" y="6005"/>
                      </a:cubicBezTo>
                      <a:cubicBezTo>
                        <a:pt x="8821" y="9908"/>
                        <a:pt x="7871" y="13001"/>
                        <a:pt x="6350" y="15112"/>
                      </a:cubicBezTo>
                    </a:path>
                  </a:pathLst>
                </a:custGeom>
                <a:grpFill/>
                <a:ln w="28575" cap="rnd" cmpd="sng">
                  <a:solidFill>
                    <a:srgbClr val="88602B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996;p41">
                  <a:extLst>
                    <a:ext uri="{FF2B5EF4-FFF2-40B4-BE49-F238E27FC236}">
                      <a16:creationId xmlns:a16="http://schemas.microsoft.com/office/drawing/2014/main" id="{416A42D5-7CC4-4460-9C0A-4500A4D7D77F}"/>
                    </a:ext>
                  </a:extLst>
                </p:cNvPr>
                <p:cNvSpPr/>
                <p:nvPr/>
              </p:nvSpPr>
              <p:spPr>
                <a:xfrm>
                  <a:off x="4788100" y="1222475"/>
                  <a:ext cx="191125" cy="3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5" h="13060" fill="none" extrusionOk="0">
                      <a:moveTo>
                        <a:pt x="6077" y="1"/>
                      </a:moveTo>
                      <a:cubicBezTo>
                        <a:pt x="7118" y="2007"/>
                        <a:pt x="7645" y="4634"/>
                        <a:pt x="6463" y="7554"/>
                      </a:cubicBezTo>
                      <a:cubicBezTo>
                        <a:pt x="5294" y="10441"/>
                        <a:pt x="2958" y="12396"/>
                        <a:pt x="0" y="13059"/>
                      </a:cubicBezTo>
                    </a:path>
                  </a:pathLst>
                </a:custGeom>
                <a:grpFill/>
                <a:ln w="28575" cap="rnd" cmpd="sng">
                  <a:solidFill>
                    <a:srgbClr val="88602B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997;p41">
                  <a:extLst>
                    <a:ext uri="{FF2B5EF4-FFF2-40B4-BE49-F238E27FC236}">
                      <a16:creationId xmlns:a16="http://schemas.microsoft.com/office/drawing/2014/main" id="{9A79A13E-548A-4B05-BE7C-3D0E2AA3C145}"/>
                    </a:ext>
                  </a:extLst>
                </p:cNvPr>
                <p:cNvSpPr/>
                <p:nvPr/>
              </p:nvSpPr>
              <p:spPr>
                <a:xfrm>
                  <a:off x="4309475" y="1558450"/>
                  <a:ext cx="472950" cy="16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18" h="6726" fill="none" extrusionOk="0">
                      <a:moveTo>
                        <a:pt x="18918" y="1"/>
                      </a:moveTo>
                      <a:cubicBezTo>
                        <a:pt x="17687" y="2724"/>
                        <a:pt x="15039" y="5709"/>
                        <a:pt x="10039" y="6529"/>
                      </a:cubicBezTo>
                      <a:cubicBezTo>
                        <a:pt x="9259" y="6659"/>
                        <a:pt x="8470" y="6725"/>
                        <a:pt x="7679" y="6726"/>
                      </a:cubicBezTo>
                      <a:cubicBezTo>
                        <a:pt x="4451" y="6726"/>
                        <a:pt x="1868" y="5573"/>
                        <a:pt x="1" y="4189"/>
                      </a:cubicBezTo>
                    </a:path>
                  </a:pathLst>
                </a:custGeom>
                <a:grpFill/>
                <a:ln w="28575" cap="rnd" cmpd="sng">
                  <a:solidFill>
                    <a:srgbClr val="88602B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1998;p41">
                  <a:extLst>
                    <a:ext uri="{FF2B5EF4-FFF2-40B4-BE49-F238E27FC236}">
                      <a16:creationId xmlns:a16="http://schemas.microsoft.com/office/drawing/2014/main" id="{B0E7F410-AFF9-4BC7-858F-27F2B8C3EF01}"/>
                    </a:ext>
                  </a:extLst>
                </p:cNvPr>
                <p:cNvSpPr/>
                <p:nvPr/>
              </p:nvSpPr>
              <p:spPr>
                <a:xfrm>
                  <a:off x="3836075" y="1668175"/>
                  <a:ext cx="464300" cy="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72" h="3086" fill="none" extrusionOk="0">
                      <a:moveTo>
                        <a:pt x="18571" y="0"/>
                      </a:moveTo>
                      <a:cubicBezTo>
                        <a:pt x="16553" y="1556"/>
                        <a:pt x="13577" y="3085"/>
                        <a:pt x="9674" y="3085"/>
                      </a:cubicBezTo>
                      <a:cubicBezTo>
                        <a:pt x="9379" y="3085"/>
                        <a:pt x="9077" y="3076"/>
                        <a:pt x="8780" y="3059"/>
                      </a:cubicBezTo>
                      <a:cubicBezTo>
                        <a:pt x="4688" y="2814"/>
                        <a:pt x="1831" y="1703"/>
                        <a:pt x="1" y="661"/>
                      </a:cubicBezTo>
                    </a:path>
                  </a:pathLst>
                </a:custGeom>
                <a:grpFill/>
                <a:ln w="28575" cap="rnd" cmpd="sng">
                  <a:solidFill>
                    <a:srgbClr val="88602B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059578-EEA4-4FAA-964B-A7E1FBAFE891}"/>
                </a:ext>
              </a:extLst>
            </p:cNvPr>
            <p:cNvSpPr txBox="1"/>
            <p:nvPr/>
          </p:nvSpPr>
          <p:spPr>
            <a:xfrm>
              <a:off x="994419" y="1049231"/>
              <a:ext cx="42157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câu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chuyện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đã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nghe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lòng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nhân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</a:rPr>
                <a:t>hậu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21A22A-FEBD-4A48-BC79-7353425CFD4F}"/>
              </a:ext>
            </a:extLst>
          </p:cNvPr>
          <p:cNvGrpSpPr/>
          <p:nvPr/>
        </p:nvGrpSpPr>
        <p:grpSpPr>
          <a:xfrm>
            <a:off x="7078304" y="1463662"/>
            <a:ext cx="4999396" cy="707870"/>
            <a:chOff x="7078304" y="1463662"/>
            <a:chExt cx="4999396" cy="70787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BA49B1A4-E3E5-439A-9CC8-B50EE9EC9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3077"/>
            <a:stretch/>
          </p:blipFill>
          <p:spPr>
            <a:xfrm>
              <a:off x="7096125" y="1463662"/>
              <a:ext cx="4981575" cy="7078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DD1C3D-37FD-4A00-995D-A2B9A26E693A}"/>
                </a:ext>
              </a:extLst>
            </p:cNvPr>
            <p:cNvSpPr txBox="1"/>
            <p:nvPr/>
          </p:nvSpPr>
          <p:spPr>
            <a:xfrm>
              <a:off x="7078304" y="1586764"/>
              <a:ext cx="45189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Một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số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biểu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hiện</a:t>
              </a:r>
              <a:r>
                <a:rPr lang="en-US" sz="2400" b="1" dirty="0">
                  <a:latin typeface="+mj-lt"/>
                </a:rPr>
                <a:t> của </a:t>
              </a:r>
              <a:r>
                <a:rPr lang="en-US" sz="2400" b="1" dirty="0" err="1">
                  <a:latin typeface="+mj-lt"/>
                </a:rPr>
                <a:t>lòng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nhân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hậu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88E9B6-62A1-41A7-9E38-3855086CD925}"/>
              </a:ext>
            </a:extLst>
          </p:cNvPr>
          <p:cNvGrpSpPr/>
          <p:nvPr/>
        </p:nvGrpSpPr>
        <p:grpSpPr>
          <a:xfrm>
            <a:off x="5969100" y="2690873"/>
            <a:ext cx="4999396" cy="707870"/>
            <a:chOff x="7078304" y="1463662"/>
            <a:chExt cx="4999396" cy="707870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52589B86-79A6-401D-B093-01C425C1C8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3077"/>
            <a:stretch/>
          </p:blipFill>
          <p:spPr>
            <a:xfrm>
              <a:off x="7096125" y="1463662"/>
              <a:ext cx="4981575" cy="7078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64B7DD-9B1E-4439-BC4F-75C848C428A7}"/>
                </a:ext>
              </a:extLst>
            </p:cNvPr>
            <p:cNvSpPr txBox="1"/>
            <p:nvPr/>
          </p:nvSpPr>
          <p:spPr>
            <a:xfrm>
              <a:off x="7078304" y="1586764"/>
              <a:ext cx="4700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+mj-lt"/>
                </a:rPr>
                <a:t>Tìm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truyện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về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lòng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nhân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hậu</a:t>
              </a:r>
              <a:r>
                <a:rPr lang="en-US" sz="2400" b="1" dirty="0">
                  <a:latin typeface="+mj-lt"/>
                </a:rPr>
                <a:t> ở </a:t>
              </a:r>
              <a:r>
                <a:rPr lang="en-US" sz="2400" b="1" dirty="0" err="1">
                  <a:latin typeface="+mj-lt"/>
                </a:rPr>
                <a:t>đâu</a:t>
              </a:r>
              <a:r>
                <a:rPr lang="en-US" sz="2400" b="1" dirty="0">
                  <a:latin typeface="+mj-lt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D78FFA-14DF-47D2-8235-7A98591109FE}"/>
              </a:ext>
            </a:extLst>
          </p:cNvPr>
          <p:cNvGrpSpPr/>
          <p:nvPr/>
        </p:nvGrpSpPr>
        <p:grpSpPr>
          <a:xfrm>
            <a:off x="4903567" y="4065046"/>
            <a:ext cx="4679963" cy="707870"/>
            <a:chOff x="7078304" y="1445962"/>
            <a:chExt cx="5102428" cy="707870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93687CE9-5E1E-48FE-ABF5-250F77FF8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3077"/>
            <a:stretch/>
          </p:blipFill>
          <p:spPr>
            <a:xfrm>
              <a:off x="7199156" y="1445962"/>
              <a:ext cx="4981576" cy="7078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BF8520-9B24-4DDF-9FFD-F7C9654D0937}"/>
                </a:ext>
              </a:extLst>
            </p:cNvPr>
            <p:cNvSpPr txBox="1"/>
            <p:nvPr/>
          </p:nvSpPr>
          <p:spPr>
            <a:xfrm>
              <a:off x="7078304" y="1586764"/>
              <a:ext cx="4700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+mj-lt"/>
                </a:rPr>
                <a:t>Kể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chuyện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về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lòng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nhân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hậu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F99B62-B954-4E5D-85AA-1AF17D3D7AE6}"/>
              </a:ext>
            </a:extLst>
          </p:cNvPr>
          <p:cNvGrpSpPr/>
          <p:nvPr/>
        </p:nvGrpSpPr>
        <p:grpSpPr>
          <a:xfrm>
            <a:off x="4064407" y="5394338"/>
            <a:ext cx="5519123" cy="971799"/>
            <a:chOff x="7078304" y="1445962"/>
            <a:chExt cx="5102428" cy="971799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A2F95293-C832-45FD-B639-D8770B8E2E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3077"/>
            <a:stretch/>
          </p:blipFill>
          <p:spPr>
            <a:xfrm>
              <a:off x="7199156" y="1445962"/>
              <a:ext cx="4981576" cy="7078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197373-96D9-4AF3-A05C-896B834E23DD}"/>
                </a:ext>
              </a:extLst>
            </p:cNvPr>
            <p:cNvSpPr txBox="1"/>
            <p:nvPr/>
          </p:nvSpPr>
          <p:spPr>
            <a:xfrm>
              <a:off x="7078304" y="1586764"/>
              <a:ext cx="47009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Ý </a:t>
              </a:r>
              <a:r>
                <a:rPr lang="en-US" sz="2400" b="1" dirty="0" err="1">
                  <a:latin typeface="+mj-lt"/>
                </a:rPr>
                <a:t>nghĩa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câu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chuyện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về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lòng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nhân</a:t>
              </a:r>
              <a:r>
                <a:rPr lang="en-US" sz="2400" b="1" dirty="0">
                  <a:latin typeface="+mj-lt"/>
                </a:rPr>
                <a:t> </a:t>
              </a:r>
              <a:r>
                <a:rPr lang="en-US" sz="2400" b="1" dirty="0" err="1">
                  <a:latin typeface="+mj-lt"/>
                </a:rPr>
                <a:t>hậu</a:t>
              </a:r>
              <a:endParaRPr lang="en-US" sz="24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1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54D206C6-31BC-4376-B31B-4EFBE77F425A}"/>
              </a:ext>
            </a:extLst>
          </p:cNvPr>
          <p:cNvGrpSpPr/>
          <p:nvPr/>
        </p:nvGrpSpPr>
        <p:grpSpPr>
          <a:xfrm>
            <a:off x="2727243" y="195334"/>
            <a:ext cx="5988132" cy="2309742"/>
            <a:chOff x="2222418" y="281059"/>
            <a:chExt cx="5988132" cy="230974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A97F131-6A5C-4628-8651-725A7D9CD4A4}"/>
                </a:ext>
              </a:extLst>
            </p:cNvPr>
            <p:cNvGrpSpPr/>
            <p:nvPr/>
          </p:nvGrpSpPr>
          <p:grpSpPr>
            <a:xfrm>
              <a:off x="2222418" y="281059"/>
              <a:ext cx="5988132" cy="2309742"/>
              <a:chOff x="2156178" y="1676400"/>
              <a:chExt cx="7879644" cy="312420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BB8D5549-1639-491B-9D12-D69B070472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178" y="2103034"/>
                <a:ext cx="7879644" cy="2697566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DA97ECA-29B2-4BB8-A80D-0A0E19BC6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7853" y="1676400"/>
                <a:ext cx="3596294" cy="853268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ADCF3E-14BF-4907-9E65-BE1A503B254D}"/>
                </a:ext>
              </a:extLst>
            </p:cNvPr>
            <p:cNvSpPr txBox="1"/>
            <p:nvPr/>
          </p:nvSpPr>
          <p:spPr>
            <a:xfrm>
              <a:off x="2638424" y="958085"/>
              <a:ext cx="49625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/>
                <a:t>Một</a:t>
              </a:r>
              <a:r>
                <a:rPr lang="en-US" sz="4000" dirty="0"/>
                <a:t> </a:t>
              </a:r>
              <a:r>
                <a:rPr lang="en-US" sz="4000" dirty="0" err="1"/>
                <a:t>số</a:t>
              </a:r>
              <a:r>
                <a:rPr lang="en-US" sz="4000" dirty="0"/>
                <a:t> </a:t>
              </a:r>
              <a:r>
                <a:rPr lang="en-US" sz="4000" dirty="0" err="1"/>
                <a:t>biểu</a:t>
              </a:r>
              <a:r>
                <a:rPr lang="en-US" sz="4000" dirty="0"/>
                <a:t> </a:t>
              </a:r>
              <a:r>
                <a:rPr lang="en-US" sz="4000" dirty="0" err="1"/>
                <a:t>hiện</a:t>
              </a:r>
              <a:r>
                <a:rPr lang="en-US" sz="4000" dirty="0"/>
                <a:t> của </a:t>
              </a:r>
              <a:r>
                <a:rPr lang="en-US" sz="4000" dirty="0" err="1"/>
                <a:t>lòng</a:t>
              </a:r>
              <a:r>
                <a:rPr lang="en-US" sz="4000" dirty="0"/>
                <a:t> </a:t>
              </a:r>
              <a:r>
                <a:rPr lang="en-US" sz="4000" dirty="0" err="1"/>
                <a:t>nhân</a:t>
              </a:r>
              <a:r>
                <a:rPr lang="en-US" sz="4000" dirty="0"/>
                <a:t> </a:t>
              </a:r>
              <a:r>
                <a:rPr lang="en-US" sz="4000" dirty="0" err="1"/>
                <a:t>hậu</a:t>
              </a:r>
              <a:endParaRPr lang="en-US" sz="4000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CE0FD7-7B01-407C-A64C-934C1BD1E249}"/>
              </a:ext>
            </a:extLst>
          </p:cNvPr>
          <p:cNvSpPr txBox="1"/>
          <p:nvPr/>
        </p:nvSpPr>
        <p:spPr>
          <a:xfrm>
            <a:off x="727882" y="2933364"/>
            <a:ext cx="10888636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+mj-lt"/>
              </a:rPr>
              <a:t>Thương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yêu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quan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tâm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mọi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endParaRPr lang="en-US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+mj-lt"/>
              </a:rPr>
              <a:t>Cảm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thông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sẵn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sàng</a:t>
            </a:r>
            <a:r>
              <a:rPr lang="en-US" sz="2800" dirty="0">
                <a:latin typeface="+mj-lt"/>
              </a:rPr>
              <a:t> chia </a:t>
            </a:r>
            <a:r>
              <a:rPr lang="en-US" sz="2800" dirty="0" err="1">
                <a:latin typeface="+mj-lt"/>
              </a:rPr>
              <a:t>sẻ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hoàn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cảnh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khăn</a:t>
            </a:r>
            <a:endParaRPr lang="en-US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+mj-lt"/>
              </a:rPr>
              <a:t>Yêu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thiên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nhiên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nâng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niu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từng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mầm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nhỏ</a:t>
            </a:r>
            <a:r>
              <a:rPr lang="en-US" sz="2800" dirty="0">
                <a:latin typeface="+mj-lt"/>
              </a:rPr>
              <a:t> của </a:t>
            </a:r>
            <a:r>
              <a:rPr lang="en-US" sz="2800" dirty="0" err="1">
                <a:latin typeface="+mj-lt"/>
              </a:rPr>
              <a:t>sự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sống</a:t>
            </a:r>
            <a:endParaRPr lang="en-US" sz="2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+mj-lt"/>
              </a:rPr>
              <a:t>Tính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hậu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không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nhịch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ác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không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xúc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phạm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người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khác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72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54D206C6-31BC-4376-B31B-4EFBE77F425A}"/>
              </a:ext>
            </a:extLst>
          </p:cNvPr>
          <p:cNvGrpSpPr/>
          <p:nvPr/>
        </p:nvGrpSpPr>
        <p:grpSpPr>
          <a:xfrm>
            <a:off x="2727243" y="195334"/>
            <a:ext cx="5988132" cy="2309742"/>
            <a:chOff x="2222418" y="281059"/>
            <a:chExt cx="5988132" cy="230974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A97F131-6A5C-4628-8651-725A7D9CD4A4}"/>
                </a:ext>
              </a:extLst>
            </p:cNvPr>
            <p:cNvGrpSpPr/>
            <p:nvPr/>
          </p:nvGrpSpPr>
          <p:grpSpPr>
            <a:xfrm>
              <a:off x="2222418" y="281059"/>
              <a:ext cx="5988132" cy="2309742"/>
              <a:chOff x="2156178" y="1676400"/>
              <a:chExt cx="7879644" cy="312420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BB8D5549-1639-491B-9D12-D69B070472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178" y="2103034"/>
                <a:ext cx="7879644" cy="2697566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DA97ECA-29B2-4BB8-A80D-0A0E19BC6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7853" y="1676400"/>
                <a:ext cx="3596294" cy="853268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ADCF3E-14BF-4907-9E65-BE1A503B254D}"/>
                </a:ext>
              </a:extLst>
            </p:cNvPr>
            <p:cNvSpPr txBox="1"/>
            <p:nvPr/>
          </p:nvSpPr>
          <p:spPr>
            <a:xfrm>
              <a:off x="2638424" y="958085"/>
              <a:ext cx="496252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biểu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lòng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hậu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CE0FD7-7B01-407C-A64C-934C1BD1E249}"/>
              </a:ext>
            </a:extLst>
          </p:cNvPr>
          <p:cNvSpPr txBox="1"/>
          <p:nvPr/>
        </p:nvSpPr>
        <p:spPr>
          <a:xfrm>
            <a:off x="2328082" y="2812053"/>
            <a:ext cx="10888636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			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Đồng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cảm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 err="1">
                <a:solidFill>
                  <a:prstClr val="black"/>
                </a:solidFill>
                <a:latin typeface="Calibri Light" panose="020F0302020204030204"/>
              </a:rPr>
              <a:t>Qu</a:t>
            </a:r>
            <a:r>
              <a:rPr lang="en-US" sz="3200" b="1" dirty="0" err="1">
                <a:solidFill>
                  <a:prstClr val="black"/>
                </a:solidFill>
                <a:latin typeface="Calibri Light" panose="020F0302020204030204"/>
              </a:rPr>
              <a:t>ý</a:t>
            </a:r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 panose="020F0302020204030204"/>
              </a:rPr>
              <a:t>trọng</a:t>
            </a:r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</a:rPr>
              <a:t>				</a:t>
            </a:r>
            <a:r>
              <a:rPr lang="en-US" sz="3200" b="1" dirty="0" err="1">
                <a:solidFill>
                  <a:prstClr val="black"/>
                </a:solidFill>
                <a:latin typeface="Calibri Light" panose="020F0302020204030204"/>
              </a:rPr>
              <a:t>Xót</a:t>
            </a:r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 panose="020F0302020204030204"/>
              </a:rPr>
              <a:t>thương</a:t>
            </a:r>
            <a:endParaRPr lang="en-US" sz="3200" b="1" dirty="0">
              <a:solidFill>
                <a:prstClr val="black"/>
              </a:solidFill>
              <a:latin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Quan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tâm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				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</a:rPr>
              <a:t>quý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prstClr val="black"/>
                </a:solidFill>
                <a:latin typeface="Calibri Light" panose="020F0302020204030204"/>
              </a:rPr>
              <a:t>Bao</a:t>
            </a:r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</a:rPr>
              <a:t> dung				</a:t>
            </a:r>
            <a:r>
              <a:rPr lang="en-US" sz="3200" b="1" dirty="0" err="1">
                <a:solidFill>
                  <a:prstClr val="black"/>
                </a:solidFill>
                <a:latin typeface="Calibri Light" panose="020F0302020204030204"/>
              </a:rPr>
              <a:t>Vị</a:t>
            </a:r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 panose="020F0302020204030204"/>
              </a:rPr>
              <a:t>tha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503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2B4B87-F07C-4D81-9D93-7E4C72A80DE7}"/>
              </a:ext>
            </a:extLst>
          </p:cNvPr>
          <p:cNvSpPr txBox="1"/>
          <p:nvPr/>
        </p:nvSpPr>
        <p:spPr>
          <a:xfrm>
            <a:off x="1338944" y="1045029"/>
            <a:ext cx="7761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latin typeface="+mj-lt"/>
              </a:rPr>
              <a:t>GIỚI THIỆU CÂU CHUYỆN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00C3-8698-4836-8D42-72810A0EF4ED}"/>
              </a:ext>
            </a:extLst>
          </p:cNvPr>
          <p:cNvSpPr txBox="1"/>
          <p:nvPr/>
        </p:nvSpPr>
        <p:spPr>
          <a:xfrm>
            <a:off x="2066925" y="2305615"/>
            <a:ext cx="8420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4000" dirty="0" err="1">
                <a:latin typeface="+mj-lt"/>
              </a:rPr>
              <a:t>Nêu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tên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câu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chuyện</a:t>
            </a:r>
            <a:endParaRPr lang="en-US" sz="40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4000" dirty="0">
                <a:latin typeface="+mj-lt"/>
              </a:rPr>
              <a:t>Cho </a:t>
            </a:r>
            <a:r>
              <a:rPr lang="en-US" sz="4000" dirty="0" err="1">
                <a:latin typeface="+mj-lt"/>
              </a:rPr>
              <a:t>biết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em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đã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đọc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hoặc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đã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nghe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câu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chuyện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này</a:t>
            </a:r>
            <a:r>
              <a:rPr lang="en-US" sz="4000" dirty="0">
                <a:latin typeface="+mj-lt"/>
              </a:rPr>
              <a:t> ở </a:t>
            </a:r>
            <a:r>
              <a:rPr lang="en-US" sz="4000" dirty="0" err="1">
                <a:latin typeface="+mj-lt"/>
              </a:rPr>
              <a:t>đâu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và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vào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dịp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nào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896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2B4B87-F07C-4D81-9D93-7E4C72A80DE7}"/>
              </a:ext>
            </a:extLst>
          </p:cNvPr>
          <p:cNvSpPr txBox="1"/>
          <p:nvPr/>
        </p:nvSpPr>
        <p:spPr>
          <a:xfrm>
            <a:off x="2615294" y="1092654"/>
            <a:ext cx="7761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KỂ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THÀNH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LỜI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200C3-8698-4836-8D42-72810A0EF4ED}"/>
              </a:ext>
            </a:extLst>
          </p:cNvPr>
          <p:cNvSpPr txBox="1"/>
          <p:nvPr/>
        </p:nvSpPr>
        <p:spPr>
          <a:xfrm>
            <a:off x="2781300" y="2903025"/>
            <a:ext cx="8420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 Light" panose="020F0302020204030204"/>
              </a:rPr>
              <a:t>Mở</a:t>
            </a:r>
            <a:r>
              <a:rPr lang="en-US" sz="4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 Light" panose="020F0302020204030204"/>
              </a:rPr>
              <a:t>đầu</a:t>
            </a:r>
            <a:r>
              <a:rPr lang="en-US" sz="4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 Light" panose="020F0302020204030204"/>
              </a:rPr>
              <a:t>câu</a:t>
            </a:r>
            <a:r>
              <a:rPr lang="en-US" sz="4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 Light" panose="020F0302020204030204"/>
              </a:rPr>
              <a:t>chuyện</a:t>
            </a:r>
            <a:endParaRPr lang="en-US" sz="4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Diễn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c</a:t>
            </a:r>
            <a:r>
              <a:rPr lang="en-US" sz="4000" dirty="0" err="1">
                <a:solidFill>
                  <a:prstClr val="black"/>
                </a:solidFill>
                <a:latin typeface="Calibri Light" panose="020F0302020204030204"/>
              </a:rPr>
              <a:t>âu</a:t>
            </a:r>
            <a:r>
              <a:rPr lang="en-US" sz="4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 Light" panose="020F0302020204030204"/>
              </a:rPr>
              <a:t>chuyện</a:t>
            </a:r>
            <a:endParaRPr lang="en-US" sz="4000" dirty="0">
              <a:solidFill>
                <a:prstClr val="black"/>
              </a:solidFill>
              <a:latin typeface="Calibri Light" panose="020F0302020204030204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</a:t>
            </a:r>
            <a:r>
              <a:rPr lang="en-US" sz="4000" dirty="0" err="1">
                <a:solidFill>
                  <a:prstClr val="black"/>
                </a:solidFill>
                <a:latin typeface="Calibri Light" panose="020F0302020204030204"/>
              </a:rPr>
              <a:t>úc</a:t>
            </a:r>
            <a:r>
              <a:rPr lang="en-US" sz="4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 Light" panose="020F0302020204030204"/>
              </a:rPr>
              <a:t>câu</a:t>
            </a:r>
            <a:r>
              <a:rPr lang="en-US" sz="4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 Light" panose="020F0302020204030204"/>
              </a:rPr>
              <a:t>chuyện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8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191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Lộc Trần Ngô</dc:creator>
  <cp:lastModifiedBy>Kim Lộc Trần Ngô</cp:lastModifiedBy>
  <cp:revision>7</cp:revision>
  <dcterms:created xsi:type="dcterms:W3CDTF">2021-10-18T00:13:56Z</dcterms:created>
  <dcterms:modified xsi:type="dcterms:W3CDTF">2021-10-18T00:40:04Z</dcterms:modified>
</cp:coreProperties>
</file>