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70" r:id="rId3"/>
    <p:sldId id="271" r:id="rId4"/>
    <p:sldId id="281" r:id="rId5"/>
    <p:sldId id="290" r:id="rId6"/>
    <p:sldId id="287" r:id="rId7"/>
    <p:sldId id="288" r:id="rId8"/>
    <p:sldId id="289" r:id="rId9"/>
    <p:sldId id="296" r:id="rId10"/>
    <p:sldId id="298" r:id="rId11"/>
    <p:sldId id="302" r:id="rId12"/>
    <p:sldId id="303" r:id="rId13"/>
    <p:sldId id="30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415B5-9E7D-4DDD-A5CE-AE0220299B4F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9C60-D843-4201-82D0-D8E46BAFA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0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8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4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A531-6B4F-4303-BFA2-2D0526D557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7813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" r="2655"/>
          <a:stretch>
            <a:fillRect/>
          </a:stretch>
        </p:blipFill>
        <p:spPr bwMode="auto">
          <a:xfrm>
            <a:off x="-44451" y="169333"/>
            <a:ext cx="12244917" cy="67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4ED92-A0EF-4CC5-801A-A82757AAAF13}" type="datetimeFigureOut">
              <a:rPr lang="zh-CN" altLang="en-US"/>
              <a:pPr>
                <a:defRPr/>
              </a:pPr>
              <a:t>2022/9/20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513E-6858-4805-8B5E-982D9D2B09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3286418"/>
      </p:ext>
    </p:extLst>
  </p:cSld>
  <p:clrMapOvr>
    <a:masterClrMapping/>
  </p:clrMapOvr>
  <p:transition spd="slow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8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5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4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93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2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68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76A5-AA25-4F35-AC30-6E27F77A0C8B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4BFCB-06D3-49C4-B10F-424B57B6D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6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02641" y="1005214"/>
            <a:ext cx="29464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itchFamily="18" charset="0"/>
              </a:rPr>
              <a:t>Toán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001746" y="1825696"/>
            <a:ext cx="9600075" cy="611717"/>
          </a:xfrm>
          <a:prstGeom prst="rect">
            <a:avLst/>
          </a:prstGeom>
        </p:spPr>
        <p:txBody>
          <a:bodyPr lIns="0" tIns="0" rIns="0" bIns="0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Triệu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lớp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triệu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tiếp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theo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316" name="图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100" y="-190500"/>
            <a:ext cx="280458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13467" cy="19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1790700"/>
            <a:ext cx="2154767" cy="170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itle 1"/>
          <p:cNvSpPr txBox="1">
            <a:spLocks/>
          </p:cNvSpPr>
          <p:nvPr/>
        </p:nvSpPr>
        <p:spPr bwMode="auto">
          <a:xfrm>
            <a:off x="1930400" y="491067"/>
            <a:ext cx="9042400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图片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" y="4038601"/>
            <a:ext cx="2641600" cy="261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423833"/>
            <a:ext cx="4064000" cy="22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>
          <a:xfrm>
            <a:off x="1539728" y="414501"/>
            <a:ext cx="9313801" cy="611717"/>
          </a:xfrm>
          <a:prstGeom prst="rect">
            <a:avLst/>
          </a:prstGeom>
        </p:spPr>
        <p:txBody>
          <a:bodyPr lIns="0" tIns="0" rIns="0" bIns="0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800" b="1" kern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</a:t>
            </a:r>
            <a:r>
              <a:rPr lang="en-US" sz="4800" b="1" ker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hai ngày 19  </a:t>
            </a:r>
            <a:r>
              <a:rPr lang="en-US" sz="4800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tháng</a:t>
            </a:r>
            <a:r>
              <a:rPr lang="en-US" sz="4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en-US" sz="4800" b="1" kern="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năm</a:t>
            </a:r>
            <a:r>
              <a:rPr lang="en-US" sz="4800" b="1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5632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F97A27-ADF4-4C6F-90F2-F6906FAA6682}"/>
              </a:ext>
            </a:extLst>
          </p:cNvPr>
          <p:cNvSpPr txBox="1"/>
          <p:nvPr/>
        </p:nvSpPr>
        <p:spPr>
          <a:xfrm>
            <a:off x="371059" y="328178"/>
            <a:ext cx="6321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9C8A0-0439-4449-A90D-241C46B03630}"/>
              </a:ext>
            </a:extLst>
          </p:cNvPr>
          <p:cNvSpPr txBox="1"/>
          <p:nvPr/>
        </p:nvSpPr>
        <p:spPr>
          <a:xfrm>
            <a:off x="371059" y="1332946"/>
            <a:ext cx="29684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32 640 507: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8 500 658: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830 402 960: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94289E-6765-4A6B-962F-9C1DE8524936}"/>
              </a:ext>
            </a:extLst>
          </p:cNvPr>
          <p:cNvSpPr txBox="1"/>
          <p:nvPr/>
        </p:nvSpPr>
        <p:spPr>
          <a:xfrm>
            <a:off x="3226901" y="1332946"/>
            <a:ext cx="9197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F004F0-898D-45EE-AB15-1B5354CF5741}"/>
              </a:ext>
            </a:extLst>
          </p:cNvPr>
          <p:cNvSpPr txBox="1"/>
          <p:nvPr/>
        </p:nvSpPr>
        <p:spPr>
          <a:xfrm>
            <a:off x="3226901" y="3087273"/>
            <a:ext cx="8640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99AC1-BB63-4280-8A1B-E951B74F6EAF}"/>
              </a:ext>
            </a:extLst>
          </p:cNvPr>
          <p:cNvSpPr txBox="1"/>
          <p:nvPr/>
        </p:nvSpPr>
        <p:spPr>
          <a:xfrm>
            <a:off x="3226901" y="5004477"/>
            <a:ext cx="8945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909C83-449A-4F41-90D0-479FD39D2E11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arenR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>
              <a:buAutoNum type="alphaLcParenR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9B696-0321-45BF-BA05-5D33B076BCDA}"/>
              </a:ext>
            </a:extLst>
          </p:cNvPr>
          <p:cNvSpPr txBox="1"/>
          <p:nvPr/>
        </p:nvSpPr>
        <p:spPr>
          <a:xfrm>
            <a:off x="6592956" y="981933"/>
            <a:ext cx="3213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613 000 000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9B7FF-524E-4A06-AC5E-90A1AC5B97BE}"/>
              </a:ext>
            </a:extLst>
          </p:cNvPr>
          <p:cNvSpPr txBox="1"/>
          <p:nvPr/>
        </p:nvSpPr>
        <p:spPr>
          <a:xfrm>
            <a:off x="7447723" y="3646381"/>
            <a:ext cx="3313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512 326 103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27954-6DFD-40C8-BA12-CF8820E78CBC}"/>
              </a:ext>
            </a:extLst>
          </p:cNvPr>
          <p:cNvSpPr txBox="1"/>
          <p:nvPr/>
        </p:nvSpPr>
        <p:spPr>
          <a:xfrm>
            <a:off x="3750365" y="2303400"/>
            <a:ext cx="29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131 405 000</a:t>
            </a:r>
          </a:p>
        </p:txBody>
      </p:sp>
    </p:spTree>
    <p:extLst>
      <p:ext uri="{BB962C8B-B14F-4D97-AF65-F5344CB8AC3E}">
        <p14:creationId xmlns:p14="http://schemas.microsoft.com/office/powerpoint/2010/main" val="150553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A1954-49A9-49D1-9107-F60719DF3DB2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1219200" y="1539947"/>
            <a:ext cx="109728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30AA1F-02D3-434B-9C8B-64D5CDE8E4EE}"/>
              </a:ext>
            </a:extLst>
          </p:cNvPr>
          <p:cNvSpPr txBox="1"/>
          <p:nvPr/>
        </p:nvSpPr>
        <p:spPr>
          <a:xfrm>
            <a:off x="1278835" y="2586437"/>
            <a:ext cx="9634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715 638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0877C-4F87-4F68-B2A0-9BCDA5F34D92}"/>
              </a:ext>
            </a:extLst>
          </p:cNvPr>
          <p:cNvSpPr txBox="1"/>
          <p:nvPr/>
        </p:nvSpPr>
        <p:spPr>
          <a:xfrm>
            <a:off x="1219200" y="4279257"/>
            <a:ext cx="10031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571 638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251070-A17F-4DAC-8E30-AF8AC217D14A}"/>
              </a:ext>
            </a:extLst>
          </p:cNvPr>
          <p:cNvSpPr txBox="1"/>
          <p:nvPr/>
        </p:nvSpPr>
        <p:spPr>
          <a:xfrm>
            <a:off x="9338530" y="2617215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ED93C-C5A7-42EE-AB2E-E8AFBC8D811B}"/>
              </a:ext>
            </a:extLst>
          </p:cNvPr>
          <p:cNvSpPr txBox="1"/>
          <p:nvPr/>
        </p:nvSpPr>
        <p:spPr>
          <a:xfrm>
            <a:off x="9338530" y="4323944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500 000</a:t>
            </a:r>
          </a:p>
        </p:txBody>
      </p:sp>
    </p:spTree>
    <p:extLst>
      <p:ext uri="{BB962C8B-B14F-4D97-AF65-F5344CB8AC3E}">
        <p14:creationId xmlns:p14="http://schemas.microsoft.com/office/powerpoint/2010/main" val="3519938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artoon Blue Sky Background, Sky, Cloud, Cartoon Sky Background Image for  Free Download">
            <a:extLst>
              <a:ext uri="{FF2B5EF4-FFF2-40B4-BE49-F238E27FC236}">
                <a16:creationId xmlns:a16="http://schemas.microsoft.com/office/drawing/2014/main" id="{392DBE3B-493F-45D0-A5A6-92C5CE346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0B5BCE7-896A-4CFB-AC93-4C814ECD6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413" y="884238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7104FB13-54EC-4508-A041-B142378BA436}"/>
              </a:ext>
            </a:extLst>
          </p:cNvPr>
          <p:cNvSpPr/>
          <p:nvPr/>
        </p:nvSpPr>
        <p:spPr>
          <a:xfrm>
            <a:off x="315913" y="1379538"/>
            <a:ext cx="2740025" cy="2362200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5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</a:t>
            </a:r>
            <a:r>
              <a:rPr kumimoji="0" sz="5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kumimoji="0" sz="58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kumimoji="0" sz="58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1E6B366-AE9E-4DD7-996F-050325E323B3}"/>
              </a:ext>
            </a:extLst>
          </p:cNvPr>
          <p:cNvSpPr/>
          <p:nvPr/>
        </p:nvSpPr>
        <p:spPr>
          <a:xfrm>
            <a:off x="2471927" y="198120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endParaRPr kumimoji="0" lang="en-US" sz="5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C2C0EF6-E830-4F27-BC2B-91602BFE810E}"/>
              </a:ext>
            </a:extLst>
          </p:cNvPr>
          <p:cNvSpPr/>
          <p:nvPr/>
        </p:nvSpPr>
        <p:spPr>
          <a:xfrm>
            <a:off x="6784081" y="2560320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865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865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sz="5865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35C116A-26D1-43D0-80C8-903D6D9D4863}"/>
              </a:ext>
            </a:extLst>
          </p:cNvPr>
          <p:cNvSpPr/>
          <p:nvPr/>
        </p:nvSpPr>
        <p:spPr>
          <a:xfrm>
            <a:off x="4628004" y="1379220"/>
            <a:ext cx="2740155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865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endParaRPr kumimoji="0" lang="en-US" sz="586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AA3D70-22B2-4A43-A54D-305D6F92A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813" y="3436938"/>
            <a:ext cx="2649537" cy="26606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4817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6735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5316"/>
              </p:ext>
            </p:extLst>
          </p:nvPr>
        </p:nvGraphicFramePr>
        <p:xfrm>
          <a:off x="169334" y="1393733"/>
          <a:ext cx="11834283" cy="1838418"/>
        </p:xfrm>
        <a:graphic>
          <a:graphicData uri="http://schemas.openxmlformats.org/drawingml/2006/table">
            <a:tbl>
              <a:tblPr/>
              <a:tblGrid>
                <a:gridCol w="1316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63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16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19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163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38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08" marR="121908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6737" name="AutoShape 81"/>
          <p:cNvSpPr>
            <a:spLocks/>
          </p:cNvSpPr>
          <p:nvPr/>
        </p:nvSpPr>
        <p:spPr bwMode="auto">
          <a:xfrm rot="5400000">
            <a:off x="9811809" y="1491192"/>
            <a:ext cx="457200" cy="3926417"/>
          </a:xfrm>
          <a:prstGeom prst="rightBrace">
            <a:avLst>
              <a:gd name="adj1" fmla="val 5136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39" name="Text Box 83"/>
          <p:cNvSpPr txBox="1">
            <a:spLocks noChangeArrowheads="1"/>
          </p:cNvSpPr>
          <p:nvPr/>
        </p:nvSpPr>
        <p:spPr bwMode="auto">
          <a:xfrm>
            <a:off x="10648951" y="1706941"/>
            <a:ext cx="1267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40" name="Text Box 84"/>
          <p:cNvSpPr txBox="1">
            <a:spLocks noChangeArrowheads="1"/>
          </p:cNvSpPr>
          <p:nvPr/>
        </p:nvSpPr>
        <p:spPr bwMode="auto">
          <a:xfrm>
            <a:off x="9298696" y="1698665"/>
            <a:ext cx="15218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41" name="Text Box 85"/>
          <p:cNvSpPr txBox="1">
            <a:spLocks noChangeArrowheads="1"/>
          </p:cNvSpPr>
          <p:nvPr/>
        </p:nvSpPr>
        <p:spPr bwMode="auto">
          <a:xfrm>
            <a:off x="7972549" y="1693010"/>
            <a:ext cx="152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6746" name="AutoShape 90"/>
          <p:cNvSpPr>
            <a:spLocks/>
          </p:cNvSpPr>
          <p:nvPr/>
        </p:nvSpPr>
        <p:spPr bwMode="auto">
          <a:xfrm rot="5400000">
            <a:off x="5839884" y="1471083"/>
            <a:ext cx="541867" cy="3932767"/>
          </a:xfrm>
          <a:prstGeom prst="rightBrace">
            <a:avLst>
              <a:gd name="adj1" fmla="val 51376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47" name="Text Box 91"/>
          <p:cNvSpPr txBox="1">
            <a:spLocks noChangeArrowheads="1"/>
          </p:cNvSpPr>
          <p:nvPr/>
        </p:nvSpPr>
        <p:spPr bwMode="auto">
          <a:xfrm>
            <a:off x="6646401" y="1640274"/>
            <a:ext cx="152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48" name="Text Box 92"/>
          <p:cNvSpPr txBox="1">
            <a:spLocks noChangeArrowheads="1"/>
          </p:cNvSpPr>
          <p:nvPr/>
        </p:nvSpPr>
        <p:spPr bwMode="auto">
          <a:xfrm>
            <a:off x="5253454" y="1611690"/>
            <a:ext cx="15218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49" name="Text Box 93"/>
          <p:cNvSpPr txBox="1">
            <a:spLocks noChangeArrowheads="1"/>
          </p:cNvSpPr>
          <p:nvPr/>
        </p:nvSpPr>
        <p:spPr bwMode="auto">
          <a:xfrm>
            <a:off x="4080890" y="1577178"/>
            <a:ext cx="1521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6750" name="Text Box 94"/>
          <p:cNvSpPr txBox="1">
            <a:spLocks noChangeArrowheads="1"/>
          </p:cNvSpPr>
          <p:nvPr/>
        </p:nvSpPr>
        <p:spPr bwMode="auto">
          <a:xfrm>
            <a:off x="9093201" y="3727451"/>
            <a:ext cx="2823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Lớp đơn vị</a:t>
            </a:r>
          </a:p>
        </p:txBody>
      </p:sp>
      <p:sp>
        <p:nvSpPr>
          <p:cNvPr id="326751" name="Text Box 95"/>
          <p:cNvSpPr txBox="1">
            <a:spLocks noChangeArrowheads="1"/>
          </p:cNvSpPr>
          <p:nvPr/>
        </p:nvSpPr>
        <p:spPr bwMode="auto">
          <a:xfrm>
            <a:off x="5181094" y="3727451"/>
            <a:ext cx="2410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53" name="Text Box 97"/>
          <p:cNvSpPr txBox="1">
            <a:spLocks noChangeArrowheads="1"/>
          </p:cNvSpPr>
          <p:nvPr/>
        </p:nvSpPr>
        <p:spPr bwMode="auto">
          <a:xfrm>
            <a:off x="2712221" y="1570492"/>
            <a:ext cx="15218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54" name="Text Box 98"/>
          <p:cNvSpPr txBox="1">
            <a:spLocks noChangeArrowheads="1"/>
          </p:cNvSpPr>
          <p:nvPr/>
        </p:nvSpPr>
        <p:spPr bwMode="auto">
          <a:xfrm>
            <a:off x="1396770" y="1524936"/>
            <a:ext cx="1521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755" name="Text Box 99"/>
          <p:cNvSpPr txBox="1">
            <a:spLocks noChangeArrowheads="1"/>
          </p:cNvSpPr>
          <p:nvPr/>
        </p:nvSpPr>
        <p:spPr bwMode="auto">
          <a:xfrm>
            <a:off x="-60987" y="1495842"/>
            <a:ext cx="18961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6756" name="Text Box 100"/>
          <p:cNvSpPr txBox="1">
            <a:spLocks noChangeArrowheads="1"/>
          </p:cNvSpPr>
          <p:nvPr/>
        </p:nvSpPr>
        <p:spPr bwMode="auto">
          <a:xfrm>
            <a:off x="1268989" y="3810241"/>
            <a:ext cx="2410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AutoShape 90"/>
          <p:cNvSpPr>
            <a:spLocks/>
          </p:cNvSpPr>
          <p:nvPr/>
        </p:nvSpPr>
        <p:spPr bwMode="auto">
          <a:xfrm rot="5400000">
            <a:off x="1931459" y="1520826"/>
            <a:ext cx="508000" cy="3917949"/>
          </a:xfrm>
          <a:prstGeom prst="rightBrace">
            <a:avLst>
              <a:gd name="adj1" fmla="val 51381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63" name="Text Box 73"/>
          <p:cNvSpPr txBox="1">
            <a:spLocks noChangeArrowheads="1"/>
          </p:cNvSpPr>
          <p:nvPr/>
        </p:nvSpPr>
        <p:spPr bwMode="auto">
          <a:xfrm>
            <a:off x="2199859" y="70294"/>
            <a:ext cx="6999358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631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26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67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67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32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2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32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6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67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32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7" dur="500"/>
                                        <p:tgtEl>
                                          <p:spTgt spid="32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32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32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2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6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500"/>
                                        <p:tgtEl>
                                          <p:spTgt spid="32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8" dur="500"/>
                                        <p:tgtEl>
                                          <p:spTgt spid="32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737" grpId="0" animBg="1"/>
      <p:bldP spid="326739" grpId="0"/>
      <p:bldP spid="326740" grpId="0"/>
      <p:bldP spid="326741" grpId="0"/>
      <p:bldP spid="326746" grpId="0" animBg="1"/>
      <p:bldP spid="326747" grpId="0"/>
      <p:bldP spid="326748" grpId="0"/>
      <p:bldP spid="326749" grpId="0"/>
      <p:bldP spid="326750" grpId="0"/>
      <p:bldP spid="326751" grpId="0"/>
      <p:bldP spid="326753" grpId="0"/>
      <p:bldP spid="326754" grpId="0"/>
      <p:bldP spid="326755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5"/>
          <p:cNvSpPr txBox="1">
            <a:spLocks noChangeArrowheads="1"/>
          </p:cNvSpPr>
          <p:nvPr/>
        </p:nvSpPr>
        <p:spPr bwMode="auto">
          <a:xfrm>
            <a:off x="2628900" y="3799453"/>
            <a:ext cx="76962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3400" b="1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412" name="Group 100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35958184"/>
              </p:ext>
            </p:extLst>
          </p:nvPr>
        </p:nvGraphicFramePr>
        <p:xfrm>
          <a:off x="1219201" y="1564252"/>
          <a:ext cx="10230678" cy="2982384"/>
        </p:xfrm>
        <a:graphic>
          <a:graphicData uri="http://schemas.openxmlformats.org/drawingml/2006/table">
            <a:tbl>
              <a:tblPr/>
              <a:tblGrid>
                <a:gridCol w="1136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367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0272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Lớp đơn 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91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triệu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trăm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Hàng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9573" marB="395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2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marT="39573" marB="395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1672974" y="3896730"/>
            <a:ext cx="823383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398" name="Text Box 86"/>
          <p:cNvSpPr txBox="1">
            <a:spLocks noChangeArrowheads="1"/>
          </p:cNvSpPr>
          <p:nvPr/>
        </p:nvSpPr>
        <p:spPr bwMode="auto">
          <a:xfrm>
            <a:off x="2739543" y="3940549"/>
            <a:ext cx="861483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399" name="Text Box 87"/>
          <p:cNvSpPr txBox="1">
            <a:spLocks noChangeArrowheads="1"/>
          </p:cNvSpPr>
          <p:nvPr/>
        </p:nvSpPr>
        <p:spPr bwMode="auto">
          <a:xfrm>
            <a:off x="3854128" y="3911989"/>
            <a:ext cx="4572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408" name="Text Box 96"/>
          <p:cNvSpPr txBox="1">
            <a:spLocks noChangeArrowheads="1"/>
          </p:cNvSpPr>
          <p:nvPr/>
        </p:nvSpPr>
        <p:spPr bwMode="auto">
          <a:xfrm>
            <a:off x="2118784" y="4512770"/>
            <a:ext cx="66294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4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342 157 413    </a:t>
            </a:r>
          </a:p>
        </p:txBody>
      </p:sp>
      <p:sp>
        <p:nvSpPr>
          <p:cNvPr id="13409" name="Text Box 97"/>
          <p:cNvSpPr txBox="1">
            <a:spLocks noChangeArrowheads="1"/>
          </p:cNvSpPr>
          <p:nvPr/>
        </p:nvSpPr>
        <p:spPr bwMode="auto">
          <a:xfrm>
            <a:off x="1638300" y="5628253"/>
            <a:ext cx="88392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số: </a:t>
            </a:r>
            <a:r>
              <a:rPr lang="en-US" altLang="en-US" sz="3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bốn mươi hai </a:t>
            </a:r>
            <a:r>
              <a:rPr lang="en-US" altLang="en-US" sz="34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3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trăm năm mươi bảy </a:t>
            </a:r>
            <a:r>
              <a:rPr lang="en-US" altLang="en-US" sz="3400" b="1" u="sng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34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bốn trăm mười ba.</a:t>
            </a:r>
            <a:endParaRPr lang="en-US" altLang="en-US" sz="3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6" name="Line 104"/>
          <p:cNvSpPr>
            <a:spLocks noChangeShapeType="1"/>
          </p:cNvSpPr>
          <p:nvPr/>
        </p:nvSpPr>
        <p:spPr bwMode="auto">
          <a:xfrm>
            <a:off x="3771900" y="501865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7" name="Line 105"/>
          <p:cNvSpPr>
            <a:spLocks noChangeShapeType="1"/>
          </p:cNvSpPr>
          <p:nvPr/>
        </p:nvSpPr>
        <p:spPr bwMode="auto">
          <a:xfrm>
            <a:off x="4493684" y="501865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8" name="Line 106"/>
          <p:cNvSpPr>
            <a:spLocks noChangeShapeType="1"/>
          </p:cNvSpPr>
          <p:nvPr/>
        </p:nvSpPr>
        <p:spPr bwMode="auto">
          <a:xfrm>
            <a:off x="5181600" y="5018652"/>
            <a:ext cx="533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87"/>
          <p:cNvSpPr txBox="1">
            <a:spLocks noChangeArrowheads="1"/>
          </p:cNvSpPr>
          <p:nvPr/>
        </p:nvSpPr>
        <p:spPr bwMode="auto">
          <a:xfrm>
            <a:off x="5031226" y="3911989"/>
            <a:ext cx="814916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3" name="Text Box 87"/>
          <p:cNvSpPr txBox="1">
            <a:spLocks noChangeArrowheads="1"/>
          </p:cNvSpPr>
          <p:nvPr/>
        </p:nvSpPr>
        <p:spPr bwMode="auto">
          <a:xfrm>
            <a:off x="6088178" y="3955351"/>
            <a:ext cx="6858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Text Box 87"/>
          <p:cNvSpPr txBox="1">
            <a:spLocks noChangeArrowheads="1"/>
          </p:cNvSpPr>
          <p:nvPr/>
        </p:nvSpPr>
        <p:spPr bwMode="auto">
          <a:xfrm>
            <a:off x="7224506" y="3958032"/>
            <a:ext cx="6858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Text Box 86"/>
          <p:cNvSpPr txBox="1">
            <a:spLocks noChangeArrowheads="1"/>
          </p:cNvSpPr>
          <p:nvPr/>
        </p:nvSpPr>
        <p:spPr bwMode="auto">
          <a:xfrm>
            <a:off x="8360834" y="3931083"/>
            <a:ext cx="7239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Text Box 85"/>
          <p:cNvSpPr txBox="1">
            <a:spLocks noChangeArrowheads="1"/>
          </p:cNvSpPr>
          <p:nvPr/>
        </p:nvSpPr>
        <p:spPr bwMode="auto">
          <a:xfrm>
            <a:off x="10640482" y="3915595"/>
            <a:ext cx="4572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7" name="Text Box 87"/>
          <p:cNvSpPr txBox="1">
            <a:spLocks noChangeArrowheads="1"/>
          </p:cNvSpPr>
          <p:nvPr/>
        </p:nvSpPr>
        <p:spPr bwMode="auto">
          <a:xfrm>
            <a:off x="9458830" y="3896730"/>
            <a:ext cx="508553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3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0391332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7" grpId="0"/>
      <p:bldP spid="13398" grpId="0"/>
      <p:bldP spid="13399" grpId="0"/>
      <p:bldP spid="13416" grpId="0" animBg="1"/>
      <p:bldP spid="13417" grpId="0" animBg="1"/>
      <p:bldP spid="13418" grpId="0" animBg="1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5"/>
          <p:cNvSpPr txBox="1">
            <a:spLocks noChangeArrowheads="1"/>
          </p:cNvSpPr>
          <p:nvPr/>
        </p:nvSpPr>
        <p:spPr bwMode="auto">
          <a:xfrm>
            <a:off x="2582333" y="2614085"/>
            <a:ext cx="7696200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3400" b="1">
              <a:solidFill>
                <a:srgbClr val="000099"/>
              </a:solidFill>
              <a:latin typeface=".VnTime" panose="020B7200000000000000" pitchFamily="34" charset="0"/>
            </a:endParaRPr>
          </a:p>
        </p:txBody>
      </p:sp>
      <p:sp>
        <p:nvSpPr>
          <p:cNvPr id="18" name="Text Box 101"/>
          <p:cNvSpPr txBox="1">
            <a:spLocks noChangeArrowheads="1"/>
          </p:cNvSpPr>
          <p:nvPr/>
        </p:nvSpPr>
        <p:spPr bwMode="auto">
          <a:xfrm>
            <a:off x="658284" y="1019523"/>
            <a:ext cx="11785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FF0000"/>
                </a:solidFill>
                <a:latin typeface=".VnTime" pitchFamily="34" charset="0"/>
              </a:rPr>
              <a:t>: 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835357" y="3229638"/>
            <a:ext cx="114314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526392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178301"/>
              </p:ext>
            </p:extLst>
          </p:nvPr>
        </p:nvGraphicFramePr>
        <p:xfrm>
          <a:off x="355445" y="968994"/>
          <a:ext cx="11412633" cy="5116368"/>
        </p:xfrm>
        <a:graphic>
          <a:graphicData uri="http://schemas.openxmlformats.org/drawingml/2006/table">
            <a:tbl>
              <a:tblPr/>
              <a:tblGrid>
                <a:gridCol w="951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65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52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98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510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02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09171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Lớp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triệu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Lớp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nghìn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Lớp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đ</a:t>
                      </a:r>
                      <a:r>
                        <a:rPr kumimoji="0" lang="vi-VN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ơ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vị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trăm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triệu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chục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triệu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triệu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trăm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nghìn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chục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nghìn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nghìn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trăm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chục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Hàng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 đ</a:t>
                      </a:r>
                      <a:r>
                        <a:rPr kumimoji="0" lang="vi-VN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ơ</a:t>
                      </a: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n </a:t>
                      </a:r>
                      <a:r>
                        <a:rPr kumimoji="0" lang="en-US" altLang="vi-VN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anose="020B7200000000000000" pitchFamily="34" charset="0"/>
                        </a:rPr>
                        <a:t>vị</a:t>
                      </a:r>
                      <a:endParaRPr kumimoji="0" lang="en-US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anose="020B7200000000000000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5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45730" marB="4573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0" marB="457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355445" y="133765"/>
            <a:ext cx="585227" cy="51861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9863004" y="6387047"/>
            <a:ext cx="232899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</a:t>
            </a:r>
            <a:r>
              <a:rPr lang="en-US" alt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7230" y="161061"/>
            <a:ext cx="3998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37"/>
          <p:cNvSpPr txBox="1">
            <a:spLocks noChangeArrowheads="1"/>
          </p:cNvSpPr>
          <p:nvPr/>
        </p:nvSpPr>
        <p:spPr bwMode="auto">
          <a:xfrm>
            <a:off x="9659084" y="293348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32 000 000</a:t>
            </a:r>
          </a:p>
        </p:txBody>
      </p:sp>
      <p:sp>
        <p:nvSpPr>
          <p:cNvPr id="7" name="Text Box 239"/>
          <p:cNvSpPr txBox="1">
            <a:spLocks noChangeArrowheads="1"/>
          </p:cNvSpPr>
          <p:nvPr/>
        </p:nvSpPr>
        <p:spPr bwMode="auto">
          <a:xfrm>
            <a:off x="9689246" y="343037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32 516 000</a:t>
            </a:r>
          </a:p>
        </p:txBody>
      </p:sp>
      <p:sp>
        <p:nvSpPr>
          <p:cNvPr id="8" name="Text Box 240"/>
          <p:cNvSpPr txBox="1">
            <a:spLocks noChangeArrowheads="1"/>
          </p:cNvSpPr>
          <p:nvPr/>
        </p:nvSpPr>
        <p:spPr bwMode="auto">
          <a:xfrm>
            <a:off x="9703534" y="3955815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32 516 497</a:t>
            </a:r>
          </a:p>
        </p:txBody>
      </p:sp>
      <p:sp>
        <p:nvSpPr>
          <p:cNvPr id="9" name="Text Box 241"/>
          <p:cNvSpPr txBox="1">
            <a:spLocks noChangeArrowheads="1"/>
          </p:cNvSpPr>
          <p:nvPr/>
        </p:nvSpPr>
        <p:spPr bwMode="auto">
          <a:xfrm>
            <a:off x="9562246" y="445362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834 291 712</a:t>
            </a:r>
          </a:p>
        </p:txBody>
      </p:sp>
      <p:sp>
        <p:nvSpPr>
          <p:cNvPr id="10" name="Text Box 242"/>
          <p:cNvSpPr txBox="1">
            <a:spLocks noChangeArrowheads="1"/>
          </p:cNvSpPr>
          <p:nvPr/>
        </p:nvSpPr>
        <p:spPr bwMode="auto">
          <a:xfrm>
            <a:off x="9541609" y="4992716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308 250 705</a:t>
            </a:r>
          </a:p>
        </p:txBody>
      </p:sp>
      <p:sp>
        <p:nvSpPr>
          <p:cNvPr id="11" name="Text Box 243"/>
          <p:cNvSpPr txBox="1">
            <a:spLocks noChangeArrowheads="1"/>
          </p:cNvSpPr>
          <p:nvPr/>
        </p:nvSpPr>
        <p:spPr bwMode="auto">
          <a:xfrm>
            <a:off x="9562246" y="5584169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500 209 037</a:t>
            </a:r>
          </a:p>
        </p:txBody>
      </p:sp>
    </p:spTree>
    <p:extLst>
      <p:ext uri="{BB962C8B-B14F-4D97-AF65-F5344CB8AC3E}">
        <p14:creationId xmlns:p14="http://schemas.microsoft.com/office/powerpoint/2010/main" val="12409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6400" y="44451"/>
            <a:ext cx="6400800" cy="64346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các số sau: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vở)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1600" y="679451"/>
            <a:ext cx="7112000" cy="107721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7 312 836;      57 602 511;   351 600 307; 900 370 200;  400 070 192.    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 rot="734894">
            <a:off x="7236885" y="328084"/>
            <a:ext cx="4770967" cy="1303867"/>
          </a:xfrm>
          <a:prstGeom prst="cloudCallout">
            <a:avLst>
              <a:gd name="adj1" fmla="val -43782"/>
              <a:gd name="adj2" fmla="val 72222"/>
            </a:avLst>
          </a:prstGeom>
          <a:solidFill>
            <a:srgbClr val="FF0000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nhanh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2384" y="2002368"/>
            <a:ext cx="174118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7 312 836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06560" y="1912994"/>
            <a:ext cx="8934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 triệu ba trăm mười hai nghìn tám trăm ba mươi sáu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234" y="2838451"/>
            <a:ext cx="218016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57 602 511: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1378" y="2789294"/>
            <a:ext cx="970914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mươi bảy triệu sáu trăm linh hai nghìn năm trăm mười một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5967" y="3674534"/>
            <a:ext cx="22203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351 600 307</a:t>
            </a:r>
            <a:r>
              <a:rPr lang="vi-V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09761" y="3566111"/>
            <a:ext cx="93937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trăm năm mươi mốt triệu sáu trăm nghìn ba trăm linh bả</a:t>
            </a:r>
            <a:r>
              <a:rPr lang="vi-VN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0836" y="4685235"/>
            <a:ext cx="21489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900 370 200: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89907" y="4696103"/>
            <a:ext cx="85677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 trăm triệu ba trăm bảy mươi nghìn hai trăm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1218" y="5591569"/>
            <a:ext cx="22733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400 070 19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609761" y="5444365"/>
            <a:ext cx="942763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trăm triệu không trăm bảy mươi nghìn một trăm chín mươi hai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79294" y="95533"/>
            <a:ext cx="585227" cy="51861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9863004" y="6387047"/>
            <a:ext cx="232899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</a:t>
            </a:r>
            <a:r>
              <a:rPr lang="en-US" altLang="en-US" sz="2400" b="1" dirty="0" err="1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b="1" dirty="0"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39696570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4" grpId="0"/>
      <p:bldP spid="5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2385" y="179918"/>
            <a:ext cx="6574367" cy="8445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Vi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c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s</a:t>
            </a:r>
            <a:r>
              <a:rPr lang="vi-VN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001700" y="1056431"/>
            <a:ext cx="93433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tri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hai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ngh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hai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3099317" y="1548874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10 250 214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1083841" y="2220759"/>
            <a:ext cx="10325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Hai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ba tri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s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 ngh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6708266" y="2672258"/>
            <a:ext cx="23579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253 564 888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041918" y="3562565"/>
            <a:ext cx="1026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B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tri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kh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ba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ngh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linh n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805430" y="4055008"/>
            <a:ext cx="2590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400 036 105</a:t>
            </a: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1003817" y="4887116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d) B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tri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kh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ngh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hai tr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ba m­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m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2031792" y="5353371"/>
            <a:ext cx="2362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700 000 231</a:t>
            </a:r>
          </a:p>
        </p:txBody>
      </p:sp>
      <p:sp>
        <p:nvSpPr>
          <p:cNvPr id="12" name="Oval 11"/>
          <p:cNvSpPr/>
          <p:nvPr/>
        </p:nvSpPr>
        <p:spPr>
          <a:xfrm>
            <a:off x="602126" y="313897"/>
            <a:ext cx="585227" cy="51861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9863004" y="6387047"/>
            <a:ext cx="2328996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990099"/>
                </a:solidFill>
              </a:rPr>
              <a:t>SGK/</a:t>
            </a:r>
            <a:r>
              <a:rPr lang="en-US" altLang="en-US" sz="2400" b="1" dirty="0" err="1">
                <a:solidFill>
                  <a:srgbClr val="990099"/>
                </a:solidFill>
              </a:rPr>
              <a:t>Trang</a:t>
            </a:r>
            <a:r>
              <a:rPr lang="en-US" altLang="en-US" sz="2400" b="1" dirty="0">
                <a:solidFill>
                  <a:srgbClr val="990099"/>
                </a:solidFill>
              </a:rPr>
              <a:t> 15</a:t>
            </a:r>
          </a:p>
        </p:txBody>
      </p:sp>
    </p:spTree>
    <p:extLst>
      <p:ext uri="{BB962C8B-B14F-4D97-AF65-F5344CB8AC3E}">
        <p14:creationId xmlns:p14="http://schemas.microsoft.com/office/powerpoint/2010/main" val="4249567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0" descr="Picture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167"/>
            <a:ext cx="9144000" cy="690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01"/>
          <p:cNvSpPr txBox="1">
            <a:spLocks noChangeArrowheads="1"/>
          </p:cNvSpPr>
          <p:nvPr/>
        </p:nvSpPr>
        <p:spPr bwMode="auto">
          <a:xfrm>
            <a:off x="2084917" y="584200"/>
            <a:ext cx="7924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đọc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Bước 1:</a:t>
            </a:r>
            <a:r>
              <a:rPr lang="vi-VN" altLang="en-US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tách thành từng lớp. </a:t>
            </a:r>
          </a:p>
        </p:txBody>
      </p:sp>
      <p:sp>
        <p:nvSpPr>
          <p:cNvPr id="4" name="Text Box 102"/>
          <p:cNvSpPr txBox="1">
            <a:spLocks noChangeArrowheads="1"/>
          </p:cNvSpPr>
          <p:nvPr/>
        </p:nvSpPr>
        <p:spPr bwMode="auto">
          <a:xfrm>
            <a:off x="1974851" y="1900767"/>
            <a:ext cx="803486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vi-VN" altLang="en-US" sz="28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Tại mỗi lớp, dựa vào cách đọc số có ba chữ số để đọc và thêm tên lớp vào đó.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84917" y="3860801"/>
            <a:ext cx="83798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 thành từng lớp theo cách đọc.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Bước 2: Viết số trong từng lớp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thứ tự từ trái sang phải (giữa các lớp có khoảng cách)</a:t>
            </a: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362201" y="3219451"/>
            <a:ext cx="2954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 số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5604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Tả cây bút chì">
            <a:extLst>
              <a:ext uri="{FF2B5EF4-FFF2-40B4-BE49-F238E27FC236}">
                <a16:creationId xmlns:a16="http://schemas.microsoft.com/office/drawing/2014/main" id="{489688C8-55CE-4DE0-8AA3-762E0E41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78" b="92889" l="8889" r="99333">
                        <a14:foregroundMark x1="16889" y1="78667" x2="16889" y2="78667"/>
                        <a14:foregroundMark x1="9111" y1="93111" x2="9111" y2="93111"/>
                        <a14:foregroundMark x1="74889" y1="18222" x2="74889" y2="18222"/>
                        <a14:foregroundMark x1="69333" y1="21333" x2="69333" y2="21333"/>
                        <a14:foregroundMark x1="73556" y1="26000" x2="73556" y2="26000"/>
                        <a14:foregroundMark x1="84000" y1="7333" x2="84000" y2="7333"/>
                        <a14:foregroundMark x1="87111" y1="5778" x2="87111" y2="5778"/>
                        <a14:foregroundMark x1="91778" y1="12222" x2="91778" y2="12222"/>
                        <a14:foregroundMark x1="96000" y1="16444" x2="96000" y2="16444"/>
                        <a14:foregroundMark x1="99333" y1="16889" x2="99333" y2="16889"/>
                        <a14:foregroundMark x1="80222" y1="14444" x2="80222" y2="14444"/>
                        <a14:foregroundMark x1="84667" y1="15111" x2="84667" y2="15111"/>
                        <a14:foregroundMark x1="74889" y1="23778" x2="74889" y2="23778"/>
                        <a14:foregroundMark x1="74667" y1="19333" x2="74667" y2="1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0590" y="821051"/>
            <a:ext cx="753410" cy="75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ounded Rectangle 68">
            <a:extLst>
              <a:ext uri="{FF2B5EF4-FFF2-40B4-BE49-F238E27FC236}">
                <a16:creationId xmlns:a16="http://schemas.microsoft.com/office/drawing/2014/main" id="{93D22DF8-2F9F-4D66-9F9D-6C6CDB7EFB60}"/>
              </a:ext>
            </a:extLst>
          </p:cNvPr>
          <p:cNvSpPr/>
          <p:nvPr/>
        </p:nvSpPr>
        <p:spPr>
          <a:xfrm>
            <a:off x="148722" y="529270"/>
            <a:ext cx="3893191" cy="373631"/>
          </a:xfrm>
          <a:prstGeom prst="roundRect">
            <a:avLst/>
          </a:prstGeom>
          <a:solidFill>
            <a:srgbClr val="16BA9B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1: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Viết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theo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mẫu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(trang 16)</a:t>
            </a:r>
          </a:p>
        </p:txBody>
      </p:sp>
      <p:graphicFrame>
        <p:nvGraphicFramePr>
          <p:cNvPr id="31" name="Group 2">
            <a:extLst>
              <a:ext uri="{FF2B5EF4-FFF2-40B4-BE49-F238E27FC236}">
                <a16:creationId xmlns:a16="http://schemas.microsoft.com/office/drawing/2014/main" id="{B370184B-153C-4633-863A-C917C04D36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235995"/>
              </p:ext>
            </p:extLst>
          </p:nvPr>
        </p:nvGraphicFramePr>
        <p:xfrm>
          <a:off x="271838" y="984752"/>
          <a:ext cx="11648323" cy="5899752"/>
        </p:xfrm>
        <a:graphic>
          <a:graphicData uri="http://schemas.openxmlformats.org/drawingml/2006/table">
            <a:tbl>
              <a:tblPr/>
              <a:tblGrid>
                <a:gridCol w="2504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6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13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41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51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139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81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934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51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80008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315 700 806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94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triệu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12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403 210 715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" panose="020B7200000000000000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231F081-21E9-46A8-85BC-5EECF174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4637606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850 304 900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C1A866-CD02-4F3C-8F33-EDB103AC8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7102" y="4685378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D46902F-3496-45A9-A946-1313EB72E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6719" y="4685378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2AC9E79-257C-46C4-840B-F41539E5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6865" y="4705174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87AE95-AB77-41D8-9C18-3776BA69D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520" y="4705174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2B1798-5ED4-4735-AAA1-3BDFF562C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7854" y="4724970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D180E34-B6CA-4BCF-9580-0C0EA01A5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000" y="4711718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3E770-835B-44C6-963B-2D752C00B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592" y="4715292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7607B36-2F9B-4763-B9E4-9399DBBAD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75669" y="4715292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ED7BFF-E473-44F2-BBC8-7748E71A8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7363" y="4739107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F8BFAB-347B-48DD-909F-97C0C318C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126" y="5964045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BB8D74C-E2A8-4992-95D6-7DBC5B709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368" y="5964045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3B7529-0274-4037-8253-B1948FF59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026" y="5929087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A43A69-71F6-42D6-A559-467B45458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203" y="5938107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4E3960-D04E-4C9A-9E73-C1035D03E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536" y="5964045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5ABF44-FE25-49CC-991A-E6A27A1FA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153" y="5964045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A3B0BFC-4CE9-4952-9204-028061E1F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6770" y="5964045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D4451B-1FFB-4DD9-BBD7-F66E3E30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6387" y="5968843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546472F-ADCC-4B16-A8F8-57BA1DF0C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8172" y="5982095"/>
            <a:ext cx="316230" cy="4140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kern="0" dirty="0">
                <a:solidFill>
                  <a:srgbClr val="0000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5993C5-236B-488C-AB4D-8352298F3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28" y="5561065"/>
            <a:ext cx="2365318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Bốn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linh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triệu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mười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bảy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trăm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mười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lăm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EA12592-BAA1-4C64-AC65-5CCB3FACFFEE}"/>
              </a:ext>
            </a:extLst>
          </p:cNvPr>
          <p:cNvSpPr txBox="1"/>
          <p:nvPr/>
        </p:nvSpPr>
        <p:spPr>
          <a:xfrm>
            <a:off x="3895747" y="28819"/>
            <a:ext cx="46410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SGK/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16)</a:t>
            </a:r>
          </a:p>
        </p:txBody>
      </p:sp>
    </p:spTree>
    <p:extLst>
      <p:ext uri="{BB962C8B-B14F-4D97-AF65-F5344CB8AC3E}">
        <p14:creationId xmlns:p14="http://schemas.microsoft.com/office/powerpoint/2010/main" val="40112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988</Words>
  <Application>Microsoft Office PowerPoint</Application>
  <PresentationFormat>Widescreen</PresentationFormat>
  <Paragraphs>225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.VnTime</vt:lpstr>
      <vt:lpstr>.VnUniverse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Dinh Ngoc Phu 20163167</cp:lastModifiedBy>
  <cp:revision>36</cp:revision>
  <dcterms:created xsi:type="dcterms:W3CDTF">2021-11-28T08:39:33Z</dcterms:created>
  <dcterms:modified xsi:type="dcterms:W3CDTF">2022-09-20T01:05:02Z</dcterms:modified>
</cp:coreProperties>
</file>