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4" r:id="rId3"/>
    <p:sldId id="291" r:id="rId4"/>
    <p:sldId id="288" r:id="rId5"/>
    <p:sldId id="289" r:id="rId6"/>
    <p:sldId id="290" r:id="rId7"/>
    <p:sldId id="292" r:id="rId8"/>
    <p:sldId id="293" r:id="rId9"/>
    <p:sldId id="294" r:id="rId10"/>
    <p:sldId id="295" r:id="rId11"/>
    <p:sldId id="297" r:id="rId12"/>
    <p:sldId id="300" r:id="rId13"/>
    <p:sldId id="301" r:id="rId14"/>
    <p:sldId id="302" r:id="rId15"/>
    <p:sldId id="304" r:id="rId16"/>
    <p:sldId id="310" r:id="rId17"/>
    <p:sldId id="311" r:id="rId18"/>
    <p:sldId id="306" r:id="rId19"/>
    <p:sldId id="307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147"/>
    <a:srgbClr val="37804B"/>
    <a:srgbClr val="51C0E2"/>
    <a:srgbClr val="257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7FB38-A8B7-4B84-8D3F-81212FED1A51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AB2F5-AFD8-42F1-9AAB-A0C799DC7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2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6278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10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9736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11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0706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12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0882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13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7454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14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2847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15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0847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16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4095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17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8191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18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6258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19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620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449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950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4450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4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642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5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777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6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9572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514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8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44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809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3E2-B243-4B20-851D-137093E40DD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7312-1A56-48F3-B7EA-AD14E070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3E2-B243-4B20-851D-137093E40DD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7312-1A56-48F3-B7EA-AD14E070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1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3E2-B243-4B20-851D-137093E40DD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7312-1A56-48F3-B7EA-AD14E070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9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3E2-B243-4B20-851D-137093E40DD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7312-1A56-48F3-B7EA-AD14E070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3E2-B243-4B20-851D-137093E40DD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7312-1A56-48F3-B7EA-AD14E070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3E2-B243-4B20-851D-137093E40DD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7312-1A56-48F3-B7EA-AD14E070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3E2-B243-4B20-851D-137093E40DD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7312-1A56-48F3-B7EA-AD14E070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4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3E2-B243-4B20-851D-137093E40DD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7312-1A56-48F3-B7EA-AD14E070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0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3E2-B243-4B20-851D-137093E40DD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7312-1A56-48F3-B7EA-AD14E070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3E2-B243-4B20-851D-137093E40DD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7312-1A56-48F3-B7EA-AD14E070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4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3E2-B243-4B20-851D-137093E40DD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7312-1A56-48F3-B7EA-AD14E070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7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BC3E2-B243-4B20-851D-137093E40DD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B7312-1A56-48F3-B7EA-AD14E070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870859" y="3761901"/>
            <a:ext cx="5573484" cy="2877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89163" y="898051"/>
            <a:ext cx="19960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kern="1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6000" b="1" kern="1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90202" y="1741402"/>
            <a:ext cx="9130939" cy="2192811"/>
            <a:chOff x="1696719" y="1677807"/>
            <a:chExt cx="6848204" cy="1644606"/>
          </a:xfrm>
        </p:grpSpPr>
        <p:sp>
          <p:nvSpPr>
            <p:cNvPr id="7" name="圆角矩形 6"/>
            <p:cNvSpPr/>
            <p:nvPr/>
          </p:nvSpPr>
          <p:spPr>
            <a:xfrm>
              <a:off x="1696719" y="1677807"/>
              <a:ext cx="6848204" cy="164460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2571AE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81535" y="1986908"/>
              <a:ext cx="6449122" cy="1084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2571AE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sản xuất của người dân </a:t>
              </a:r>
            </a:p>
            <a:p>
              <a:pPr algn="ctr"/>
              <a:r>
                <a:rPr lang="vi-VN" sz="44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2571AE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Hoàng Liên Sơn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321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6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6651" y="113199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37804B"/>
                </a:solidFill>
              </a:rPr>
              <a:t>Địa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lí</a:t>
            </a:r>
            <a:r>
              <a:rPr lang="en-US" sz="1600" b="1" dirty="0">
                <a:solidFill>
                  <a:srgbClr val="37804B"/>
                </a:solidFill>
              </a:rPr>
              <a:t> 4-GV : </a:t>
            </a:r>
            <a:r>
              <a:rPr lang="en-US" sz="1600" b="1" dirty="0" err="1">
                <a:solidFill>
                  <a:srgbClr val="37804B"/>
                </a:solidFill>
              </a:rPr>
              <a:t>Hà</a:t>
            </a:r>
            <a:r>
              <a:rPr lang="en-US" sz="1600" b="1" dirty="0">
                <a:solidFill>
                  <a:srgbClr val="37804B"/>
                </a:solidFill>
              </a:rPr>
              <a:t> THỊ HƯƠNG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3059" y="267087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, </a:t>
            </a:r>
            <a:r>
              <a:rPr lang="en-US" b="1" dirty="0" err="1"/>
              <a:t>Ngày</a:t>
            </a:r>
            <a:r>
              <a:rPr lang="en-US" b="1" dirty="0"/>
              <a:t> 29 </a:t>
            </a:r>
            <a:r>
              <a:rPr lang="en-US" b="1" dirty="0" err="1"/>
              <a:t>tháng</a:t>
            </a:r>
            <a:r>
              <a:rPr lang="en-US" b="1" dirty="0"/>
              <a:t> 09 </a:t>
            </a:r>
            <a:r>
              <a:rPr lang="en-US" b="1" dirty="0" err="1"/>
              <a:t>năm</a:t>
            </a:r>
            <a:r>
              <a:rPr lang="en-US" b="1" dirty="0"/>
              <a:t> 2022</a:t>
            </a:r>
          </a:p>
          <a:p>
            <a:pPr algn="ctr"/>
            <a:r>
              <a:rPr lang="en-US" b="1" dirty="0" err="1">
                <a:solidFill>
                  <a:srgbClr val="37804B"/>
                </a:solidFill>
              </a:rPr>
              <a:t>Địa</a:t>
            </a:r>
            <a:r>
              <a:rPr lang="en-US" b="1" dirty="0">
                <a:solidFill>
                  <a:srgbClr val="37804B"/>
                </a:solidFill>
              </a:rPr>
              <a:t> </a:t>
            </a:r>
            <a:r>
              <a:rPr lang="en-US" b="1" dirty="0" err="1">
                <a:solidFill>
                  <a:srgbClr val="37804B"/>
                </a:solidFill>
              </a:rPr>
              <a:t>lí</a:t>
            </a:r>
            <a:endParaRPr lang="en-US" b="1" dirty="0">
              <a:solidFill>
                <a:srgbClr val="37804B"/>
              </a:solidFill>
            </a:endParaRPr>
          </a:p>
        </p:txBody>
      </p:sp>
      <p:grpSp>
        <p:nvGrpSpPr>
          <p:cNvPr id="6" name="组合 25"/>
          <p:cNvGrpSpPr/>
          <p:nvPr/>
        </p:nvGrpSpPr>
        <p:grpSpPr>
          <a:xfrm>
            <a:off x="1680883" y="1410701"/>
            <a:ext cx="9049870" cy="4721667"/>
            <a:chOff x="1631716" y="1058025"/>
            <a:chExt cx="2073309" cy="3541251"/>
          </a:xfrm>
        </p:grpSpPr>
        <p:sp>
          <p:nvSpPr>
            <p:cNvPr id="7" name="Rectangle 21"/>
            <p:cNvSpPr/>
            <p:nvPr/>
          </p:nvSpPr>
          <p:spPr>
            <a:xfrm flipV="1">
              <a:off x="1631716" y="1362923"/>
              <a:ext cx="2073309" cy="3030690"/>
            </a:xfrm>
            <a:prstGeom prst="round2SameRect">
              <a:avLst>
                <a:gd name="adj1" fmla="val 8213"/>
                <a:gd name="adj2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en-US" sz="240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8" name="Round Same Side Corner Rectangle 22"/>
            <p:cNvSpPr/>
            <p:nvPr/>
          </p:nvSpPr>
          <p:spPr>
            <a:xfrm>
              <a:off x="1631716" y="1058025"/>
              <a:ext cx="2073309" cy="304898"/>
            </a:xfrm>
            <a:prstGeom prst="round2SameRect">
              <a:avLst>
                <a:gd name="adj1" fmla="val 38667"/>
                <a:gd name="adj2" fmla="val 0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en-US" sz="2400" dirty="0">
                <a:solidFill>
                  <a:sysClr val="window" lastClr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Rectangle 23"/>
            <p:cNvSpPr/>
            <p:nvPr/>
          </p:nvSpPr>
          <p:spPr>
            <a:xfrm>
              <a:off x="2150233" y="1067362"/>
              <a:ext cx="1152128" cy="346249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zh-CN" sz="2400" kern="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lang="en-US" altLang="zh-CN" sz="2400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400" kern="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zh-CN" altLang="en-US" sz="2400" kern="0" dirty="0">
                <a:solidFill>
                  <a:schemeClr val="bg1"/>
                </a:solidFill>
                <a:latin typeface="Tahoma" panose="020B0604030504040204" pitchFamily="34" charset="0"/>
                <a:ea typeface="方正兰亭中粗黑_GBK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40648" y="1575371"/>
              <a:ext cx="1924328" cy="3023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4000" b="1" dirty="0">
                  <a:solidFill>
                    <a:srgbClr val="000000"/>
                  </a:solidFill>
                  <a:latin typeface="+mj-lt"/>
                </a:rPr>
                <a:t>Để phục vụ đời sống sản xuất, người dân ở đây làm nhiều nghề như: dệt, may, thêu, đan lát, rèn, đúc... tạo nên nhiều sản phẩm đẹp, đặc biệt là hàng thổ cẩm được khách du lịch rất thích mua</a:t>
              </a:r>
              <a:r>
                <a:rPr lang="vi-VN" altLang="en-US" sz="1600" b="1" dirty="0">
                  <a:solidFill>
                    <a:srgbClr val="000000"/>
                  </a:solidFill>
                </a:rPr>
                <a:t>.</a:t>
              </a:r>
              <a:endParaRPr lang="en-US" altLang="en-US" sz="1600" b="1" dirty="0">
                <a:solidFill>
                  <a:srgbClr val="000000"/>
                </a:solidFill>
              </a:endParaRPr>
            </a:p>
            <a:p>
              <a:pPr algn="just">
                <a:defRPr/>
              </a:pP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805818C-8527-4D98-9F7B-B11279C7296F}"/>
              </a:ext>
            </a:extLst>
          </p:cNvPr>
          <p:cNvSpPr txBox="1"/>
          <p:nvPr/>
        </p:nvSpPr>
        <p:spPr>
          <a:xfrm>
            <a:off x="3210577" y="770594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</a:p>
          <a:p>
            <a:pPr algn="ctr"/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Liên Sơn</a:t>
            </a:r>
          </a:p>
        </p:txBody>
      </p:sp>
    </p:spTree>
    <p:extLst>
      <p:ext uri="{BB962C8B-B14F-4D97-AF65-F5344CB8AC3E}">
        <p14:creationId xmlns:p14="http://schemas.microsoft.com/office/powerpoint/2010/main" val="292723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6651" y="113199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37804B"/>
                </a:solidFill>
              </a:rPr>
              <a:t>Địa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lí</a:t>
            </a:r>
            <a:r>
              <a:rPr lang="en-US" sz="1600" b="1" dirty="0">
                <a:solidFill>
                  <a:srgbClr val="37804B"/>
                </a:solidFill>
              </a:rPr>
              <a:t> 4-GV : </a:t>
            </a:r>
            <a:r>
              <a:rPr lang="en-US" sz="1600" b="1" dirty="0" err="1">
                <a:solidFill>
                  <a:srgbClr val="37804B"/>
                </a:solidFill>
              </a:rPr>
              <a:t>Hà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Thị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Hương</a:t>
            </a:r>
            <a:endParaRPr lang="en-US" sz="1600" b="1" dirty="0">
              <a:solidFill>
                <a:srgbClr val="37804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059" y="267087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, </a:t>
            </a:r>
            <a:r>
              <a:rPr lang="en-US" b="1" dirty="0" err="1"/>
              <a:t>Ngày</a:t>
            </a:r>
            <a:r>
              <a:rPr lang="en-US" b="1" dirty="0"/>
              <a:t> 29 </a:t>
            </a:r>
            <a:r>
              <a:rPr lang="en-US" b="1" dirty="0" err="1"/>
              <a:t>tháng</a:t>
            </a:r>
            <a:r>
              <a:rPr lang="en-US" b="1" dirty="0"/>
              <a:t> 09 </a:t>
            </a:r>
            <a:r>
              <a:rPr lang="en-US" b="1" dirty="0" err="1"/>
              <a:t>năm</a:t>
            </a:r>
            <a:r>
              <a:rPr lang="en-US" b="1" dirty="0"/>
              <a:t> 2022</a:t>
            </a:r>
          </a:p>
          <a:p>
            <a:pPr algn="ctr"/>
            <a:r>
              <a:rPr lang="en-US" b="1" dirty="0" err="1">
                <a:solidFill>
                  <a:srgbClr val="37804B"/>
                </a:solidFill>
              </a:rPr>
              <a:t>Địa</a:t>
            </a:r>
            <a:r>
              <a:rPr lang="en-US" b="1" dirty="0">
                <a:solidFill>
                  <a:srgbClr val="37804B"/>
                </a:solidFill>
              </a:rPr>
              <a:t> </a:t>
            </a:r>
            <a:r>
              <a:rPr lang="en-US" b="1" dirty="0" err="1">
                <a:solidFill>
                  <a:srgbClr val="37804B"/>
                </a:solidFill>
              </a:rPr>
              <a:t>lí</a:t>
            </a:r>
            <a:endParaRPr lang="en-US" b="1" dirty="0">
              <a:solidFill>
                <a:srgbClr val="37804B"/>
              </a:solidFill>
            </a:endParaRPr>
          </a:p>
        </p:txBody>
      </p:sp>
      <p:cxnSp>
        <p:nvCxnSpPr>
          <p:cNvPr id="6" name="直接连接符 1"/>
          <p:cNvCxnSpPr/>
          <p:nvPr/>
        </p:nvCxnSpPr>
        <p:spPr>
          <a:xfrm>
            <a:off x="10085707" y="3997744"/>
            <a:ext cx="1469873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7" name="直接连接符 2"/>
          <p:cNvCxnSpPr/>
          <p:nvPr/>
        </p:nvCxnSpPr>
        <p:spPr>
          <a:xfrm>
            <a:off x="10099490" y="3997744"/>
            <a:ext cx="0" cy="129684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8" name="直接连接符 3"/>
          <p:cNvCxnSpPr/>
          <p:nvPr/>
        </p:nvCxnSpPr>
        <p:spPr>
          <a:xfrm>
            <a:off x="8643401" y="5294585"/>
            <a:ext cx="1469873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grpSp>
        <p:nvGrpSpPr>
          <p:cNvPr id="9" name="组合 9"/>
          <p:cNvGrpSpPr/>
          <p:nvPr/>
        </p:nvGrpSpPr>
        <p:grpSpPr>
          <a:xfrm>
            <a:off x="10290873" y="3035200"/>
            <a:ext cx="959985" cy="995209"/>
            <a:chOff x="8051785" y="944862"/>
            <a:chExt cx="826543" cy="856871"/>
          </a:xfrm>
        </p:grpSpPr>
        <p:sp>
          <p:nvSpPr>
            <p:cNvPr id="10" name="椭圆 10"/>
            <p:cNvSpPr/>
            <p:nvPr/>
          </p:nvSpPr>
          <p:spPr>
            <a:xfrm>
              <a:off x="8051785" y="947066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898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1" name="椭圆 11"/>
            <p:cNvSpPr/>
            <p:nvPr/>
          </p:nvSpPr>
          <p:spPr>
            <a:xfrm>
              <a:off x="8139438" y="1034719"/>
              <a:ext cx="651236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898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83451" y="944862"/>
              <a:ext cx="519223" cy="856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867" b="1" dirty="0">
                  <a:solidFill>
                    <a:srgbClr val="BC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5867" b="1" dirty="0">
                <a:solidFill>
                  <a:srgbClr val="BC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3"/>
          <p:cNvGrpSpPr/>
          <p:nvPr/>
        </p:nvGrpSpPr>
        <p:grpSpPr>
          <a:xfrm>
            <a:off x="-1403291" y="3229992"/>
            <a:ext cx="11379783" cy="1077218"/>
            <a:chOff x="-81793" y="1112579"/>
            <a:chExt cx="7862899" cy="927482"/>
          </a:xfrm>
        </p:grpSpPr>
        <p:cxnSp>
          <p:nvCxnSpPr>
            <p:cNvPr id="14" name="直接箭头连接符 14"/>
            <p:cNvCxnSpPr/>
            <p:nvPr/>
          </p:nvCxnSpPr>
          <p:spPr>
            <a:xfrm>
              <a:off x="-81793" y="1622341"/>
              <a:ext cx="786289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127649" y="1112579"/>
              <a:ext cx="5413485" cy="92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Kể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khoáng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sản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Hoàng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Liên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Sơn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grpSp>
        <p:nvGrpSpPr>
          <p:cNvPr id="18" name="组合 18"/>
          <p:cNvGrpSpPr/>
          <p:nvPr/>
        </p:nvGrpSpPr>
        <p:grpSpPr>
          <a:xfrm>
            <a:off x="8898345" y="4313569"/>
            <a:ext cx="959985" cy="995209"/>
            <a:chOff x="6852825" y="2045531"/>
            <a:chExt cx="826543" cy="856871"/>
          </a:xfrm>
        </p:grpSpPr>
        <p:sp>
          <p:nvSpPr>
            <p:cNvPr id="19" name="椭圆 19"/>
            <p:cNvSpPr/>
            <p:nvPr/>
          </p:nvSpPr>
          <p:spPr>
            <a:xfrm>
              <a:off x="6852825" y="2063640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898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" name="椭圆 20"/>
            <p:cNvSpPr/>
            <p:nvPr/>
          </p:nvSpPr>
          <p:spPr>
            <a:xfrm>
              <a:off x="6940478" y="2151293"/>
              <a:ext cx="651236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898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4492" y="2045531"/>
              <a:ext cx="519223" cy="856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867" b="1" dirty="0">
                  <a:solidFill>
                    <a:srgbClr val="BC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5867" b="1" dirty="0">
                <a:solidFill>
                  <a:srgbClr val="BC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2"/>
          <p:cNvGrpSpPr/>
          <p:nvPr/>
        </p:nvGrpSpPr>
        <p:grpSpPr>
          <a:xfrm>
            <a:off x="-1048870" y="4522893"/>
            <a:ext cx="9585204" cy="2062104"/>
            <a:chOff x="-81793" y="2225758"/>
            <a:chExt cx="6622928" cy="1775459"/>
          </a:xfrm>
        </p:grpSpPr>
        <p:cxnSp>
          <p:nvCxnSpPr>
            <p:cNvPr id="23" name="直接箭头连接符 23"/>
            <p:cNvCxnSpPr/>
            <p:nvPr/>
          </p:nvCxnSpPr>
          <p:spPr>
            <a:xfrm>
              <a:off x="-81793" y="2718598"/>
              <a:ext cx="6622928" cy="27439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127648" y="2225758"/>
              <a:ext cx="4752168" cy="177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Ở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vùng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núi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Hoàng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Liên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Sơn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hiện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nay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khoáng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sản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khai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thác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nhiều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16859" y="1225843"/>
            <a:ext cx="5943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Khai</a:t>
            </a:r>
            <a:r>
              <a:rPr lang="en-US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thác</a:t>
            </a:r>
            <a:r>
              <a:rPr lang="en-US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khoáng</a:t>
            </a:r>
            <a:r>
              <a:rPr lang="en-US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sản</a:t>
            </a:r>
            <a:endParaRPr lang="en-US" alt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6EB147"/>
                </a:solidFill>
              </a:rPr>
              <a:t>Hãy</a:t>
            </a:r>
            <a:r>
              <a:rPr lang="en-US" altLang="en-US" sz="3200" b="1" dirty="0">
                <a:solidFill>
                  <a:srgbClr val="6EB147"/>
                </a:solidFill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</a:rPr>
              <a:t>đọc</a:t>
            </a:r>
            <a:r>
              <a:rPr lang="en-US" altLang="en-US" sz="3200" b="1" dirty="0">
                <a:solidFill>
                  <a:srgbClr val="6EB147"/>
                </a:solidFill>
              </a:rPr>
              <a:t> SGK/78 </a:t>
            </a:r>
            <a:r>
              <a:rPr lang="en-US" altLang="en-US" sz="3200" b="1" dirty="0" err="1">
                <a:solidFill>
                  <a:srgbClr val="6EB147"/>
                </a:solidFill>
              </a:rPr>
              <a:t>và</a:t>
            </a:r>
            <a:r>
              <a:rPr lang="en-US" altLang="en-US" sz="3200" b="1" dirty="0">
                <a:solidFill>
                  <a:srgbClr val="6EB147"/>
                </a:solidFill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</a:rPr>
              <a:t>trả</a:t>
            </a:r>
            <a:r>
              <a:rPr lang="en-US" altLang="en-US" sz="3200" b="1" dirty="0">
                <a:solidFill>
                  <a:srgbClr val="6EB147"/>
                </a:solidFill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</a:rPr>
              <a:t>lời</a:t>
            </a:r>
            <a:r>
              <a:rPr lang="en-US" altLang="en-US" sz="3200" b="1" dirty="0">
                <a:solidFill>
                  <a:srgbClr val="6EB147"/>
                </a:solidFill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</a:rPr>
              <a:t>câu</a:t>
            </a:r>
            <a:r>
              <a:rPr lang="en-US" altLang="en-US" sz="3200" b="1" dirty="0">
                <a:solidFill>
                  <a:srgbClr val="6EB147"/>
                </a:solidFill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</a:rPr>
              <a:t>hỏi</a:t>
            </a:r>
            <a:endParaRPr lang="en-US" altLang="en-US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6EB147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4BC56E0-A4E0-436E-8E4F-08AF3CFB45D1}"/>
              </a:ext>
            </a:extLst>
          </p:cNvPr>
          <p:cNvSpPr txBox="1"/>
          <p:nvPr/>
        </p:nvSpPr>
        <p:spPr>
          <a:xfrm>
            <a:off x="2694803" y="821058"/>
            <a:ext cx="6802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</a:p>
          <a:p>
            <a:pPr algn="ctr"/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Liên Sơn</a:t>
            </a:r>
          </a:p>
        </p:txBody>
      </p:sp>
    </p:spTree>
    <p:extLst>
      <p:ext uri="{BB962C8B-B14F-4D97-AF65-F5344CB8AC3E}">
        <p14:creationId xmlns:p14="http://schemas.microsoft.com/office/powerpoint/2010/main" val="303551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6651" y="113199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37804B"/>
                </a:solidFill>
              </a:rPr>
              <a:t>Địa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lí</a:t>
            </a:r>
            <a:r>
              <a:rPr lang="en-US" sz="1600" b="1" dirty="0">
                <a:solidFill>
                  <a:srgbClr val="37804B"/>
                </a:solidFill>
              </a:rPr>
              <a:t> 4-GV : </a:t>
            </a:r>
            <a:r>
              <a:rPr lang="en-US" sz="1600" b="1" dirty="0" err="1">
                <a:solidFill>
                  <a:srgbClr val="37804B"/>
                </a:solidFill>
              </a:rPr>
              <a:t>Hà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Thị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Hương</a:t>
            </a:r>
            <a:endParaRPr lang="en-US" sz="1600" b="1" dirty="0">
              <a:solidFill>
                <a:srgbClr val="37804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059" y="267087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, </a:t>
            </a:r>
            <a:r>
              <a:rPr lang="en-US" b="1" dirty="0" err="1"/>
              <a:t>Ngày</a:t>
            </a:r>
            <a:r>
              <a:rPr lang="en-US" b="1" dirty="0"/>
              <a:t> 29 </a:t>
            </a:r>
            <a:r>
              <a:rPr lang="en-US" b="1" dirty="0" err="1"/>
              <a:t>tháng</a:t>
            </a:r>
            <a:r>
              <a:rPr lang="en-US" b="1" dirty="0"/>
              <a:t> 09 </a:t>
            </a:r>
            <a:r>
              <a:rPr lang="en-US" b="1" dirty="0" err="1"/>
              <a:t>năm</a:t>
            </a:r>
            <a:r>
              <a:rPr lang="en-US" b="1" dirty="0"/>
              <a:t> 2022</a:t>
            </a:r>
          </a:p>
          <a:p>
            <a:pPr algn="ctr"/>
            <a:r>
              <a:rPr lang="en-US" b="1" dirty="0" err="1">
                <a:solidFill>
                  <a:srgbClr val="37804B"/>
                </a:solidFill>
              </a:rPr>
              <a:t>Địa</a:t>
            </a:r>
            <a:r>
              <a:rPr lang="en-US" b="1" dirty="0">
                <a:solidFill>
                  <a:srgbClr val="37804B"/>
                </a:solidFill>
              </a:rPr>
              <a:t> </a:t>
            </a:r>
            <a:r>
              <a:rPr lang="en-US" b="1" dirty="0" err="1">
                <a:solidFill>
                  <a:srgbClr val="37804B"/>
                </a:solidFill>
              </a:rPr>
              <a:t>lí</a:t>
            </a:r>
            <a:endParaRPr lang="en-US" b="1" dirty="0">
              <a:solidFill>
                <a:srgbClr val="37804B"/>
              </a:solidFill>
            </a:endParaRPr>
          </a:p>
        </p:txBody>
      </p:sp>
      <p:grpSp>
        <p:nvGrpSpPr>
          <p:cNvPr id="24" name="组合 11"/>
          <p:cNvGrpSpPr/>
          <p:nvPr/>
        </p:nvGrpSpPr>
        <p:grpSpPr>
          <a:xfrm>
            <a:off x="8424159" y="2068288"/>
            <a:ext cx="1763329" cy="2045943"/>
            <a:chOff x="6308321" y="914401"/>
            <a:chExt cx="1322497" cy="1534457"/>
          </a:xfrm>
        </p:grpSpPr>
        <p:grpSp>
          <p:nvGrpSpPr>
            <p:cNvPr id="25" name="组合 7"/>
            <p:cNvGrpSpPr/>
            <p:nvPr/>
          </p:nvGrpSpPr>
          <p:grpSpPr bwMode="auto">
            <a:xfrm rot="16200000">
              <a:off x="6202341" y="1020381"/>
              <a:ext cx="1534457" cy="1322497"/>
              <a:chOff x="2447765" y="1124744"/>
              <a:chExt cx="2232249" cy="1924353"/>
            </a:xfrm>
          </p:grpSpPr>
          <p:sp>
            <p:nvSpPr>
              <p:cNvPr id="32" name="六边形 9"/>
              <p:cNvSpPr>
                <a:spLocks noChangeArrowheads="1"/>
              </p:cNvSpPr>
              <p:nvPr/>
            </p:nvSpPr>
            <p:spPr bwMode="auto">
              <a:xfrm>
                <a:off x="2447765" y="1124744"/>
                <a:ext cx="2232249" cy="1924353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33" name="椭圆​​ 40"/>
              <p:cNvSpPr>
                <a:spLocks noChangeArrowheads="1"/>
              </p:cNvSpPr>
              <p:nvPr/>
            </p:nvSpPr>
            <p:spPr bwMode="auto">
              <a:xfrm>
                <a:off x="2697308" y="1220341"/>
                <a:ext cx="1733158" cy="1733158"/>
              </a:xfrm>
              <a:prstGeom prst="ellipse">
                <a:avLst/>
              </a:prstGeom>
              <a:solidFill>
                <a:schemeClr val="accent3"/>
              </a:solidFill>
              <a:ln w="38100" algn="ctr">
                <a:solidFill>
                  <a:schemeClr val="bg1"/>
                </a:solidFill>
                <a:round/>
              </a:ln>
              <a:effectLst/>
            </p:spPr>
            <p:txBody>
              <a:bodyPr vert="eaVert"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7" name="TextBox 8"/>
            <p:cNvSpPr txBox="1">
              <a:spLocks noChangeArrowheads="1"/>
            </p:cNvSpPr>
            <p:nvPr/>
          </p:nvSpPr>
          <p:spPr bwMode="auto">
            <a:xfrm>
              <a:off x="6606970" y="1478889"/>
              <a:ext cx="725199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lvl="0" algn="ctr">
                <a:defRPr/>
              </a:pPr>
              <a:r>
                <a:rPr lang="en-US" altLang="zh-CN" sz="2400" kern="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altLang="zh-CN" sz="2400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endParaRPr lang="zh-CN" altLang="en-US" sz="2400" kern="0" dirty="0">
                <a:solidFill>
                  <a:schemeClr val="bg1"/>
                </a:solidFill>
                <a:latin typeface="Tahoma" panose="020B0604030504040204" pitchFamily="34" charset="0"/>
                <a:ea typeface="方正兰亭中粗黑_GBK" pitchFamily="2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34" name="组合 45"/>
          <p:cNvGrpSpPr/>
          <p:nvPr/>
        </p:nvGrpSpPr>
        <p:grpSpPr>
          <a:xfrm>
            <a:off x="2775835" y="3545820"/>
            <a:ext cx="6520485" cy="977288"/>
            <a:chOff x="2072079" y="1746328"/>
            <a:chExt cx="4890364" cy="732966"/>
          </a:xfrm>
        </p:grpSpPr>
        <p:cxnSp>
          <p:nvCxnSpPr>
            <p:cNvPr id="35" name="直接连接符​​ 10"/>
            <p:cNvCxnSpPr/>
            <p:nvPr/>
          </p:nvCxnSpPr>
          <p:spPr bwMode="auto">
            <a:xfrm>
              <a:off x="3565999" y="2462712"/>
              <a:ext cx="3396444" cy="16582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​​ 13"/>
            <p:cNvSpPr/>
            <p:nvPr/>
          </p:nvSpPr>
          <p:spPr bwMode="auto">
            <a:xfrm>
              <a:off x="2072079" y="1746328"/>
              <a:ext cx="3764925" cy="7216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Ở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altLang="en-US" sz="24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ù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en-US" altLang="en-US" sz="24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ú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</a:t>
              </a:r>
              <a:r>
                <a:rPr lang="en-US" altLang="en-US" sz="24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à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Liên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Sơn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nay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kho</a:t>
              </a:r>
              <a:r>
                <a:rPr lang="en-US" altLang="en-US" sz="24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en-US" altLang="en-US" sz="24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à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khai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altLang="en-US" sz="24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nhiều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altLang="en-US" sz="2400" b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42"/>
          <p:cNvGrpSpPr/>
          <p:nvPr/>
        </p:nvGrpSpPr>
        <p:grpSpPr>
          <a:xfrm>
            <a:off x="9296320" y="3991027"/>
            <a:ext cx="1763625" cy="2045943"/>
            <a:chOff x="6962442" y="2080230"/>
            <a:chExt cx="1322719" cy="1534457"/>
          </a:xfrm>
        </p:grpSpPr>
        <p:grpSp>
          <p:nvGrpSpPr>
            <p:cNvPr id="38" name="组合 11"/>
            <p:cNvGrpSpPr/>
            <p:nvPr/>
          </p:nvGrpSpPr>
          <p:grpSpPr bwMode="auto">
            <a:xfrm rot="16200000">
              <a:off x="6856573" y="2186099"/>
              <a:ext cx="1534457" cy="1322719"/>
              <a:chOff x="2447764" y="1124448"/>
              <a:chExt cx="2232248" cy="1924647"/>
            </a:xfrm>
          </p:grpSpPr>
          <p:sp>
            <p:nvSpPr>
              <p:cNvPr id="48" name="六边形 23"/>
              <p:cNvSpPr/>
              <p:nvPr/>
            </p:nvSpPr>
            <p:spPr>
              <a:xfrm>
                <a:off x="2447764" y="1124448"/>
                <a:ext cx="2232248" cy="1924647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  <p:sp>
            <p:nvSpPr>
              <p:cNvPr id="50" name="椭圆​​ 38"/>
              <p:cNvSpPr/>
              <p:nvPr/>
            </p:nvSpPr>
            <p:spPr>
              <a:xfrm>
                <a:off x="2696412" y="1220957"/>
                <a:ext cx="1734956" cy="17316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/>
              </a:p>
            </p:txBody>
          </p:sp>
        </p:grpSp>
        <p:sp>
          <p:nvSpPr>
            <p:cNvPr id="39" name="TextBox 12"/>
            <p:cNvSpPr txBox="1">
              <a:spLocks noChangeArrowheads="1"/>
            </p:cNvSpPr>
            <p:nvPr/>
          </p:nvSpPr>
          <p:spPr bwMode="auto">
            <a:xfrm>
              <a:off x="7268219" y="2674332"/>
              <a:ext cx="725199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lvl="0" algn="ctr">
                <a:defRPr/>
              </a:pPr>
              <a:r>
                <a:rPr lang="en-US" altLang="zh-CN" sz="2400" kern="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altLang="zh-CN" sz="2400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lang="zh-CN" altLang="en-US" sz="2400" kern="0" dirty="0">
                <a:solidFill>
                  <a:schemeClr val="bg1"/>
                </a:solidFill>
                <a:latin typeface="Tahoma" panose="020B0604030504040204" pitchFamily="34" charset="0"/>
                <a:ea typeface="方正兰亭中粗黑_GBK" pitchFamily="2" charset="-122"/>
                <a:cs typeface="Tahoma" panose="020B0604030504040204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838025" y="2715856"/>
            <a:ext cx="5286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/>
              <a:t>Đồng</a:t>
            </a:r>
            <a:r>
              <a:rPr lang="en-US" altLang="en-US" sz="2800" b="1" dirty="0"/>
              <a:t> , </a:t>
            </a:r>
            <a:r>
              <a:rPr lang="en-US" altLang="en-US" sz="2800" b="1" dirty="0" err="1"/>
              <a:t>chì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kẽm</a:t>
            </a:r>
            <a:r>
              <a:rPr lang="en-US" altLang="en-US" sz="2800" b="1" dirty="0"/>
              <a:t>, A-pa-tit, …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42671" y="4621812"/>
            <a:ext cx="5286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/>
              <a:t>A-pa-tit</a:t>
            </a:r>
          </a:p>
        </p:txBody>
      </p:sp>
      <p:grpSp>
        <p:nvGrpSpPr>
          <p:cNvPr id="53" name="组合 44"/>
          <p:cNvGrpSpPr/>
          <p:nvPr/>
        </p:nvGrpSpPr>
        <p:grpSpPr>
          <a:xfrm>
            <a:off x="1894872" y="1986436"/>
            <a:ext cx="6526064" cy="617337"/>
            <a:chOff x="1411356" y="853012"/>
            <a:chExt cx="4894548" cy="463002"/>
          </a:xfrm>
        </p:grpSpPr>
        <p:cxnSp>
          <p:nvCxnSpPr>
            <p:cNvPr id="54" name="直接连接符​​ 6"/>
            <p:cNvCxnSpPr/>
            <p:nvPr/>
          </p:nvCxnSpPr>
          <p:spPr bwMode="auto">
            <a:xfrm flipV="1">
              <a:off x="2459837" y="1309150"/>
              <a:ext cx="3846067" cy="2551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​​ 9"/>
            <p:cNvSpPr/>
            <p:nvPr/>
          </p:nvSpPr>
          <p:spPr bwMode="auto">
            <a:xfrm>
              <a:off x="1411356" y="853012"/>
              <a:ext cx="3922318" cy="463002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Kể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kho</a:t>
              </a:r>
              <a:r>
                <a:rPr lang="en-US" altLang="en-US" sz="24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4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</a:t>
              </a:r>
              <a:r>
                <a:rPr lang="en-US" altLang="en-US" sz="24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à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Liên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Sơn</a:t>
              </a:r>
              <a:r>
                <a:rPr lang="en-US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altLang="en-US" sz="2400" b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A499929-9E6A-4B1A-8893-AC615123C940}"/>
              </a:ext>
            </a:extLst>
          </p:cNvPr>
          <p:cNvSpPr txBox="1"/>
          <p:nvPr/>
        </p:nvSpPr>
        <p:spPr>
          <a:xfrm>
            <a:off x="3046971" y="1006670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</a:p>
          <a:p>
            <a:pPr algn="ctr"/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Liên Sơn</a:t>
            </a:r>
          </a:p>
        </p:txBody>
      </p:sp>
    </p:spTree>
    <p:extLst>
      <p:ext uri="{BB962C8B-B14F-4D97-AF65-F5344CB8AC3E}">
        <p14:creationId xmlns:p14="http://schemas.microsoft.com/office/powerpoint/2010/main" val="270782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6651" y="113199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37804B"/>
                </a:solidFill>
              </a:rPr>
              <a:t>Địa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lí</a:t>
            </a:r>
            <a:r>
              <a:rPr lang="en-US" sz="1600" b="1" dirty="0">
                <a:solidFill>
                  <a:srgbClr val="37804B"/>
                </a:solidFill>
              </a:rPr>
              <a:t> 4-GV : </a:t>
            </a:r>
            <a:r>
              <a:rPr lang="en-US" sz="1600" b="1" dirty="0" err="1">
                <a:solidFill>
                  <a:srgbClr val="37804B"/>
                </a:solidFill>
              </a:rPr>
              <a:t>Hà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Thị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Hương</a:t>
            </a:r>
            <a:endParaRPr lang="en-US" sz="1600" b="1" dirty="0">
              <a:solidFill>
                <a:srgbClr val="37804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059" y="267087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, </a:t>
            </a:r>
            <a:r>
              <a:rPr lang="en-US" b="1" dirty="0" err="1"/>
              <a:t>Ngày</a:t>
            </a:r>
            <a:r>
              <a:rPr lang="en-US" b="1" dirty="0"/>
              <a:t> 29 </a:t>
            </a:r>
            <a:r>
              <a:rPr lang="en-US" b="1" dirty="0" err="1"/>
              <a:t>tháng</a:t>
            </a:r>
            <a:r>
              <a:rPr lang="en-US" b="1" dirty="0"/>
              <a:t> 09 </a:t>
            </a:r>
            <a:r>
              <a:rPr lang="en-US" b="1" dirty="0" err="1"/>
              <a:t>năm</a:t>
            </a:r>
            <a:r>
              <a:rPr lang="en-US" b="1" dirty="0"/>
              <a:t> 2022</a:t>
            </a:r>
          </a:p>
          <a:p>
            <a:pPr algn="ctr"/>
            <a:r>
              <a:rPr lang="en-US" b="1" dirty="0" err="1">
                <a:solidFill>
                  <a:srgbClr val="37804B"/>
                </a:solidFill>
              </a:rPr>
              <a:t>Địa</a:t>
            </a:r>
            <a:r>
              <a:rPr lang="en-US" b="1" dirty="0">
                <a:solidFill>
                  <a:srgbClr val="37804B"/>
                </a:solidFill>
              </a:rPr>
              <a:t> </a:t>
            </a:r>
            <a:r>
              <a:rPr lang="en-US" b="1" dirty="0" err="1">
                <a:solidFill>
                  <a:srgbClr val="37804B"/>
                </a:solidFill>
              </a:rPr>
              <a:t>lí</a:t>
            </a:r>
            <a:endParaRPr lang="en-US" b="1" dirty="0">
              <a:solidFill>
                <a:srgbClr val="37804B"/>
              </a:solidFill>
            </a:endParaRPr>
          </a:p>
        </p:txBody>
      </p:sp>
      <p:pic>
        <p:nvPicPr>
          <p:cNvPr id="6" name="Picture 2" descr="PHOTO157"/>
          <p:cNvPicPr>
            <a:picLocks noChangeAspect="1" noChangeArrowheads="1"/>
          </p:cNvPicPr>
          <p:nvPr/>
        </p:nvPicPr>
        <p:blipFill>
          <a:blip r:embed="rId4"/>
          <a:srcRect t="9859" b="8450"/>
          <a:stretch>
            <a:fillRect/>
          </a:stretch>
        </p:blipFill>
        <p:spPr bwMode="auto">
          <a:xfrm>
            <a:off x="2197100" y="1663700"/>
            <a:ext cx="8305800" cy="4651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14354" y="6315332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3.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trình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lân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49500" y="10541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6EB147"/>
                </a:solidFill>
              </a:rPr>
              <a:t>Quan</a:t>
            </a:r>
            <a:r>
              <a:rPr lang="en-US" altLang="en-US" sz="2400" b="1" dirty="0">
                <a:solidFill>
                  <a:srgbClr val="6EB147"/>
                </a:solidFill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</a:rPr>
              <a:t>sát</a:t>
            </a:r>
            <a:r>
              <a:rPr lang="en-US" altLang="en-US" sz="2400" b="1" dirty="0">
                <a:solidFill>
                  <a:srgbClr val="6EB147"/>
                </a:solidFill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</a:rPr>
              <a:t>hình</a:t>
            </a:r>
            <a:r>
              <a:rPr lang="en-US" altLang="en-US" sz="2400" b="1" dirty="0">
                <a:solidFill>
                  <a:srgbClr val="6EB147"/>
                </a:solidFill>
              </a:rPr>
              <a:t> 3, </a:t>
            </a:r>
            <a:r>
              <a:rPr lang="en-US" altLang="en-US" sz="2400" b="1" dirty="0" err="1">
                <a:solidFill>
                  <a:srgbClr val="6EB147"/>
                </a:solidFill>
              </a:rPr>
              <a:t>mô</a:t>
            </a:r>
            <a:r>
              <a:rPr lang="en-US" altLang="en-US" sz="2400" b="1" dirty="0">
                <a:solidFill>
                  <a:srgbClr val="6EB147"/>
                </a:solidFill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</a:rPr>
              <a:t>tả</a:t>
            </a:r>
            <a:r>
              <a:rPr lang="en-US" altLang="en-US" sz="2400" b="1" dirty="0">
                <a:solidFill>
                  <a:srgbClr val="6EB147"/>
                </a:solidFill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</a:rPr>
              <a:t>quy</a:t>
            </a:r>
            <a:r>
              <a:rPr lang="en-US" altLang="en-US" sz="2400" b="1" dirty="0">
                <a:solidFill>
                  <a:srgbClr val="6EB147"/>
                </a:solidFill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</a:rPr>
              <a:t>trình</a:t>
            </a:r>
            <a:r>
              <a:rPr lang="en-US" altLang="en-US" sz="2400" b="1" dirty="0">
                <a:solidFill>
                  <a:srgbClr val="6EB147"/>
                </a:solidFill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</a:rPr>
              <a:t>sản</a:t>
            </a:r>
            <a:r>
              <a:rPr lang="en-US" altLang="en-US" sz="2400" b="1" dirty="0">
                <a:solidFill>
                  <a:srgbClr val="6EB147"/>
                </a:solidFill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</a:rPr>
              <a:t>xuất</a:t>
            </a:r>
            <a:r>
              <a:rPr lang="en-US" altLang="en-US" sz="2400" b="1" dirty="0">
                <a:solidFill>
                  <a:srgbClr val="6EB147"/>
                </a:solidFill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</a:rPr>
              <a:t>phân</a:t>
            </a:r>
            <a:r>
              <a:rPr lang="en-US" altLang="en-US" sz="2400" b="1" dirty="0">
                <a:solidFill>
                  <a:srgbClr val="6EB147"/>
                </a:solidFill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</a:rPr>
              <a:t>lân</a:t>
            </a:r>
            <a:r>
              <a:rPr lang="en-US" altLang="en-US" sz="2400" b="1" dirty="0">
                <a:solidFill>
                  <a:srgbClr val="6EB147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8748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2572" y="74434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37804B"/>
                </a:solidFill>
              </a:rPr>
              <a:t>Địa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lí</a:t>
            </a:r>
            <a:r>
              <a:rPr lang="en-US" sz="1600" b="1" dirty="0">
                <a:solidFill>
                  <a:srgbClr val="37804B"/>
                </a:solidFill>
              </a:rPr>
              <a:t> 4-GV : </a:t>
            </a:r>
            <a:r>
              <a:rPr lang="en-US" sz="1600" b="1" dirty="0" err="1">
                <a:solidFill>
                  <a:srgbClr val="37804B"/>
                </a:solidFill>
              </a:rPr>
              <a:t>Hà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Thị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Hương</a:t>
            </a:r>
            <a:endParaRPr lang="en-US" sz="1600" b="1" dirty="0">
              <a:solidFill>
                <a:srgbClr val="37804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9068" y="5049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, </a:t>
            </a:r>
            <a:r>
              <a:rPr lang="en-US" b="1" dirty="0" err="1"/>
              <a:t>Ngày</a:t>
            </a:r>
            <a:r>
              <a:rPr lang="en-US" b="1" dirty="0"/>
              <a:t> 29 </a:t>
            </a:r>
            <a:r>
              <a:rPr lang="en-US" b="1" dirty="0" err="1"/>
              <a:t>tháng</a:t>
            </a:r>
            <a:r>
              <a:rPr lang="en-US" b="1" dirty="0"/>
              <a:t> 09 </a:t>
            </a:r>
            <a:r>
              <a:rPr lang="en-US" b="1" dirty="0" err="1"/>
              <a:t>năm</a:t>
            </a:r>
            <a:r>
              <a:rPr lang="en-US" b="1" dirty="0"/>
              <a:t> 2022</a:t>
            </a:r>
          </a:p>
          <a:p>
            <a:pPr algn="ctr"/>
            <a:r>
              <a:rPr lang="en-US" b="1" dirty="0" err="1">
                <a:solidFill>
                  <a:srgbClr val="37804B"/>
                </a:solidFill>
              </a:rPr>
              <a:t>Địa</a:t>
            </a:r>
            <a:r>
              <a:rPr lang="en-US" b="1" dirty="0">
                <a:solidFill>
                  <a:srgbClr val="37804B"/>
                </a:solidFill>
              </a:rPr>
              <a:t> </a:t>
            </a:r>
            <a:r>
              <a:rPr lang="en-US" b="1" dirty="0" err="1">
                <a:solidFill>
                  <a:srgbClr val="37804B"/>
                </a:solidFill>
              </a:rPr>
              <a:t>lí</a:t>
            </a:r>
            <a:endParaRPr lang="en-US" b="1" dirty="0">
              <a:solidFill>
                <a:srgbClr val="37804B"/>
              </a:solidFill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gray">
          <a:xfrm>
            <a:off x="5893971" y="1305457"/>
            <a:ext cx="443392" cy="555254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69804"/>
            </a:schemeClr>
          </a:solidFill>
          <a:ln w="12700" cmpd="sng">
            <a:noFill/>
            <a:round/>
          </a:ln>
          <a:effectLst/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7" name="组合 2"/>
          <p:cNvGrpSpPr/>
          <p:nvPr/>
        </p:nvGrpSpPr>
        <p:grpSpPr>
          <a:xfrm>
            <a:off x="1279939" y="2427791"/>
            <a:ext cx="5015368" cy="1002311"/>
            <a:chOff x="946765" y="1891680"/>
            <a:chExt cx="3726211" cy="764802"/>
          </a:xfrm>
        </p:grpSpPr>
        <p:sp>
          <p:nvSpPr>
            <p:cNvPr id="8" name="椭圆 3"/>
            <p:cNvSpPr/>
            <p:nvPr/>
          </p:nvSpPr>
          <p:spPr>
            <a:xfrm flipH="1">
              <a:off x="4483238" y="2152317"/>
              <a:ext cx="189738" cy="189738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170">
                <a:defRPr/>
              </a:pPr>
              <a:endParaRPr lang="en-US" sz="3200" b="1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" name="椭圆形标注 4"/>
            <p:cNvSpPr/>
            <p:nvPr/>
          </p:nvSpPr>
          <p:spPr>
            <a:xfrm rot="15378986">
              <a:off x="1000171" y="1895528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6765" y="2071792"/>
              <a:ext cx="844361" cy="46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Microsoft YaHei" panose="020B0503020204020204" pitchFamily="34" charset="-122"/>
                </a:defRPr>
              </a:lvl1pPr>
            </a:lstStyle>
            <a:p>
              <a:pPr algn="ctr" defTabSz="1219170">
                <a:defRPr/>
              </a:pPr>
              <a:r>
                <a:rPr lang="en-US" altLang="zh-CN" sz="4267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 Rounded MT Bold" pitchFamily="34" charset="0"/>
                  <a:cs typeface="Times New Roman" panose="02020603050405020304" pitchFamily="18" charset="0"/>
                </a:rPr>
                <a:t>02</a:t>
              </a:r>
              <a:endParaRPr lang="zh-CN" altLang="en-US" sz="4267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连接符 6"/>
            <p:cNvCxnSpPr>
              <a:stCxn id="8" idx="6"/>
            </p:cNvCxnSpPr>
            <p:nvPr/>
          </p:nvCxnSpPr>
          <p:spPr>
            <a:xfrm flipH="1">
              <a:off x="1827759" y="2239929"/>
              <a:ext cx="26359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</a:ln>
            <a:effectLst/>
          </p:spPr>
        </p:cxnSp>
      </p:grpSp>
      <p:grpSp>
        <p:nvGrpSpPr>
          <p:cNvPr id="12" name="组合 7"/>
          <p:cNvGrpSpPr/>
          <p:nvPr/>
        </p:nvGrpSpPr>
        <p:grpSpPr>
          <a:xfrm>
            <a:off x="1279939" y="4626094"/>
            <a:ext cx="5015368" cy="1002311"/>
            <a:chOff x="946765" y="3540407"/>
            <a:chExt cx="3726211" cy="764802"/>
          </a:xfrm>
          <a:effectLst/>
        </p:grpSpPr>
        <p:sp>
          <p:nvSpPr>
            <p:cNvPr id="13" name="椭圆 8"/>
            <p:cNvSpPr/>
            <p:nvPr/>
          </p:nvSpPr>
          <p:spPr>
            <a:xfrm flipH="1">
              <a:off x="4483238" y="3801044"/>
              <a:ext cx="189738" cy="189738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170">
                <a:defRPr/>
              </a:pPr>
              <a:endParaRPr lang="en-US" sz="3200" b="1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cxnSp>
          <p:nvCxnSpPr>
            <p:cNvPr id="14" name="直接连接符 9"/>
            <p:cNvCxnSpPr>
              <a:stCxn id="13" idx="6"/>
            </p:cNvCxnSpPr>
            <p:nvPr/>
          </p:nvCxnSpPr>
          <p:spPr>
            <a:xfrm flipH="1">
              <a:off x="1827759" y="3888656"/>
              <a:ext cx="26359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</a:ln>
            <a:effectLst/>
          </p:spPr>
        </p:cxnSp>
        <p:sp>
          <p:nvSpPr>
            <p:cNvPr id="15" name="椭圆形标注 10"/>
            <p:cNvSpPr/>
            <p:nvPr/>
          </p:nvSpPr>
          <p:spPr>
            <a:xfrm rot="15378986">
              <a:off x="1000171" y="3544255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6765" y="3720519"/>
              <a:ext cx="844361" cy="46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Microsoft YaHei" panose="020B0503020204020204" pitchFamily="34" charset="-122"/>
                </a:defRPr>
              </a:lvl1pPr>
            </a:lstStyle>
            <a:p>
              <a:pPr algn="ctr" defTabSz="1219170">
                <a:defRPr/>
              </a:pPr>
              <a:r>
                <a:rPr lang="en-US" altLang="zh-CN" sz="4267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 Rounded MT Bold" pitchFamily="34" charset="0"/>
                  <a:cs typeface="Times New Roman" panose="02020603050405020304" pitchFamily="18" charset="0"/>
                </a:rPr>
                <a:t>04</a:t>
              </a:r>
              <a:endParaRPr lang="zh-CN" altLang="en-US" sz="4267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2"/>
          <p:cNvGrpSpPr/>
          <p:nvPr/>
        </p:nvGrpSpPr>
        <p:grpSpPr>
          <a:xfrm>
            <a:off x="5991081" y="1324202"/>
            <a:ext cx="5069641" cy="1002311"/>
            <a:chOff x="4480122" y="1063989"/>
            <a:chExt cx="3766533" cy="764802"/>
          </a:xfrm>
        </p:grpSpPr>
        <p:sp>
          <p:nvSpPr>
            <p:cNvPr id="18" name="椭圆 13"/>
            <p:cNvSpPr/>
            <p:nvPr/>
          </p:nvSpPr>
          <p:spPr>
            <a:xfrm>
              <a:off x="4480122" y="1324626"/>
              <a:ext cx="189738" cy="189738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170">
                <a:defRPr/>
              </a:pPr>
              <a:endParaRPr lang="en-US" sz="3200" b="1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9" name="椭圆形标注 14"/>
            <p:cNvSpPr/>
            <p:nvPr/>
          </p:nvSpPr>
          <p:spPr>
            <a:xfrm rot="6221014" flipH="1">
              <a:off x="7428447" y="1067837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7402294" y="1244101"/>
              <a:ext cx="844361" cy="46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Microsoft YaHei" panose="020B0503020204020204" pitchFamily="34" charset="-122"/>
                </a:defRPr>
              </a:lvl1pPr>
            </a:lstStyle>
            <a:p>
              <a:pPr algn="ctr" defTabSz="1219170">
                <a:defRPr/>
              </a:pPr>
              <a:r>
                <a:rPr lang="en-US" altLang="zh-CN" sz="4267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 Rounded MT Bold" pitchFamily="34" charset="0"/>
                  <a:cs typeface="Times New Roman" panose="02020603050405020304" pitchFamily="18" charset="0"/>
                </a:rPr>
                <a:t>01</a:t>
              </a:r>
              <a:endParaRPr lang="zh-CN" altLang="en-US" sz="4267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接连接符 16"/>
            <p:cNvCxnSpPr>
              <a:stCxn id="18" idx="6"/>
            </p:cNvCxnSpPr>
            <p:nvPr/>
          </p:nvCxnSpPr>
          <p:spPr>
            <a:xfrm>
              <a:off x="4650296" y="1412238"/>
              <a:ext cx="26827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</a:ln>
            <a:effectLst/>
          </p:spPr>
        </p:cxnSp>
      </p:grpSp>
      <p:grpSp>
        <p:nvGrpSpPr>
          <p:cNvPr id="22" name="组合 17"/>
          <p:cNvGrpSpPr/>
          <p:nvPr/>
        </p:nvGrpSpPr>
        <p:grpSpPr>
          <a:xfrm>
            <a:off x="5991081" y="3522506"/>
            <a:ext cx="5069641" cy="1002311"/>
            <a:chOff x="4480122" y="2712716"/>
            <a:chExt cx="3766533" cy="764802"/>
          </a:xfrm>
        </p:grpSpPr>
        <p:sp>
          <p:nvSpPr>
            <p:cNvPr id="23" name="椭圆 18"/>
            <p:cNvSpPr/>
            <p:nvPr/>
          </p:nvSpPr>
          <p:spPr>
            <a:xfrm>
              <a:off x="4480122" y="2973353"/>
              <a:ext cx="189738" cy="189738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170">
                <a:defRPr/>
              </a:pPr>
              <a:endParaRPr lang="en-US" sz="3200" b="1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4" name="椭圆形标注 19"/>
            <p:cNvSpPr/>
            <p:nvPr/>
          </p:nvSpPr>
          <p:spPr>
            <a:xfrm rot="6221014" flipH="1">
              <a:off x="7428447" y="271656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7402294" y="2892828"/>
              <a:ext cx="844361" cy="46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Microsoft YaHei" panose="020B0503020204020204" pitchFamily="34" charset="-122"/>
                </a:defRPr>
              </a:lvl1pPr>
            </a:lstStyle>
            <a:p>
              <a:pPr algn="ctr" defTabSz="1219170">
                <a:defRPr/>
              </a:pPr>
              <a:r>
                <a:rPr lang="en-US" altLang="zh-CN" sz="4267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 Rounded MT Bold" pitchFamily="34" charset="0"/>
                  <a:cs typeface="Times New Roman" panose="02020603050405020304" pitchFamily="18" charset="0"/>
                </a:rPr>
                <a:t>03</a:t>
              </a:r>
              <a:endParaRPr lang="zh-CN" altLang="en-US" sz="4267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接连接符 21"/>
            <p:cNvCxnSpPr>
              <a:stCxn id="23" idx="6"/>
            </p:cNvCxnSpPr>
            <p:nvPr/>
          </p:nvCxnSpPr>
          <p:spPr>
            <a:xfrm>
              <a:off x="4650291" y="3060965"/>
              <a:ext cx="26827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</a:ln>
            <a:effectLst/>
          </p:spPr>
        </p:cxnSp>
      </p:grpSp>
      <p:grpSp>
        <p:nvGrpSpPr>
          <p:cNvPr id="27" name="组合 22"/>
          <p:cNvGrpSpPr/>
          <p:nvPr/>
        </p:nvGrpSpPr>
        <p:grpSpPr>
          <a:xfrm>
            <a:off x="5991081" y="5750760"/>
            <a:ext cx="5069641" cy="1002311"/>
            <a:chOff x="4480122" y="4383906"/>
            <a:chExt cx="3766533" cy="764802"/>
          </a:xfrm>
        </p:grpSpPr>
        <p:sp>
          <p:nvSpPr>
            <p:cNvPr id="28" name="椭圆形标注 23"/>
            <p:cNvSpPr/>
            <p:nvPr/>
          </p:nvSpPr>
          <p:spPr>
            <a:xfrm rot="6221014" flipH="1">
              <a:off x="7428447" y="438775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grpSp>
          <p:nvGrpSpPr>
            <p:cNvPr id="29" name="组合 24"/>
            <p:cNvGrpSpPr/>
            <p:nvPr/>
          </p:nvGrpSpPr>
          <p:grpSpPr>
            <a:xfrm>
              <a:off x="4480122" y="4564018"/>
              <a:ext cx="3766533" cy="463253"/>
              <a:chOff x="4480122" y="4564018"/>
              <a:chExt cx="3766533" cy="463253"/>
            </a:xfrm>
          </p:grpSpPr>
          <p:sp>
            <p:nvSpPr>
              <p:cNvPr id="30" name="椭圆 25"/>
              <p:cNvSpPr/>
              <p:nvPr/>
            </p:nvSpPr>
            <p:spPr>
              <a:xfrm>
                <a:off x="4480122" y="4644543"/>
                <a:ext cx="189738" cy="189738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 defTabSz="1219170">
                  <a:defRPr/>
                </a:pPr>
                <a:endParaRPr lang="en-US" sz="3200" b="1" kern="0" dirty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31" name="直接连接符 26"/>
              <p:cNvCxnSpPr>
                <a:stCxn id="30" idx="6"/>
              </p:cNvCxnSpPr>
              <p:nvPr/>
            </p:nvCxnSpPr>
            <p:spPr>
              <a:xfrm>
                <a:off x="4650291" y="4732155"/>
                <a:ext cx="2682718" cy="0"/>
              </a:xfrm>
              <a:prstGeom prst="line">
                <a:avLst/>
              </a:prstGeom>
              <a:noFill/>
              <a:ln w="19050" cmpd="sng">
                <a:solidFill>
                  <a:schemeClr val="accent2"/>
                </a:solidFill>
                <a:round/>
              </a:ln>
              <a:effectLst/>
            </p:spPr>
          </p:cxnSp>
          <p:sp>
            <p:nvSpPr>
              <p:cNvPr id="32" name="TextBox 31"/>
              <p:cNvSpPr txBox="1"/>
              <p:nvPr/>
            </p:nvSpPr>
            <p:spPr>
              <a:xfrm flipH="1">
                <a:off x="7402294" y="4564018"/>
                <a:ext cx="844361" cy="463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Microsoft YaHei" panose="020B0503020204020204" pitchFamily="34" charset="-122"/>
                  </a:defRPr>
                </a:lvl1pPr>
              </a:lstStyle>
              <a:p>
                <a:pPr algn="ctr" defTabSz="1219170">
                  <a:defRPr/>
                </a:pPr>
                <a:r>
                  <a:rPr lang="en-US" altLang="zh-CN" sz="4267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Arial Rounded MT Bold" pitchFamily="34" charset="0"/>
                    <a:cs typeface="Times New Roman" panose="02020603050405020304" pitchFamily="18" charset="0"/>
                  </a:rPr>
                  <a:t>05</a:t>
                </a:r>
                <a:endParaRPr lang="zh-CN" altLang="en-US" sz="4267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 Rounded MT Bold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2369169" y="1345414"/>
            <a:ext cx="3435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51C0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altLang="en-US" sz="3200" dirty="0">
                <a:solidFill>
                  <a:srgbClr val="51C0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a-pa-tit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58737" y="2467686"/>
            <a:ext cx="3435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khai</a:t>
            </a:r>
            <a:r>
              <a:rPr lang="en-US" altLang="zh-CN" sz="3200" dirty="0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thác</a:t>
            </a:r>
            <a:r>
              <a:rPr lang="en-US" altLang="zh-CN" sz="3200" dirty="0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từ</a:t>
            </a:r>
            <a:r>
              <a:rPr lang="en-US" altLang="zh-CN" sz="3200" dirty="0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mỏ</a:t>
            </a:r>
            <a:endParaRPr lang="en-US" altLang="zh-CN" sz="3200" dirty="0">
              <a:solidFill>
                <a:srgbClr val="51C0E2"/>
              </a:solidFill>
              <a:latin typeface="Times New Roman" panose="02020603050405020304" pitchFamily="18" charset="0"/>
              <a:ea typeface="方正兰亭纤黑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9169" y="3631734"/>
            <a:ext cx="3435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Loại</a:t>
            </a:r>
            <a:r>
              <a:rPr lang="en-US" altLang="zh-CN" sz="3200" dirty="0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bỏ</a:t>
            </a:r>
            <a:r>
              <a:rPr lang="en-US" altLang="zh-CN" sz="3200" dirty="0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đất</a:t>
            </a:r>
            <a:r>
              <a:rPr lang="en-US" altLang="zh-CN" sz="3200" dirty="0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đá</a:t>
            </a:r>
            <a:r>
              <a:rPr lang="en-US" altLang="zh-CN" sz="3200" dirty="0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làm</a:t>
            </a:r>
            <a:r>
              <a:rPr lang="en-US" altLang="zh-CN" sz="3200" dirty="0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giàu</a:t>
            </a:r>
            <a:r>
              <a:rPr lang="en-US" altLang="zh-CN" sz="3200" dirty="0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quặng</a:t>
            </a:r>
            <a:endParaRPr lang="en-US" altLang="zh-CN" sz="3200" dirty="0">
              <a:solidFill>
                <a:srgbClr val="51C0E2"/>
              </a:solidFill>
              <a:latin typeface="Times New Roman" panose="02020603050405020304" pitchFamily="18" charset="0"/>
              <a:ea typeface="方正兰亭纤黑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58737" y="4754006"/>
            <a:ext cx="3435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Sản</a:t>
            </a:r>
            <a:r>
              <a:rPr lang="en-US" altLang="zh-CN" sz="3200" dirty="0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xuất</a:t>
            </a:r>
            <a:r>
              <a:rPr lang="en-US" altLang="zh-CN" sz="3200" dirty="0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lân</a:t>
            </a:r>
            <a:r>
              <a:rPr lang="en-US" altLang="zh-CN" sz="3200" dirty="0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 ở </a:t>
            </a: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nhà</a:t>
            </a:r>
            <a:r>
              <a:rPr lang="en-US" altLang="zh-CN" sz="3200" dirty="0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máy</a:t>
            </a:r>
            <a:endParaRPr lang="en-US" altLang="zh-CN" sz="3200" dirty="0">
              <a:solidFill>
                <a:srgbClr val="51C0E2"/>
              </a:solidFill>
              <a:latin typeface="Times New Roman" panose="02020603050405020304" pitchFamily="18" charset="0"/>
              <a:ea typeface="方正兰亭纤黑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96657" y="5860237"/>
            <a:ext cx="3435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1C0E2"/>
                </a:solidFill>
                <a:latin typeface="Times New Roman" panose="02020603050405020304" pitchFamily="18" charset="0"/>
                <a:ea typeface="方正兰亭纤黑简体" pitchFamily="65" charset="-122"/>
                <a:cs typeface="Times New Roman" panose="02020603050405020304" pitchFamily="18" charset="0"/>
              </a:rPr>
              <a:t>lân</a:t>
            </a:r>
            <a:endParaRPr lang="en-US" altLang="zh-CN" sz="3200" dirty="0">
              <a:solidFill>
                <a:srgbClr val="51C0E2"/>
              </a:solidFill>
              <a:latin typeface="Times New Roman" panose="02020603050405020304" pitchFamily="18" charset="0"/>
              <a:ea typeface="方正兰亭纤黑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4072000" y="578554"/>
            <a:ext cx="4530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6EB147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6EB14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EB147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6EB14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EB147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6EB14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EB147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rgbClr val="6EB14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EB147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6EB14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EB147"/>
                </a:solidFill>
                <a:latin typeface="Times New Roman" panose="02020603050405020304" pitchFamily="18" charset="0"/>
              </a:rPr>
              <a:t>lân</a:t>
            </a:r>
            <a:endParaRPr lang="en-US" altLang="en-US" sz="2800" b="1" dirty="0">
              <a:solidFill>
                <a:srgbClr val="6EB147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2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6651" y="113199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37804B"/>
                </a:solidFill>
              </a:rPr>
              <a:t>Địa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lí</a:t>
            </a:r>
            <a:r>
              <a:rPr lang="en-US" sz="1600" b="1" dirty="0">
                <a:solidFill>
                  <a:srgbClr val="37804B"/>
                </a:solidFill>
              </a:rPr>
              <a:t> 4-GV : </a:t>
            </a:r>
            <a:r>
              <a:rPr lang="en-US" sz="1600" b="1" dirty="0" err="1">
                <a:solidFill>
                  <a:srgbClr val="37804B"/>
                </a:solidFill>
              </a:rPr>
              <a:t>Hà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Thị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Hương</a:t>
            </a:r>
            <a:endParaRPr lang="en-US" sz="1600" b="1" dirty="0">
              <a:solidFill>
                <a:srgbClr val="37804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059" y="267087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, </a:t>
            </a:r>
            <a:r>
              <a:rPr lang="en-US" b="1" dirty="0" err="1"/>
              <a:t>Ngày</a:t>
            </a:r>
            <a:r>
              <a:rPr lang="en-US" b="1" dirty="0"/>
              <a:t> 29 </a:t>
            </a:r>
            <a:r>
              <a:rPr lang="en-US" b="1" dirty="0" err="1"/>
              <a:t>tháng</a:t>
            </a:r>
            <a:r>
              <a:rPr lang="en-US" b="1" dirty="0"/>
              <a:t> 09 </a:t>
            </a:r>
            <a:r>
              <a:rPr lang="en-US" b="1" dirty="0" err="1"/>
              <a:t>năm</a:t>
            </a:r>
            <a:r>
              <a:rPr lang="en-US" b="1" dirty="0"/>
              <a:t> 2022</a:t>
            </a:r>
          </a:p>
          <a:p>
            <a:pPr algn="ctr"/>
            <a:r>
              <a:rPr lang="en-US" b="1" dirty="0" err="1">
                <a:solidFill>
                  <a:srgbClr val="37804B"/>
                </a:solidFill>
              </a:rPr>
              <a:t>Địa</a:t>
            </a:r>
            <a:r>
              <a:rPr lang="en-US" b="1" dirty="0">
                <a:solidFill>
                  <a:srgbClr val="37804B"/>
                </a:solidFill>
              </a:rPr>
              <a:t> </a:t>
            </a:r>
            <a:r>
              <a:rPr lang="en-US" b="1" dirty="0" err="1">
                <a:solidFill>
                  <a:srgbClr val="37804B"/>
                </a:solidFill>
              </a:rPr>
              <a:t>lí</a:t>
            </a:r>
            <a:endParaRPr lang="en-US" b="1" dirty="0">
              <a:solidFill>
                <a:srgbClr val="37804B"/>
              </a:solidFill>
            </a:endParaRPr>
          </a:p>
        </p:txBody>
      </p:sp>
      <p:grpSp>
        <p:nvGrpSpPr>
          <p:cNvPr id="8" name="组合 1"/>
          <p:cNvGrpSpPr/>
          <p:nvPr/>
        </p:nvGrpSpPr>
        <p:grpSpPr>
          <a:xfrm>
            <a:off x="5276224" y="2173366"/>
            <a:ext cx="5350861" cy="4068330"/>
            <a:chOff x="3134771" y="3287805"/>
            <a:chExt cx="1917017" cy="1826677"/>
          </a:xfrm>
        </p:grpSpPr>
        <p:sp>
          <p:nvSpPr>
            <p:cNvPr id="9" name="泪滴形 2"/>
            <p:cNvSpPr/>
            <p:nvPr/>
          </p:nvSpPr>
          <p:spPr>
            <a:xfrm rot="2846852">
              <a:off x="3134771" y="3287805"/>
              <a:ext cx="1826677" cy="1826677"/>
            </a:xfrm>
            <a:prstGeom prst="teardrop">
              <a:avLst/>
            </a:prstGeom>
            <a:noFill/>
            <a:ln w="38100" cmpd="sng">
              <a:solidFill>
                <a:srgbClr val="6EB147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3545094" y="3602606"/>
              <a:ext cx="1506694" cy="12829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Microsoft YaHei" panose="020B0503020204020204" pitchFamily="34" charset="-122"/>
                </a:defRPr>
              </a:lvl1pPr>
            </a:lstStyle>
            <a:p>
              <a:r>
                <a:rPr lang="vi-VN" altLang="en-US" sz="3200" dirty="0">
                  <a:solidFill>
                    <a:srgbClr val="37804B"/>
                  </a:solidFill>
                  <a:latin typeface="+mj-lt"/>
                </a:rPr>
                <a:t>Khai thác gỗ, mây, nứa để làm nhà, đồ dùng …; măng, mộc nhĩ, nấm hương để làm thức ăn; quế, sa nhân để làm thuốc chữa bệnh</a:t>
              </a:r>
              <a:endParaRPr lang="en-US" altLang="en-US" sz="3200" dirty="0">
                <a:solidFill>
                  <a:srgbClr val="37804B"/>
                </a:solidFill>
                <a:latin typeface="+mj-lt"/>
              </a:endParaRPr>
            </a:p>
          </p:txBody>
        </p:sp>
      </p:grpSp>
      <p:grpSp>
        <p:nvGrpSpPr>
          <p:cNvPr id="11" name="组合 4"/>
          <p:cNvGrpSpPr/>
          <p:nvPr/>
        </p:nvGrpSpPr>
        <p:grpSpPr>
          <a:xfrm>
            <a:off x="966651" y="1270087"/>
            <a:ext cx="5233921" cy="4461653"/>
            <a:chOff x="1449241" y="2651285"/>
            <a:chExt cx="2415493" cy="2415493"/>
          </a:xfrm>
        </p:grpSpPr>
        <p:sp>
          <p:nvSpPr>
            <p:cNvPr id="12" name="泪滴形 5"/>
            <p:cNvSpPr/>
            <p:nvPr/>
          </p:nvSpPr>
          <p:spPr>
            <a:xfrm rot="16200000">
              <a:off x="1449241" y="2651285"/>
              <a:ext cx="2415493" cy="2415493"/>
            </a:xfrm>
            <a:prstGeom prst="teardrop">
              <a:avLst/>
            </a:prstGeom>
            <a:solidFill>
              <a:srgbClr val="37804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4" name="椭圆 15"/>
            <p:cNvSpPr/>
            <p:nvPr/>
          </p:nvSpPr>
          <p:spPr>
            <a:xfrm>
              <a:off x="1551216" y="2775025"/>
              <a:ext cx="2189028" cy="2189028"/>
            </a:xfrm>
            <a:custGeom>
              <a:avLst/>
              <a:gdLst/>
              <a:ahLst/>
              <a:cxnLst/>
              <a:rect l="l" t="t" r="r" b="b"/>
              <a:pathLst>
                <a:path w="2189028" h="2189028">
                  <a:moveTo>
                    <a:pt x="1094514" y="0"/>
                  </a:moveTo>
                  <a:cubicBezTo>
                    <a:pt x="1698997" y="0"/>
                    <a:pt x="2189028" y="490031"/>
                    <a:pt x="2189028" y="1094514"/>
                  </a:cubicBezTo>
                  <a:cubicBezTo>
                    <a:pt x="2189028" y="1698997"/>
                    <a:pt x="1698997" y="2189028"/>
                    <a:pt x="1094514" y="2189028"/>
                  </a:cubicBezTo>
                  <a:cubicBezTo>
                    <a:pt x="490031" y="2189028"/>
                    <a:pt x="0" y="1698997"/>
                    <a:pt x="0" y="1094514"/>
                  </a:cubicBezTo>
                  <a:cubicBezTo>
                    <a:pt x="0" y="979754"/>
                    <a:pt x="17662" y="869119"/>
                    <a:pt x="50599" y="765237"/>
                  </a:cubicBezTo>
                  <a:lnTo>
                    <a:pt x="765236" y="50599"/>
                  </a:lnTo>
                  <a:cubicBezTo>
                    <a:pt x="869119" y="17662"/>
                    <a:pt x="979754" y="0"/>
                    <a:pt x="1094514" y="0"/>
                  </a:cubicBezTo>
                  <a:close/>
                </a:path>
              </a:pathLst>
            </a:cu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40435" y="3202055"/>
              <a:ext cx="1738761" cy="1549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600" b="1" dirty="0"/>
                <a:t>Ngoài khai thác khoáng sản, người dân miền núi còn khai thác gì ?</a:t>
              </a:r>
              <a:endParaRPr lang="en-US" altLang="en-US" sz="3600" b="1" dirty="0"/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5CA5EDE-B4FD-48BD-AC5D-8ED173A27122}"/>
              </a:ext>
            </a:extLst>
          </p:cNvPr>
          <p:cNvSpPr txBox="1"/>
          <p:nvPr/>
        </p:nvSpPr>
        <p:spPr>
          <a:xfrm>
            <a:off x="3286416" y="977744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</a:p>
          <a:p>
            <a:pPr algn="ctr"/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Liên Sơn</a:t>
            </a:r>
          </a:p>
        </p:txBody>
      </p:sp>
    </p:spTree>
    <p:extLst>
      <p:ext uri="{BB962C8B-B14F-4D97-AF65-F5344CB8AC3E}">
        <p14:creationId xmlns:p14="http://schemas.microsoft.com/office/powerpoint/2010/main" val="48418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3059" y="267087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, </a:t>
            </a:r>
            <a:r>
              <a:rPr lang="en-US" b="1" dirty="0" err="1"/>
              <a:t>Ngày</a:t>
            </a:r>
            <a:r>
              <a:rPr lang="en-US" b="1" dirty="0"/>
              <a:t> 29 </a:t>
            </a:r>
            <a:r>
              <a:rPr lang="en-US" b="1" dirty="0" err="1"/>
              <a:t>tháng</a:t>
            </a:r>
            <a:r>
              <a:rPr lang="en-US" b="1" dirty="0"/>
              <a:t> 09 </a:t>
            </a:r>
            <a:r>
              <a:rPr lang="en-US" b="1" dirty="0" err="1"/>
              <a:t>năm</a:t>
            </a:r>
            <a:r>
              <a:rPr lang="en-US" b="1" dirty="0"/>
              <a:t> 2022</a:t>
            </a:r>
          </a:p>
          <a:p>
            <a:pPr algn="ctr"/>
            <a:r>
              <a:rPr lang="en-US" b="1" dirty="0" err="1">
                <a:solidFill>
                  <a:srgbClr val="37804B"/>
                </a:solidFill>
              </a:rPr>
              <a:t>Địa</a:t>
            </a:r>
            <a:r>
              <a:rPr lang="en-US" b="1" dirty="0">
                <a:solidFill>
                  <a:srgbClr val="37804B"/>
                </a:solidFill>
              </a:rPr>
              <a:t> </a:t>
            </a:r>
            <a:r>
              <a:rPr lang="en-US" b="1" dirty="0" err="1">
                <a:solidFill>
                  <a:srgbClr val="37804B"/>
                </a:solidFill>
              </a:rPr>
              <a:t>lí</a:t>
            </a:r>
            <a:endParaRPr lang="en-US" b="1" dirty="0">
              <a:solidFill>
                <a:srgbClr val="37804B"/>
              </a:solidFill>
            </a:endParaRPr>
          </a:p>
        </p:txBody>
      </p:sp>
      <p:grpSp>
        <p:nvGrpSpPr>
          <p:cNvPr id="8" name="组合 1"/>
          <p:cNvGrpSpPr/>
          <p:nvPr/>
        </p:nvGrpSpPr>
        <p:grpSpPr>
          <a:xfrm>
            <a:off x="5276224" y="2173366"/>
            <a:ext cx="5098700" cy="4068330"/>
            <a:chOff x="3134771" y="3287805"/>
            <a:chExt cx="1826677" cy="1826677"/>
          </a:xfrm>
        </p:grpSpPr>
        <p:sp>
          <p:nvSpPr>
            <p:cNvPr id="9" name="泪滴形 2"/>
            <p:cNvSpPr/>
            <p:nvPr/>
          </p:nvSpPr>
          <p:spPr>
            <a:xfrm rot="2846852">
              <a:off x="3134771" y="3287805"/>
              <a:ext cx="1826677" cy="1826677"/>
            </a:xfrm>
            <a:prstGeom prst="teardrop">
              <a:avLst/>
            </a:prstGeom>
            <a:noFill/>
            <a:ln w="38100" cmpd="sng">
              <a:solidFill>
                <a:srgbClr val="6EB147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3504299" y="3531547"/>
              <a:ext cx="1302955" cy="14565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Microsoft YaHei" panose="020B0503020204020204" pitchFamily="34" charset="-122"/>
                </a:defRPr>
              </a:lvl1pPr>
            </a:lstStyle>
            <a:p>
              <a:r>
                <a:rPr lang="vi-VN" altLang="en-US" sz="3200" dirty="0">
                  <a:solidFill>
                    <a:srgbClr val="37804B"/>
                  </a:solidFill>
                  <a:latin typeface="+mj-lt"/>
                </a:rPr>
                <a:t>Khoáng sản được dùng làm nguyên liệu cho nhiều ngành công nghiệp nên chúng ta phải bảo vệ, giữ gìn và khai thác khoáng sản hợp lý</a:t>
              </a:r>
              <a:r>
                <a:rPr lang="en-US" altLang="en-US" sz="3200" dirty="0">
                  <a:solidFill>
                    <a:srgbClr val="37804B"/>
                  </a:solidFill>
                  <a:latin typeface="+mj-lt"/>
                </a:rPr>
                <a:t>.</a:t>
              </a:r>
            </a:p>
          </p:txBody>
        </p:sp>
      </p:grpSp>
      <p:grpSp>
        <p:nvGrpSpPr>
          <p:cNvPr id="11" name="组合 4"/>
          <p:cNvGrpSpPr/>
          <p:nvPr/>
        </p:nvGrpSpPr>
        <p:grpSpPr>
          <a:xfrm>
            <a:off x="966651" y="1270087"/>
            <a:ext cx="5233921" cy="4461653"/>
            <a:chOff x="1449241" y="2651285"/>
            <a:chExt cx="2415493" cy="2415493"/>
          </a:xfrm>
        </p:grpSpPr>
        <p:sp>
          <p:nvSpPr>
            <p:cNvPr id="12" name="泪滴形 5"/>
            <p:cNvSpPr/>
            <p:nvPr/>
          </p:nvSpPr>
          <p:spPr>
            <a:xfrm rot="16200000">
              <a:off x="1449241" y="2651285"/>
              <a:ext cx="2415493" cy="2415493"/>
            </a:xfrm>
            <a:prstGeom prst="teardrop">
              <a:avLst/>
            </a:prstGeom>
            <a:solidFill>
              <a:srgbClr val="37804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4" name="椭圆 15"/>
            <p:cNvSpPr/>
            <p:nvPr/>
          </p:nvSpPr>
          <p:spPr>
            <a:xfrm>
              <a:off x="1551216" y="2775025"/>
              <a:ext cx="2189028" cy="2189028"/>
            </a:xfrm>
            <a:custGeom>
              <a:avLst/>
              <a:gdLst/>
              <a:ahLst/>
              <a:cxnLst/>
              <a:rect l="l" t="t" r="r" b="b"/>
              <a:pathLst>
                <a:path w="2189028" h="2189028">
                  <a:moveTo>
                    <a:pt x="1094514" y="0"/>
                  </a:moveTo>
                  <a:cubicBezTo>
                    <a:pt x="1698997" y="0"/>
                    <a:pt x="2189028" y="490031"/>
                    <a:pt x="2189028" y="1094514"/>
                  </a:cubicBezTo>
                  <a:cubicBezTo>
                    <a:pt x="2189028" y="1698997"/>
                    <a:pt x="1698997" y="2189028"/>
                    <a:pt x="1094514" y="2189028"/>
                  </a:cubicBezTo>
                  <a:cubicBezTo>
                    <a:pt x="490031" y="2189028"/>
                    <a:pt x="0" y="1698997"/>
                    <a:pt x="0" y="1094514"/>
                  </a:cubicBezTo>
                  <a:cubicBezTo>
                    <a:pt x="0" y="979754"/>
                    <a:pt x="17662" y="869119"/>
                    <a:pt x="50599" y="765237"/>
                  </a:cubicBezTo>
                  <a:lnTo>
                    <a:pt x="765236" y="50599"/>
                  </a:lnTo>
                  <a:cubicBezTo>
                    <a:pt x="869119" y="17662"/>
                    <a:pt x="979754" y="0"/>
                    <a:pt x="1094514" y="0"/>
                  </a:cubicBezTo>
                  <a:close/>
                </a:path>
              </a:pathLst>
            </a:cu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40435" y="3202055"/>
              <a:ext cx="1738761" cy="1549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600" b="1" dirty="0"/>
                <a:t>Tại sao chúng ta phải bảo vệ, giữ gìn và khai thác khoáng sản hợp lý?</a:t>
              </a:r>
              <a:endParaRPr lang="en-US" altLang="en-US" sz="3600" b="1" dirty="0"/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74458A5-B2E1-4FD2-B369-D4C8304A8603}"/>
              </a:ext>
            </a:extLst>
          </p:cNvPr>
          <p:cNvSpPr txBox="1"/>
          <p:nvPr/>
        </p:nvSpPr>
        <p:spPr>
          <a:xfrm>
            <a:off x="3258638" y="946920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</a:p>
          <a:p>
            <a:pPr algn="ctr"/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Liên Sơn</a:t>
            </a:r>
          </a:p>
        </p:txBody>
      </p:sp>
    </p:spTree>
    <p:extLst>
      <p:ext uri="{BB962C8B-B14F-4D97-AF65-F5344CB8AC3E}">
        <p14:creationId xmlns:p14="http://schemas.microsoft.com/office/powerpoint/2010/main" val="92821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6651" y="75492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37804B"/>
                </a:solidFill>
              </a:rPr>
              <a:t>Địa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lí</a:t>
            </a:r>
            <a:r>
              <a:rPr lang="en-US" sz="1600" b="1" dirty="0">
                <a:solidFill>
                  <a:srgbClr val="37804B"/>
                </a:solidFill>
              </a:rPr>
              <a:t> 4-GV : </a:t>
            </a:r>
            <a:r>
              <a:rPr lang="en-US" sz="1600" b="1" dirty="0" err="1">
                <a:solidFill>
                  <a:srgbClr val="37804B"/>
                </a:solidFill>
              </a:rPr>
              <a:t>Hà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Thị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Hương</a:t>
            </a:r>
            <a:endParaRPr lang="en-US" sz="1600" b="1" dirty="0">
              <a:solidFill>
                <a:srgbClr val="37804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059" y="267087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, </a:t>
            </a:r>
            <a:r>
              <a:rPr lang="en-US" b="1" dirty="0" err="1"/>
              <a:t>Ngày</a:t>
            </a:r>
            <a:r>
              <a:rPr lang="en-US" b="1" dirty="0"/>
              <a:t> 29 </a:t>
            </a:r>
            <a:r>
              <a:rPr lang="en-US" b="1" dirty="0" err="1"/>
              <a:t>tháng</a:t>
            </a:r>
            <a:r>
              <a:rPr lang="en-US" b="1" dirty="0"/>
              <a:t> 09 </a:t>
            </a:r>
            <a:r>
              <a:rPr lang="en-US" b="1" dirty="0" err="1"/>
              <a:t>năm</a:t>
            </a:r>
            <a:r>
              <a:rPr lang="en-US" b="1" dirty="0"/>
              <a:t> 2022</a:t>
            </a:r>
          </a:p>
          <a:p>
            <a:pPr algn="ctr"/>
            <a:r>
              <a:rPr lang="en-US" b="1" dirty="0" err="1">
                <a:solidFill>
                  <a:srgbClr val="37804B"/>
                </a:solidFill>
              </a:rPr>
              <a:t>Địa</a:t>
            </a:r>
            <a:r>
              <a:rPr lang="en-US" b="1" dirty="0">
                <a:solidFill>
                  <a:srgbClr val="37804B"/>
                </a:solidFill>
              </a:rPr>
              <a:t> </a:t>
            </a:r>
            <a:r>
              <a:rPr lang="en-US" b="1" dirty="0" err="1">
                <a:solidFill>
                  <a:srgbClr val="37804B"/>
                </a:solidFill>
              </a:rPr>
              <a:t>lí</a:t>
            </a:r>
            <a:endParaRPr lang="en-US" b="1" dirty="0">
              <a:solidFill>
                <a:srgbClr val="37804B"/>
              </a:solidFill>
            </a:endParaRPr>
          </a:p>
        </p:txBody>
      </p:sp>
      <p:grpSp>
        <p:nvGrpSpPr>
          <p:cNvPr id="6" name="组合 25"/>
          <p:cNvGrpSpPr/>
          <p:nvPr/>
        </p:nvGrpSpPr>
        <p:grpSpPr>
          <a:xfrm>
            <a:off x="1680883" y="1754659"/>
            <a:ext cx="9118922" cy="4103492"/>
            <a:chOff x="1631716" y="1058025"/>
            <a:chExt cx="2073309" cy="3335588"/>
          </a:xfrm>
        </p:grpSpPr>
        <p:sp>
          <p:nvSpPr>
            <p:cNvPr id="7" name="Rectangle 21"/>
            <p:cNvSpPr/>
            <p:nvPr/>
          </p:nvSpPr>
          <p:spPr>
            <a:xfrm flipV="1">
              <a:off x="1631716" y="1362923"/>
              <a:ext cx="2073309" cy="3030690"/>
            </a:xfrm>
            <a:prstGeom prst="round2SameRect">
              <a:avLst>
                <a:gd name="adj1" fmla="val 8213"/>
                <a:gd name="adj2" fmla="val 0"/>
              </a:avLst>
            </a:prstGeom>
            <a:solidFill>
              <a:schemeClr val="bg1"/>
            </a:solidFill>
            <a:ln w="9525" cap="flat" cmpd="sng" algn="ctr">
              <a:solidFill>
                <a:srgbClr val="37804B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en-US" sz="240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8" name="Round Same Side Corner Rectangle 22"/>
            <p:cNvSpPr/>
            <p:nvPr/>
          </p:nvSpPr>
          <p:spPr>
            <a:xfrm>
              <a:off x="1631716" y="1058025"/>
              <a:ext cx="2073309" cy="304898"/>
            </a:xfrm>
            <a:prstGeom prst="round2SameRect">
              <a:avLst>
                <a:gd name="adj1" fmla="val 38667"/>
                <a:gd name="adj2" fmla="val 0"/>
              </a:avLst>
            </a:prstGeom>
            <a:solidFill>
              <a:srgbClr val="37804B"/>
            </a:solidFill>
            <a:ln w="9525" cap="flat" cmpd="sng" algn="ctr">
              <a:solidFill>
                <a:srgbClr val="37804B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en-US" sz="2400" dirty="0">
                <a:solidFill>
                  <a:sysClr val="window" lastClr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Rectangle 23"/>
            <p:cNvSpPr/>
            <p:nvPr/>
          </p:nvSpPr>
          <p:spPr>
            <a:xfrm>
              <a:off x="2150233" y="1067362"/>
              <a:ext cx="1152128" cy="346249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zh-CN" sz="2400" kern="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lang="en-US" altLang="zh-CN" sz="2400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400" kern="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zh-CN" altLang="en-US" sz="2400" kern="0" dirty="0">
                <a:solidFill>
                  <a:schemeClr val="bg1"/>
                </a:solidFill>
                <a:latin typeface="Tahoma" panose="020B0604030504040204" pitchFamily="34" charset="0"/>
                <a:ea typeface="方正兰亭中粗黑_GBK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30379" y="1831373"/>
              <a:ext cx="1924328" cy="2562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4000" dirty="0" err="1"/>
                <a:t>Khoáng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sản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được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dùng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làm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nguyên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liệu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cho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nhiều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ngành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công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nghiệp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và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chúng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có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nhiều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nhưng</a:t>
              </a:r>
              <a:r>
                <a:rPr lang="en-US" altLang="en-US" sz="4000" dirty="0"/>
                <a:t>  </a:t>
              </a:r>
              <a:r>
                <a:rPr lang="en-US" altLang="en-US" sz="4000" dirty="0" err="1"/>
                <a:t>không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phải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là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vô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tận</a:t>
              </a:r>
              <a:r>
                <a:rPr lang="en-US" altLang="en-US" sz="4000" dirty="0"/>
                <a:t>. </a:t>
              </a:r>
              <a:r>
                <a:rPr lang="en-US" altLang="en-US" sz="4000" dirty="0" err="1"/>
                <a:t>Chúng</a:t>
              </a:r>
              <a:r>
                <a:rPr lang="en-US" altLang="en-US" sz="4000" dirty="0"/>
                <a:t> ta </a:t>
              </a:r>
              <a:r>
                <a:rPr lang="en-US" altLang="en-US" sz="4000" dirty="0" err="1"/>
                <a:t>cần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phải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biết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sử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dụng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chúng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tiết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kiệm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và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hiệu</a:t>
              </a:r>
              <a:r>
                <a:rPr lang="en-US" altLang="en-US" sz="4000" dirty="0"/>
                <a:t> </a:t>
              </a:r>
              <a:r>
                <a:rPr lang="en-US" altLang="en-US" sz="4000" dirty="0" err="1"/>
                <a:t>quả</a:t>
              </a:r>
              <a:r>
                <a:rPr lang="en-US" altLang="en-US" sz="4000" dirty="0"/>
                <a:t>. </a:t>
              </a:r>
            </a:p>
            <a:p>
              <a:pPr algn="just">
                <a:defRPr/>
              </a:pP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D6A4E9A-2C60-40EE-9F03-4D2D0AF23603}"/>
              </a:ext>
            </a:extLst>
          </p:cNvPr>
          <p:cNvSpPr txBox="1"/>
          <p:nvPr/>
        </p:nvSpPr>
        <p:spPr>
          <a:xfrm>
            <a:off x="3210577" y="866133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</a:p>
          <a:p>
            <a:pPr algn="ctr"/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Liên Sơn</a:t>
            </a:r>
          </a:p>
        </p:txBody>
      </p:sp>
    </p:spTree>
    <p:extLst>
      <p:ext uri="{BB962C8B-B14F-4D97-AF65-F5344CB8AC3E}">
        <p14:creationId xmlns:p14="http://schemas.microsoft.com/office/powerpoint/2010/main" val="28227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6651" y="113199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37804B"/>
                </a:solidFill>
              </a:rPr>
              <a:t>Địa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lí</a:t>
            </a:r>
            <a:r>
              <a:rPr lang="en-US" sz="1600" b="1" dirty="0">
                <a:solidFill>
                  <a:srgbClr val="37804B"/>
                </a:solidFill>
              </a:rPr>
              <a:t> 4-GV : </a:t>
            </a:r>
            <a:r>
              <a:rPr lang="en-US" sz="1600" b="1" dirty="0" err="1">
                <a:solidFill>
                  <a:srgbClr val="37804B"/>
                </a:solidFill>
              </a:rPr>
              <a:t>Hà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Thị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Hương</a:t>
            </a:r>
            <a:endParaRPr lang="en-US" sz="1600" b="1" dirty="0">
              <a:solidFill>
                <a:srgbClr val="37804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059" y="267087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, </a:t>
            </a:r>
            <a:r>
              <a:rPr lang="en-US" b="1" dirty="0" err="1"/>
              <a:t>Ngày</a:t>
            </a:r>
            <a:r>
              <a:rPr lang="en-US" b="1" dirty="0"/>
              <a:t> 29 </a:t>
            </a:r>
            <a:r>
              <a:rPr lang="en-US" b="1" dirty="0" err="1"/>
              <a:t>tháng</a:t>
            </a:r>
            <a:r>
              <a:rPr lang="en-US" b="1" dirty="0"/>
              <a:t> 09 </a:t>
            </a:r>
            <a:r>
              <a:rPr lang="en-US" b="1" dirty="0" err="1"/>
              <a:t>năm</a:t>
            </a:r>
            <a:r>
              <a:rPr lang="en-US" b="1" dirty="0"/>
              <a:t> 2022</a:t>
            </a:r>
          </a:p>
          <a:p>
            <a:pPr algn="ctr"/>
            <a:r>
              <a:rPr lang="en-US" b="1" dirty="0" err="1">
                <a:solidFill>
                  <a:srgbClr val="37804B"/>
                </a:solidFill>
              </a:rPr>
              <a:t>Địa</a:t>
            </a:r>
            <a:r>
              <a:rPr lang="en-US" b="1" dirty="0">
                <a:solidFill>
                  <a:srgbClr val="37804B"/>
                </a:solidFill>
              </a:rPr>
              <a:t> </a:t>
            </a:r>
            <a:r>
              <a:rPr lang="en-US" b="1" dirty="0" err="1">
                <a:solidFill>
                  <a:srgbClr val="37804B"/>
                </a:solidFill>
              </a:rPr>
              <a:t>lí</a:t>
            </a:r>
            <a:endParaRPr lang="en-US" b="1" dirty="0">
              <a:solidFill>
                <a:srgbClr val="37804B"/>
              </a:solidFill>
            </a:endParaRPr>
          </a:p>
        </p:txBody>
      </p:sp>
      <p:pic>
        <p:nvPicPr>
          <p:cNvPr id="7" name="Picture 3" descr="D:\BIEU ĐO TU DUY DIA 4\HOAT DONG SAN XUAT O HOANG LIEN 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5" y="1158494"/>
            <a:ext cx="9161585" cy="54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096" y="1244326"/>
            <a:ext cx="1808508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b="1" dirty="0" err="1">
                <a:ln w="10541" cmpd="sng">
                  <a:noFill/>
                  <a:prstDash val="solid"/>
                </a:ln>
                <a:solidFill>
                  <a:srgbClr val="37804B"/>
                </a:solidFill>
                <a:latin typeface="Arial" charset="0"/>
              </a:rPr>
              <a:t>Ghi</a:t>
            </a:r>
            <a:r>
              <a:rPr lang="en-US" sz="3000" b="1" dirty="0">
                <a:ln w="10541" cmpd="sng">
                  <a:noFill/>
                  <a:prstDash val="solid"/>
                </a:ln>
                <a:solidFill>
                  <a:srgbClr val="37804B"/>
                </a:solidFill>
                <a:latin typeface="Arial" charset="0"/>
              </a:rPr>
              <a:t> </a:t>
            </a:r>
            <a:r>
              <a:rPr lang="en-US" sz="3000" b="1" dirty="0" err="1">
                <a:ln w="10541" cmpd="sng">
                  <a:noFill/>
                  <a:prstDash val="solid"/>
                </a:ln>
                <a:solidFill>
                  <a:srgbClr val="37804B"/>
                </a:solidFill>
                <a:latin typeface="Arial" charset="0"/>
              </a:rPr>
              <a:t>nhớ</a:t>
            </a:r>
            <a:r>
              <a:rPr lang="en-US" sz="3000" b="1" dirty="0">
                <a:ln w="10541" cmpd="sng">
                  <a:noFill/>
                  <a:prstDash val="solid"/>
                </a:ln>
                <a:solidFill>
                  <a:srgbClr val="37804B"/>
                </a:solidFill>
                <a:latin typeface="Arial" charset="0"/>
              </a:rPr>
              <a:t>: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FBAB746-CC19-4C31-9E6E-7A8C04B3A73B}"/>
              </a:ext>
            </a:extLst>
          </p:cNvPr>
          <p:cNvSpPr txBox="1"/>
          <p:nvPr/>
        </p:nvSpPr>
        <p:spPr>
          <a:xfrm>
            <a:off x="3210577" y="835328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</a:p>
          <a:p>
            <a:pPr algn="ctr"/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Liên Sơn</a:t>
            </a:r>
          </a:p>
        </p:txBody>
      </p:sp>
    </p:spTree>
    <p:extLst>
      <p:ext uri="{BB962C8B-B14F-4D97-AF65-F5344CB8AC3E}">
        <p14:creationId xmlns:p14="http://schemas.microsoft.com/office/powerpoint/2010/main" val="128786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6651" y="113199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37804B"/>
                </a:solidFill>
              </a:rPr>
              <a:t>Địa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lí</a:t>
            </a:r>
            <a:r>
              <a:rPr lang="en-US" sz="1600" b="1" dirty="0">
                <a:solidFill>
                  <a:srgbClr val="37804B"/>
                </a:solidFill>
              </a:rPr>
              <a:t> 4-GV : </a:t>
            </a:r>
            <a:r>
              <a:rPr lang="en-US" sz="1600" b="1" dirty="0" err="1">
                <a:solidFill>
                  <a:srgbClr val="37804B"/>
                </a:solidFill>
              </a:rPr>
              <a:t>Hà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Thioj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Hương</a:t>
            </a:r>
            <a:endParaRPr lang="en-US" sz="1600" b="1" dirty="0">
              <a:solidFill>
                <a:srgbClr val="37804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059" y="267087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, </a:t>
            </a:r>
            <a:r>
              <a:rPr lang="en-US" b="1" dirty="0" err="1"/>
              <a:t>Ngày</a:t>
            </a:r>
            <a:r>
              <a:rPr lang="en-US" b="1" dirty="0"/>
              <a:t> 29 </a:t>
            </a:r>
            <a:r>
              <a:rPr lang="en-US" b="1" dirty="0" err="1"/>
              <a:t>tháng</a:t>
            </a:r>
            <a:r>
              <a:rPr lang="en-US" b="1" dirty="0"/>
              <a:t> 09 </a:t>
            </a:r>
            <a:r>
              <a:rPr lang="en-US" b="1" dirty="0" err="1"/>
              <a:t>năm</a:t>
            </a:r>
            <a:r>
              <a:rPr lang="en-US" b="1" dirty="0"/>
              <a:t> 2022</a:t>
            </a:r>
          </a:p>
          <a:p>
            <a:pPr algn="ctr"/>
            <a:r>
              <a:rPr lang="en-US" b="1" dirty="0" err="1">
                <a:solidFill>
                  <a:srgbClr val="37804B"/>
                </a:solidFill>
              </a:rPr>
              <a:t>Địa</a:t>
            </a:r>
            <a:r>
              <a:rPr lang="en-US" b="1" dirty="0">
                <a:solidFill>
                  <a:srgbClr val="37804B"/>
                </a:solidFill>
              </a:rPr>
              <a:t> </a:t>
            </a:r>
            <a:r>
              <a:rPr lang="en-US" b="1" dirty="0" err="1">
                <a:solidFill>
                  <a:srgbClr val="37804B"/>
                </a:solidFill>
              </a:rPr>
              <a:t>lí</a:t>
            </a:r>
            <a:endParaRPr lang="en-US" b="1" dirty="0">
              <a:solidFill>
                <a:srgbClr val="37804B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21370" y="913418"/>
            <a:ext cx="594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37804B"/>
                </a:solidFill>
                <a:latin typeface="Tahoma" panose="020B0604030504040204" pitchFamily="34" charset="0"/>
              </a:rPr>
              <a:t>TRÒ CHƠI Ô CHỮ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06970" y="2818418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25970" y="1827818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Đây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là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khoáng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sản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được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khai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thác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nhiều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nhất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ở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Hoàng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Liên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sơn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25970" y="4342418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Đây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là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nghề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chính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của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người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dân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Hoàng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Liên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6EB147"/>
                </a:solidFill>
                <a:latin typeface="Tahoma" panose="020B0604030504040204" pitchFamily="34" charset="0"/>
              </a:rPr>
              <a:t>sơn</a:t>
            </a:r>
            <a:r>
              <a:rPr lang="en-US" altLang="en-US" sz="3200" b="1" dirty="0">
                <a:solidFill>
                  <a:srgbClr val="6EB147"/>
                </a:solidFill>
                <a:latin typeface="Tahoma" panose="020B0604030504040204" pitchFamily="34" charset="0"/>
              </a:rPr>
              <a:t> </a:t>
            </a:r>
          </a:p>
        </p:txBody>
      </p:sp>
      <p:graphicFrame>
        <p:nvGraphicFramePr>
          <p:cNvPr id="10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849568"/>
              </p:ext>
            </p:extLst>
          </p:nvPr>
        </p:nvGraphicFramePr>
        <p:xfrm>
          <a:off x="2854570" y="3123218"/>
          <a:ext cx="6629400" cy="762000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667575"/>
              </p:ext>
            </p:extLst>
          </p:nvPr>
        </p:nvGraphicFramePr>
        <p:xfrm>
          <a:off x="2549770" y="5790218"/>
          <a:ext cx="7315200" cy="70167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761" marB="45761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Ề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Ô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761" marB="45761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233995"/>
              </p:ext>
            </p:extLst>
          </p:nvPr>
        </p:nvGraphicFramePr>
        <p:xfrm>
          <a:off x="2854570" y="3123218"/>
          <a:ext cx="6629400" cy="762000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Group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349255"/>
              </p:ext>
            </p:extLst>
          </p:nvPr>
        </p:nvGraphicFramePr>
        <p:xfrm>
          <a:off x="2397370" y="5790218"/>
          <a:ext cx="7467600" cy="709613"/>
        </p:xfrm>
        <a:graphic>
          <a:graphicData uri="http://schemas.openxmlformats.org/drawingml/2006/table">
            <a:tbl>
              <a:tblPr/>
              <a:tblGrid>
                <a:gridCol w="93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val 78"/>
          <p:cNvSpPr>
            <a:spLocks noChangeArrowheads="1"/>
          </p:cNvSpPr>
          <p:nvPr/>
        </p:nvSpPr>
        <p:spPr bwMode="auto">
          <a:xfrm>
            <a:off x="2168770" y="1827818"/>
            <a:ext cx="533400" cy="6096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latin typeface="Times New Roman" pitchFamily="18" charset="0"/>
              </a:rPr>
              <a:t>1</a:t>
            </a:r>
          </a:p>
        </p:txBody>
      </p:sp>
      <p:sp>
        <p:nvSpPr>
          <p:cNvPr id="15" name="Oval 79"/>
          <p:cNvSpPr>
            <a:spLocks noChangeArrowheads="1"/>
          </p:cNvSpPr>
          <p:nvPr/>
        </p:nvSpPr>
        <p:spPr bwMode="auto">
          <a:xfrm>
            <a:off x="2168770" y="4342418"/>
            <a:ext cx="533400" cy="6096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146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3059" y="267087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, </a:t>
            </a:r>
            <a:r>
              <a:rPr lang="en-US" b="1" dirty="0" err="1"/>
              <a:t>Ngày</a:t>
            </a:r>
            <a:r>
              <a:rPr lang="en-US" b="1" dirty="0"/>
              <a:t> 29 </a:t>
            </a:r>
            <a:r>
              <a:rPr lang="en-US" b="1" dirty="0" err="1"/>
              <a:t>tháng</a:t>
            </a:r>
            <a:r>
              <a:rPr lang="en-US" b="1" dirty="0"/>
              <a:t> 09 </a:t>
            </a:r>
            <a:r>
              <a:rPr lang="en-US" b="1" dirty="0" err="1"/>
              <a:t>năm</a:t>
            </a:r>
            <a:r>
              <a:rPr lang="en-US" b="1" dirty="0"/>
              <a:t> 2022</a:t>
            </a:r>
          </a:p>
          <a:p>
            <a:pPr algn="ctr"/>
            <a:r>
              <a:rPr lang="en-US" b="1" dirty="0" err="1">
                <a:solidFill>
                  <a:srgbClr val="37804B"/>
                </a:solidFill>
              </a:rPr>
              <a:t>Địa</a:t>
            </a:r>
            <a:r>
              <a:rPr lang="en-US" b="1" dirty="0">
                <a:solidFill>
                  <a:srgbClr val="37804B"/>
                </a:solidFill>
              </a:rPr>
              <a:t> </a:t>
            </a:r>
            <a:r>
              <a:rPr lang="en-US" b="1" dirty="0" err="1">
                <a:solidFill>
                  <a:srgbClr val="37804B"/>
                </a:solidFill>
              </a:rPr>
              <a:t>lí</a:t>
            </a:r>
            <a:endParaRPr lang="en-US" b="1" dirty="0">
              <a:solidFill>
                <a:srgbClr val="37804B"/>
              </a:solidFill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1562099" y="834834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6EB147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6EB14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EB147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6EB14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EB147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6EB14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EB147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rgbClr val="6EB14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EB147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6EB14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EB147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6EB14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EB147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6EB147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6EB147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en-US" sz="2800" b="1" dirty="0">
                <a:solidFill>
                  <a:srgbClr val="6EB14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EB147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b="1" dirty="0">
                <a:solidFill>
                  <a:srgbClr val="6EB14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EB147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2800" b="1" dirty="0">
                <a:solidFill>
                  <a:srgbClr val="6EB147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51" name="Group 14"/>
          <p:cNvGrpSpPr>
            <a:grpSpLocks/>
          </p:cNvGrpSpPr>
          <p:nvPr/>
        </p:nvGrpSpPr>
        <p:grpSpPr bwMode="auto">
          <a:xfrm>
            <a:off x="1562099" y="1475987"/>
            <a:ext cx="9034183" cy="2750135"/>
            <a:chOff x="0" y="2209800"/>
            <a:chExt cx="9144000" cy="2209800"/>
          </a:xfrm>
        </p:grpSpPr>
        <p:pic>
          <p:nvPicPr>
            <p:cNvPr id="52" name="Picture 12" descr="http://edustore.vn/lectures/TH/Lop%204/Dia%20li/Tiet%2005.%20Hoat%20dong%20san%20xuat%20cua%20nguoi%20dan%20o%20Hoang%20Lien%20Son/Data/image_paste_13091014114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09800"/>
              <a:ext cx="3276600" cy="2209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Kết quả hình ảnh cho trồng ngô trên lương rẫ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209800"/>
              <a:ext cx="3048000" cy="2209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8" descr="Kết quả hình ảnh cho trồng chè trên lương rẫ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2209800"/>
              <a:ext cx="2819400" cy="2209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15"/>
          <p:cNvGrpSpPr>
            <a:grpSpLocks/>
          </p:cNvGrpSpPr>
          <p:nvPr/>
        </p:nvGrpSpPr>
        <p:grpSpPr bwMode="auto">
          <a:xfrm>
            <a:off x="1896034" y="4343400"/>
            <a:ext cx="8081683" cy="2299447"/>
            <a:chOff x="1102658" y="4850969"/>
            <a:chExt cx="8041342" cy="2007031"/>
          </a:xfrm>
        </p:grpSpPr>
        <p:pic>
          <p:nvPicPr>
            <p:cNvPr id="5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876800"/>
              <a:ext cx="1905000" cy="1981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qua ma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876800"/>
              <a:ext cx="1904999" cy="1981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il_fi" descr="134243o6e_88323853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850969"/>
              <a:ext cx="2057400" cy="200703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Trồng rau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658" y="4876800"/>
              <a:ext cx="2173942" cy="198119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5255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870859" y="3761901"/>
            <a:ext cx="5573484" cy="2877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89163" y="898051"/>
            <a:ext cx="56557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96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96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96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!</a:t>
            </a:r>
            <a:endParaRPr lang="zh-CN" altLang="en-US" sz="9600" b="1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6651" y="113199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37804B"/>
                </a:solidFill>
              </a:rPr>
              <a:t>Địa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lí</a:t>
            </a:r>
            <a:r>
              <a:rPr lang="en-US" sz="1600" b="1" dirty="0">
                <a:solidFill>
                  <a:srgbClr val="37804B"/>
                </a:solidFill>
              </a:rPr>
              <a:t> 4-GV : </a:t>
            </a:r>
            <a:r>
              <a:rPr lang="en-US" sz="1600" b="1" dirty="0" err="1">
                <a:solidFill>
                  <a:srgbClr val="37804B"/>
                </a:solidFill>
              </a:rPr>
              <a:t>Dương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Thế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Sự</a:t>
            </a:r>
            <a:endParaRPr lang="en-US" sz="1600" b="1" dirty="0">
              <a:solidFill>
                <a:srgbClr val="37804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059" y="267087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Hai, </a:t>
            </a:r>
            <a:r>
              <a:rPr lang="en-US" b="1" dirty="0" err="1"/>
              <a:t>Ngày</a:t>
            </a:r>
            <a:r>
              <a:rPr lang="en-US" b="1" dirty="0"/>
              <a:t> 23 </a:t>
            </a:r>
            <a:r>
              <a:rPr lang="en-US" b="1" dirty="0" err="1"/>
              <a:t>tháng</a:t>
            </a:r>
            <a:r>
              <a:rPr lang="en-US" b="1" dirty="0"/>
              <a:t> 09 </a:t>
            </a:r>
            <a:r>
              <a:rPr lang="en-US" b="1" dirty="0" err="1"/>
              <a:t>năm</a:t>
            </a:r>
            <a:r>
              <a:rPr lang="en-US" b="1" dirty="0"/>
              <a:t> 2022</a:t>
            </a:r>
          </a:p>
          <a:p>
            <a:pPr algn="ctr"/>
            <a:r>
              <a:rPr lang="en-US" b="1" dirty="0" err="1">
                <a:solidFill>
                  <a:srgbClr val="37804B"/>
                </a:solidFill>
              </a:rPr>
              <a:t>Địa</a:t>
            </a:r>
            <a:r>
              <a:rPr lang="en-US" b="1" dirty="0">
                <a:solidFill>
                  <a:srgbClr val="37804B"/>
                </a:solidFill>
              </a:rPr>
              <a:t> </a:t>
            </a:r>
            <a:r>
              <a:rPr lang="en-US" b="1" dirty="0" err="1">
                <a:solidFill>
                  <a:srgbClr val="37804B"/>
                </a:solidFill>
              </a:rPr>
              <a:t>lí</a:t>
            </a:r>
            <a:endParaRPr lang="en-US" b="1" dirty="0">
              <a:solidFill>
                <a:srgbClr val="37804B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12694" y="1801905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Trồng</a:t>
            </a:r>
            <a:r>
              <a:rPr lang="en-US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trọt</a:t>
            </a:r>
            <a:r>
              <a:rPr lang="en-US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đất</a:t>
            </a:r>
            <a:r>
              <a:rPr lang="en-US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dốc</a:t>
            </a:r>
            <a:r>
              <a:rPr lang="en-US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2694" y="2411505"/>
            <a:ext cx="9144000" cy="1066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Nam”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BD DL tu nhien VN da sư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2" y="113199"/>
            <a:ext cx="10228529" cy="65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 rot="2014401">
            <a:off x="2329354" y="765713"/>
            <a:ext cx="1200150" cy="57602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4992867" y="1026617"/>
            <a:ext cx="3339627" cy="2451688"/>
          </a:xfrm>
          <a:prstGeom prst="wedgeRoundRectCallout">
            <a:avLst>
              <a:gd name="adj1" fmla="val -120257"/>
              <a:gd name="adj2" fmla="val -60957"/>
              <a:gd name="adj3" fmla="val 16667"/>
            </a:avLst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dirty="0">
                <a:solidFill>
                  <a:srgbClr val="6EB147"/>
                </a:solidFill>
              </a:rPr>
              <a:t>Dãy Hoàng Liên Sơn nằm giữa sông Hồng và sông Đà</a:t>
            </a:r>
            <a:endParaRPr lang="en-US" sz="3200" dirty="0">
              <a:solidFill>
                <a:srgbClr val="6EB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84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3059" y="267087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, </a:t>
            </a:r>
            <a:r>
              <a:rPr lang="en-US" b="1" dirty="0" err="1"/>
              <a:t>Ngày</a:t>
            </a:r>
            <a:r>
              <a:rPr lang="en-US" b="1" dirty="0"/>
              <a:t> 29 </a:t>
            </a:r>
            <a:r>
              <a:rPr lang="en-US" b="1" dirty="0" err="1"/>
              <a:t>tháng</a:t>
            </a:r>
            <a:r>
              <a:rPr lang="en-US" b="1" dirty="0"/>
              <a:t> 09 </a:t>
            </a:r>
            <a:r>
              <a:rPr lang="en-US" b="1" dirty="0" err="1"/>
              <a:t>năm</a:t>
            </a:r>
            <a:r>
              <a:rPr lang="en-US" b="1" dirty="0"/>
              <a:t> 2022</a:t>
            </a:r>
          </a:p>
          <a:p>
            <a:pPr algn="ctr"/>
            <a:r>
              <a:rPr lang="en-US" b="1" dirty="0" err="1">
                <a:solidFill>
                  <a:srgbClr val="37804B"/>
                </a:solidFill>
              </a:rPr>
              <a:t>Địa</a:t>
            </a:r>
            <a:r>
              <a:rPr lang="en-US" b="1" dirty="0">
                <a:solidFill>
                  <a:srgbClr val="37804B"/>
                </a:solidFill>
              </a:rPr>
              <a:t> </a:t>
            </a:r>
            <a:r>
              <a:rPr lang="en-US" b="1" dirty="0" err="1">
                <a:solidFill>
                  <a:srgbClr val="37804B"/>
                </a:solidFill>
              </a:rPr>
              <a:t>lí</a:t>
            </a:r>
            <a:endParaRPr lang="en-US" b="1" dirty="0">
              <a:solidFill>
                <a:srgbClr val="37804B"/>
              </a:solidFill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0" y="1143000"/>
            <a:ext cx="12192000" cy="2286000"/>
            <a:chOff x="0" y="4648200"/>
            <a:chExt cx="9144000" cy="2209800"/>
          </a:xfrm>
        </p:grpSpPr>
        <p:pic>
          <p:nvPicPr>
            <p:cNvPr id="7" name="Picture 12" descr="http://edustore.vn/lectures/TH/Lop%204/Dia%20li/Tiet%2005.%20Hoat%20dong%20san%20xuat%20cua%20nguoi%20dan%20o%20Hoang%20Lien%20Son/Data/image_paste_13091014114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48200"/>
              <a:ext cx="32766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Kết quả hình ảnh cho trồng ngô trên lương rẫ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648200"/>
              <a:ext cx="30480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Kết quả hình ảnh cho trồng chè trên lương rẫ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648200"/>
              <a:ext cx="28194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4724400"/>
            <a:ext cx="12192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Người dân ở Hoàng Liên Sơn thường trồng cây gì? Ở đâu?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4114800"/>
            <a:ext cx="1046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Quan sát các hình và trả lời các câu hỏi: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0" y="3581400"/>
            <a:ext cx="1219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dân ở Hoàng Liên Sơn thường trồng lúa, ngô, chè … trên nương rẫy, trên ruộng bậc thang. 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0" y="4495800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Ngoài ra họ còn trồng lanh để dệt vải và trồng rau, cây ăn quả xứ lạnh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0" y="5486400"/>
            <a:ext cx="12192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Ruộng bậc thang thường được làm ở đâu? (</a:t>
            </a:r>
            <a:r>
              <a:rPr lang="en-US" altLang="en-US" sz="2700" b="1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núi, sườn núi </a:t>
            </a:r>
            <a:r>
              <a:rPr lang="en-US" altLang="en-US" sz="27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altLang="en-US" sz="2700" b="1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 lũng</a:t>
            </a:r>
            <a:r>
              <a:rPr lang="en-US" altLang="en-US" sz="27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7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0" y="6338888"/>
            <a:ext cx="1219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 bậc thang được làm ở sườn núi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0" y="5410200"/>
            <a:ext cx="12192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Tại sao phải làm ruộng bậc thang?</a:t>
            </a:r>
            <a:endParaRPr lang="en-US" altLang="en-US" sz="27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0" y="5911850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sườn núi dốc nên phải làm ruộng bậc thang là để giữ nước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chống xói mòn.</a:t>
            </a:r>
          </a:p>
        </p:txBody>
      </p:sp>
    </p:spTree>
    <p:extLst>
      <p:ext uri="{BB962C8B-B14F-4D97-AF65-F5344CB8AC3E}">
        <p14:creationId xmlns:p14="http://schemas.microsoft.com/office/powerpoint/2010/main" val="2674140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8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3" grpId="0"/>
      <p:bldP spid="14" grpId="0"/>
      <p:bldP spid="14" grpId="1"/>
      <p:bldP spid="15" grpId="0"/>
      <p:bldP spid="15" grpId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6651" y="97810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37804B"/>
                </a:solidFill>
              </a:rPr>
              <a:t>Địa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lí</a:t>
            </a:r>
            <a:r>
              <a:rPr lang="en-US" sz="1600" b="1" dirty="0">
                <a:solidFill>
                  <a:srgbClr val="37804B"/>
                </a:solidFill>
              </a:rPr>
              <a:t> 4-GV : </a:t>
            </a:r>
            <a:r>
              <a:rPr lang="en-US" sz="1600" b="1" dirty="0" err="1">
                <a:solidFill>
                  <a:srgbClr val="37804B"/>
                </a:solidFill>
              </a:rPr>
              <a:t>Hà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Thị</a:t>
            </a:r>
            <a:r>
              <a:rPr lang="en-US" sz="1600" b="1" dirty="0">
                <a:solidFill>
                  <a:srgbClr val="37804B"/>
                </a:solidFill>
              </a:rPr>
              <a:t> </a:t>
            </a:r>
            <a:r>
              <a:rPr lang="en-US" sz="1600" b="1" dirty="0" err="1">
                <a:solidFill>
                  <a:srgbClr val="37804B"/>
                </a:solidFill>
              </a:rPr>
              <a:t>Hương</a:t>
            </a:r>
            <a:endParaRPr lang="en-US" sz="1600" b="1" dirty="0">
              <a:solidFill>
                <a:srgbClr val="37804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059" y="267087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Hai, </a:t>
            </a:r>
            <a:r>
              <a:rPr lang="en-US" b="1" dirty="0" err="1"/>
              <a:t>Ngày</a:t>
            </a:r>
            <a:r>
              <a:rPr lang="en-US" b="1" dirty="0"/>
              <a:t> 23 </a:t>
            </a:r>
            <a:r>
              <a:rPr lang="en-US" b="1" dirty="0" err="1"/>
              <a:t>tháng</a:t>
            </a:r>
            <a:r>
              <a:rPr lang="en-US" b="1" dirty="0"/>
              <a:t> 09 </a:t>
            </a:r>
            <a:r>
              <a:rPr lang="en-US" b="1" dirty="0" err="1"/>
              <a:t>năm</a:t>
            </a:r>
            <a:r>
              <a:rPr lang="en-US" b="1" dirty="0"/>
              <a:t> 2022</a:t>
            </a:r>
          </a:p>
          <a:p>
            <a:pPr algn="ctr"/>
            <a:r>
              <a:rPr lang="en-US" b="1" dirty="0" err="1">
                <a:solidFill>
                  <a:srgbClr val="37804B"/>
                </a:solidFill>
              </a:rPr>
              <a:t>Địa</a:t>
            </a:r>
            <a:r>
              <a:rPr lang="en-US" b="1" dirty="0">
                <a:solidFill>
                  <a:srgbClr val="37804B"/>
                </a:solidFill>
              </a:rPr>
              <a:t> </a:t>
            </a:r>
            <a:r>
              <a:rPr lang="en-US" b="1" dirty="0" err="1">
                <a:solidFill>
                  <a:srgbClr val="37804B"/>
                </a:solidFill>
              </a:rPr>
              <a:t>lí</a:t>
            </a:r>
            <a:endParaRPr lang="en-US" b="1" dirty="0">
              <a:solidFill>
                <a:srgbClr val="37804B"/>
              </a:solidFill>
            </a:endParaRPr>
          </a:p>
        </p:txBody>
      </p:sp>
      <p:sp>
        <p:nvSpPr>
          <p:cNvPr id="37" name="任意多边形 27"/>
          <p:cNvSpPr/>
          <p:nvPr/>
        </p:nvSpPr>
        <p:spPr>
          <a:xfrm>
            <a:off x="8800439" y="2687665"/>
            <a:ext cx="1436488" cy="982776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  <a:gd name="connsiteX0-1" fmla="*/ 0 w 1422400"/>
              <a:gd name="connsiteY0-2" fmla="*/ 972456 h 972456"/>
              <a:gd name="connsiteX1-3" fmla="*/ 1422400 w 1422400"/>
              <a:gd name="connsiteY1-4" fmla="*/ 246743 h 972456"/>
              <a:gd name="connsiteX2-5" fmla="*/ 1422400 w 1422400"/>
              <a:gd name="connsiteY2-6" fmla="*/ 0 h 9724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422400" h="972456">
                <a:moveTo>
                  <a:pt x="0" y="972456"/>
                </a:moveTo>
                <a:lnTo>
                  <a:pt x="1422400" y="246743"/>
                </a:lnTo>
                <a:lnTo>
                  <a:pt x="1422400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9" name="任意多边形 29"/>
          <p:cNvSpPr/>
          <p:nvPr/>
        </p:nvSpPr>
        <p:spPr>
          <a:xfrm flipH="1">
            <a:off x="3144452" y="2078230"/>
            <a:ext cx="1288992" cy="864137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  <a:gd name="connsiteX0-1" fmla="*/ 0 w 1509485"/>
              <a:gd name="connsiteY0-2" fmla="*/ 899885 h 899885"/>
              <a:gd name="connsiteX1-3" fmla="*/ 1509485 w 1509485"/>
              <a:gd name="connsiteY1-4" fmla="*/ 246743 h 899885"/>
              <a:gd name="connsiteX2-5" fmla="*/ 1509485 w 1509485"/>
              <a:gd name="connsiteY2-6" fmla="*/ 0 h 899885"/>
              <a:gd name="connsiteX0-7" fmla="*/ 0 w 1277256"/>
              <a:gd name="connsiteY0-8" fmla="*/ 856342 h 856342"/>
              <a:gd name="connsiteX1-9" fmla="*/ 1277256 w 1277256"/>
              <a:gd name="connsiteY1-10" fmla="*/ 246743 h 856342"/>
              <a:gd name="connsiteX2-11" fmla="*/ 1277256 w 1277256"/>
              <a:gd name="connsiteY2-12" fmla="*/ 0 h 8563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77256" h="856342">
                <a:moveTo>
                  <a:pt x="0" y="856342"/>
                </a:moveTo>
                <a:lnTo>
                  <a:pt x="1277256" y="246743"/>
                </a:lnTo>
                <a:lnTo>
                  <a:pt x="1277256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sz="2400"/>
          </a:p>
        </p:txBody>
      </p:sp>
      <p:sp>
        <p:nvSpPr>
          <p:cNvPr id="40" name="任意多边形 30"/>
          <p:cNvSpPr/>
          <p:nvPr/>
        </p:nvSpPr>
        <p:spPr>
          <a:xfrm flipH="1" flipV="1">
            <a:off x="3110785" y="4705095"/>
            <a:ext cx="1199212" cy="543492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857" h="537028">
                <a:moveTo>
                  <a:pt x="0" y="537028"/>
                </a:moveTo>
                <a:lnTo>
                  <a:pt x="1378857" y="246743"/>
                </a:lnTo>
                <a:lnTo>
                  <a:pt x="1378857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sz="2400"/>
          </a:p>
        </p:txBody>
      </p:sp>
      <p:sp>
        <p:nvSpPr>
          <p:cNvPr id="41" name="矩形 13"/>
          <p:cNvSpPr>
            <a:spLocks noChangeArrowheads="1"/>
          </p:cNvSpPr>
          <p:nvPr/>
        </p:nvSpPr>
        <p:spPr bwMode="auto">
          <a:xfrm>
            <a:off x="426289" y="1093481"/>
            <a:ext cx="39642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2000" b="1" dirty="0">
                <a:solidFill>
                  <a:srgbClr val="000000"/>
                </a:solidFill>
                <a:latin typeface="+mj-lt"/>
              </a:rPr>
              <a:t>Họ trồng lúa, ngô, chè , trồng rau và cây ăn quả, trồng lanh để dệt vải,... trên nương rẫy, ruộng bậc thang.</a:t>
            </a:r>
          </a:p>
        </p:txBody>
      </p:sp>
      <p:grpSp>
        <p:nvGrpSpPr>
          <p:cNvPr id="42" name="组合 4"/>
          <p:cNvGrpSpPr/>
          <p:nvPr/>
        </p:nvGrpSpPr>
        <p:grpSpPr>
          <a:xfrm>
            <a:off x="4356489" y="3763218"/>
            <a:ext cx="2642543" cy="2642114"/>
            <a:chOff x="3267366" y="2822413"/>
            <a:chExt cx="1981907" cy="1981585"/>
          </a:xfrm>
        </p:grpSpPr>
        <p:sp>
          <p:nvSpPr>
            <p:cNvPr id="43" name="圆角矩形 1"/>
            <p:cNvSpPr/>
            <p:nvPr/>
          </p:nvSpPr>
          <p:spPr bwMode="auto">
            <a:xfrm>
              <a:off x="3267366" y="2822413"/>
              <a:ext cx="1981907" cy="1981585"/>
            </a:xfrm>
            <a:custGeom>
              <a:avLst/>
              <a:gdLst/>
              <a:ahLst/>
              <a:cxnLst/>
              <a:rect l="l" t="t" r="r" b="b"/>
              <a:pathLst>
                <a:path w="2616200" h="2616200">
                  <a:moveTo>
                    <a:pt x="690040" y="381000"/>
                  </a:moveTo>
                  <a:cubicBezTo>
                    <a:pt x="519362" y="381000"/>
                    <a:pt x="381000" y="519362"/>
                    <a:pt x="381000" y="690040"/>
                  </a:cubicBezTo>
                  <a:lnTo>
                    <a:pt x="381000" y="1926160"/>
                  </a:lnTo>
                  <a:cubicBezTo>
                    <a:pt x="381000" y="2096838"/>
                    <a:pt x="519362" y="2235200"/>
                    <a:pt x="690040" y="2235200"/>
                  </a:cubicBezTo>
                  <a:lnTo>
                    <a:pt x="1926160" y="2235200"/>
                  </a:lnTo>
                  <a:cubicBezTo>
                    <a:pt x="2096838" y="2235200"/>
                    <a:pt x="2235200" y="2096838"/>
                    <a:pt x="2235200" y="1926160"/>
                  </a:cubicBezTo>
                  <a:lnTo>
                    <a:pt x="2235200" y="690040"/>
                  </a:lnTo>
                  <a:cubicBezTo>
                    <a:pt x="2235200" y="519362"/>
                    <a:pt x="2096838" y="381000"/>
                    <a:pt x="1926160" y="381000"/>
                  </a:cubicBezTo>
                  <a:close/>
                  <a:moveTo>
                    <a:pt x="436042" y="0"/>
                  </a:moveTo>
                  <a:lnTo>
                    <a:pt x="2180158" y="0"/>
                  </a:lnTo>
                  <a:cubicBezTo>
                    <a:pt x="2420977" y="0"/>
                    <a:pt x="2616200" y="195223"/>
                    <a:pt x="2616200" y="436042"/>
                  </a:cubicBezTo>
                  <a:lnTo>
                    <a:pt x="2616200" y="2180158"/>
                  </a:lnTo>
                  <a:cubicBezTo>
                    <a:pt x="2616200" y="2420977"/>
                    <a:pt x="2420977" y="2616200"/>
                    <a:pt x="2180158" y="2616200"/>
                  </a:cubicBez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cene3d>
              <a:camera prst="perspectiveRelaxedModerately"/>
              <a:lightRig rig="threePt" dir="t"/>
            </a:scene3d>
            <a:sp3d prstMaterial="matte">
              <a:bevelT w="0" h="0" prst="coolSlant"/>
              <a:bevelB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47571" y="3460274"/>
              <a:ext cx="660277" cy="1084912"/>
            </a:xfrm>
            <a:prstGeom prst="rect">
              <a:avLst/>
            </a:prstGeom>
            <a:noFill/>
            <a:scene3d>
              <a:camera prst="perspectiveRelaxed">
                <a:rot lat="20975994" lon="305024" rev="21544779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8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45" name="组合 1"/>
          <p:cNvGrpSpPr/>
          <p:nvPr/>
        </p:nvGrpSpPr>
        <p:grpSpPr>
          <a:xfrm>
            <a:off x="4732769" y="2023269"/>
            <a:ext cx="2177056" cy="1817830"/>
            <a:chOff x="3549577" y="1517451"/>
            <a:chExt cx="1632792" cy="1363372"/>
          </a:xfrm>
        </p:grpSpPr>
        <p:sp>
          <p:nvSpPr>
            <p:cNvPr id="46" name="圆角矩形 1"/>
            <p:cNvSpPr>
              <a:spLocks noChangeAspect="1"/>
            </p:cNvSpPr>
            <p:nvPr/>
          </p:nvSpPr>
          <p:spPr>
            <a:xfrm>
              <a:off x="3549577" y="1517451"/>
              <a:ext cx="1632792" cy="1363372"/>
            </a:xfrm>
            <a:custGeom>
              <a:avLst/>
              <a:gdLst/>
              <a:ahLst/>
              <a:cxnLst/>
              <a:rect l="l" t="t" r="r" b="b"/>
              <a:pathLst>
                <a:path w="2616200" h="2616200">
                  <a:moveTo>
                    <a:pt x="690040" y="381000"/>
                  </a:moveTo>
                  <a:cubicBezTo>
                    <a:pt x="519362" y="381000"/>
                    <a:pt x="381000" y="519362"/>
                    <a:pt x="381000" y="690040"/>
                  </a:cubicBezTo>
                  <a:lnTo>
                    <a:pt x="381000" y="1926160"/>
                  </a:lnTo>
                  <a:cubicBezTo>
                    <a:pt x="381000" y="2096838"/>
                    <a:pt x="519362" y="2235200"/>
                    <a:pt x="690040" y="2235200"/>
                  </a:cubicBezTo>
                  <a:lnTo>
                    <a:pt x="1926160" y="2235200"/>
                  </a:lnTo>
                  <a:cubicBezTo>
                    <a:pt x="2096838" y="2235200"/>
                    <a:pt x="2235200" y="2096838"/>
                    <a:pt x="2235200" y="1926160"/>
                  </a:cubicBezTo>
                  <a:lnTo>
                    <a:pt x="2235200" y="690040"/>
                  </a:lnTo>
                  <a:cubicBezTo>
                    <a:pt x="2235200" y="519362"/>
                    <a:pt x="2096838" y="381000"/>
                    <a:pt x="1926160" y="381000"/>
                  </a:cubicBezTo>
                  <a:close/>
                  <a:moveTo>
                    <a:pt x="436042" y="0"/>
                  </a:moveTo>
                  <a:lnTo>
                    <a:pt x="2180158" y="0"/>
                  </a:lnTo>
                  <a:cubicBezTo>
                    <a:pt x="2420977" y="0"/>
                    <a:pt x="2616200" y="195223"/>
                    <a:pt x="2616200" y="436042"/>
                  </a:cubicBezTo>
                  <a:lnTo>
                    <a:pt x="2616200" y="2180158"/>
                  </a:lnTo>
                  <a:cubicBezTo>
                    <a:pt x="2616200" y="2420977"/>
                    <a:pt x="2420977" y="2616200"/>
                    <a:pt x="2180158" y="2616200"/>
                  </a:cubicBez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perspectiveRelaxedModerately" fov="6000000">
                <a:rot lat="19634563" lon="20160148" rev="812592"/>
              </a:camera>
              <a:lightRig rig="threePt" dir="t">
                <a:rot lat="0" lon="0" rev="9600000"/>
              </a:lightRig>
            </a:scene3d>
            <a:sp3d>
              <a:bevelB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62905" y="1789360"/>
              <a:ext cx="660277" cy="1084912"/>
            </a:xfrm>
            <a:prstGeom prst="rect">
              <a:avLst/>
            </a:prstGeom>
            <a:noFill/>
            <a:scene3d>
              <a:camera prst="perspectiveRelaxed">
                <a:rot lat="18292249" lon="21077898" rev="377204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8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48" name="组合 2"/>
          <p:cNvGrpSpPr/>
          <p:nvPr/>
        </p:nvGrpSpPr>
        <p:grpSpPr>
          <a:xfrm>
            <a:off x="7045524" y="3124812"/>
            <a:ext cx="2138817" cy="1803567"/>
            <a:chOff x="5079052" y="1733886"/>
            <a:chExt cx="1338890" cy="1117965"/>
          </a:xfrm>
        </p:grpSpPr>
        <p:sp>
          <p:nvSpPr>
            <p:cNvPr id="50" name="圆角矩形 1"/>
            <p:cNvSpPr>
              <a:spLocks noChangeAspect="1"/>
            </p:cNvSpPr>
            <p:nvPr/>
          </p:nvSpPr>
          <p:spPr>
            <a:xfrm>
              <a:off x="5079052" y="1733886"/>
              <a:ext cx="1338890" cy="1117965"/>
            </a:xfrm>
            <a:custGeom>
              <a:avLst/>
              <a:gdLst/>
              <a:ahLst/>
              <a:cxnLst/>
              <a:rect l="l" t="t" r="r" b="b"/>
              <a:pathLst>
                <a:path w="2616200" h="2616200">
                  <a:moveTo>
                    <a:pt x="690040" y="381000"/>
                  </a:moveTo>
                  <a:cubicBezTo>
                    <a:pt x="519362" y="381000"/>
                    <a:pt x="381000" y="519362"/>
                    <a:pt x="381000" y="690040"/>
                  </a:cubicBezTo>
                  <a:lnTo>
                    <a:pt x="381000" y="1926160"/>
                  </a:lnTo>
                  <a:cubicBezTo>
                    <a:pt x="381000" y="2096838"/>
                    <a:pt x="519362" y="2235200"/>
                    <a:pt x="690040" y="2235200"/>
                  </a:cubicBezTo>
                  <a:lnTo>
                    <a:pt x="1926160" y="2235200"/>
                  </a:lnTo>
                  <a:cubicBezTo>
                    <a:pt x="2096838" y="2235200"/>
                    <a:pt x="2235200" y="2096838"/>
                    <a:pt x="2235200" y="1926160"/>
                  </a:cubicBezTo>
                  <a:lnTo>
                    <a:pt x="2235200" y="690040"/>
                  </a:lnTo>
                  <a:cubicBezTo>
                    <a:pt x="2235200" y="519362"/>
                    <a:pt x="2096838" y="381000"/>
                    <a:pt x="1926160" y="381000"/>
                  </a:cubicBezTo>
                  <a:close/>
                  <a:moveTo>
                    <a:pt x="436042" y="0"/>
                  </a:moveTo>
                  <a:lnTo>
                    <a:pt x="2180158" y="0"/>
                  </a:lnTo>
                  <a:cubicBezTo>
                    <a:pt x="2420977" y="0"/>
                    <a:pt x="2616200" y="195223"/>
                    <a:pt x="2616200" y="436042"/>
                  </a:cubicBezTo>
                  <a:lnTo>
                    <a:pt x="2616200" y="2180158"/>
                  </a:lnTo>
                  <a:cubicBezTo>
                    <a:pt x="2616200" y="2420977"/>
                    <a:pt x="2420977" y="2616200"/>
                    <a:pt x="2180158" y="2616200"/>
                  </a:cubicBez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perspectiveBelow" fov="6000000">
                <a:rot lat="19863891" lon="18296324" rev="1353930"/>
              </a:camera>
              <a:lightRig rig="threePt" dir="t">
                <a:rot lat="0" lon="0" rev="9600000"/>
              </a:lightRig>
            </a:scene3d>
            <a:sp3d>
              <a:bevelT w="0" h="0" prst="coolSlant"/>
              <a:bevelB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61845" y="2045718"/>
              <a:ext cx="432698" cy="667728"/>
            </a:xfrm>
            <a:prstGeom prst="rect">
              <a:avLst/>
            </a:prstGeom>
            <a:noFill/>
            <a:scene3d>
              <a:camera prst="perspectiveRelaxedModerately">
                <a:rot lat="18822534" lon="18524289" rev="1713141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6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endParaRPr lang="zh-CN" altLang="en-US" sz="6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55" name="矩形 13"/>
          <p:cNvSpPr>
            <a:spLocks noChangeArrowheads="1"/>
          </p:cNvSpPr>
          <p:nvPr/>
        </p:nvSpPr>
        <p:spPr bwMode="auto">
          <a:xfrm>
            <a:off x="8114932" y="1672002"/>
            <a:ext cx="39642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2000" b="1" dirty="0">
                <a:solidFill>
                  <a:srgbClr val="000000"/>
                </a:solidFill>
                <a:latin typeface="+mj-lt"/>
              </a:rPr>
              <a:t>Do ở trên cao, các sườn đồi dốc nên họ phải làm ruộng bậc thang để giữ nước trồng lúa</a:t>
            </a:r>
            <a:endParaRPr lang="en-US" altLang="en-US" sz="2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7" name="矩形 13"/>
          <p:cNvSpPr>
            <a:spLocks noChangeArrowheads="1"/>
          </p:cNvSpPr>
          <p:nvPr/>
        </p:nvSpPr>
        <p:spPr bwMode="auto">
          <a:xfrm>
            <a:off x="469183" y="5248587"/>
            <a:ext cx="39642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2000" b="1" dirty="0">
                <a:solidFill>
                  <a:srgbClr val="000000"/>
                </a:solidFill>
                <a:latin typeface="+mj-lt"/>
              </a:rPr>
              <a:t>Nghề nông là nghề chính của người dân ở Hoàng Liên Sơn. </a:t>
            </a:r>
          </a:p>
        </p:txBody>
      </p:sp>
      <p:sp>
        <p:nvSpPr>
          <p:cNvPr id="58" name="Oval 12"/>
          <p:cNvSpPr>
            <a:spLocks noChangeArrowheads="1"/>
          </p:cNvSpPr>
          <p:nvPr/>
        </p:nvSpPr>
        <p:spPr bwMode="auto">
          <a:xfrm rot="20180712">
            <a:off x="4518097" y="2222458"/>
            <a:ext cx="2946855" cy="2949758"/>
          </a:xfrm>
          <a:prstGeom prst="ellipse">
            <a:avLst/>
          </a:prstGeom>
          <a:solidFill>
            <a:schemeClr val="accent2"/>
          </a:solidFill>
          <a:ln w="9525" cmpd="sng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>
              <a:defRPr/>
            </a:pPr>
            <a:r>
              <a:rPr lang="en-US" altLang="zh-CN" sz="3600" b="1" kern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altLang="zh-CN" sz="3600" b="1" kern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kern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endParaRPr lang="zh-CN" altLang="en-US" sz="3600" b="1" kern="0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E2FAE2BB-C01D-486A-B6F9-BA17BE4DF084}"/>
              </a:ext>
            </a:extLst>
          </p:cNvPr>
          <p:cNvSpPr txBox="1"/>
          <p:nvPr/>
        </p:nvSpPr>
        <p:spPr>
          <a:xfrm>
            <a:off x="3361269" y="857201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</a:p>
          <a:p>
            <a:pPr algn="ctr"/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Liên Sơn</a:t>
            </a:r>
          </a:p>
        </p:txBody>
      </p:sp>
    </p:spTree>
    <p:extLst>
      <p:ext uri="{BB962C8B-B14F-4D97-AF65-F5344CB8AC3E}">
        <p14:creationId xmlns:p14="http://schemas.microsoft.com/office/powerpoint/2010/main" val="4046434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39" grpId="0" animBg="1"/>
      <p:bldP spid="40" grpId="0" animBg="1"/>
      <p:bldP spid="41" grpId="0"/>
      <p:bldP spid="55" grpId="0"/>
      <p:bldP spid="57" grpId="0"/>
      <p:bldP spid="58" grpId="0" animBg="1"/>
      <p:bldP spid="5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pic>
        <p:nvPicPr>
          <p:cNvPr id="6" name="Picture 12" descr="http://edustore.vn/lectures/TH/Lop%204/Dia%20li/Tiet%2005.%20Hoat%20dong%20san%20xuat%20cua%20nguoi%20dan%20o%20Hoang%20Lien%20Son/Data/image_paste_1309101411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431" y="1365867"/>
            <a:ext cx="3922059" cy="2247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Kết quả hình ảnh cho trồng ngô trên lương rẫ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4636" y="1363218"/>
            <a:ext cx="3636339" cy="2276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8" descr="Kết quả hình ảnh cho trồng chè trên lương rẫ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5120" y="1403967"/>
            <a:ext cx="3641719" cy="2235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8431" y="3706368"/>
            <a:ext cx="385672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66"/>
                </a:solidFill>
              </a:rPr>
              <a:t>Trồng lúa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28445" y="750129"/>
            <a:ext cx="1257376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10541" cmpd="sng">
                  <a:noFill/>
                  <a:prstDash val="solid"/>
                </a:ln>
                <a:solidFill>
                  <a:srgbClr val="6EB147"/>
                </a:solidFill>
                <a:latin typeface="Arial" charset="0"/>
              </a:rPr>
              <a:t>Một</a:t>
            </a:r>
            <a:r>
              <a:rPr lang="en-US" sz="2800" b="1" dirty="0">
                <a:ln w="10541" cmpd="sng">
                  <a:noFill/>
                  <a:prstDash val="solid"/>
                </a:ln>
                <a:solidFill>
                  <a:srgbClr val="6EB147"/>
                </a:solidFill>
                <a:latin typeface="Arial" charset="0"/>
              </a:rPr>
              <a:t> </a:t>
            </a:r>
            <a:r>
              <a:rPr lang="en-US" sz="2800" b="1" dirty="0" err="1">
                <a:ln w="10541" cmpd="sng">
                  <a:noFill/>
                  <a:prstDash val="solid"/>
                </a:ln>
                <a:solidFill>
                  <a:srgbClr val="6EB147"/>
                </a:solidFill>
                <a:latin typeface="Arial" charset="0"/>
              </a:rPr>
              <a:t>số</a:t>
            </a:r>
            <a:r>
              <a:rPr lang="en-US" sz="2800" b="1" dirty="0">
                <a:ln w="10541" cmpd="sng">
                  <a:noFill/>
                  <a:prstDash val="solid"/>
                </a:ln>
                <a:solidFill>
                  <a:srgbClr val="6EB147"/>
                </a:solidFill>
                <a:latin typeface="Arial" charset="0"/>
              </a:rPr>
              <a:t> </a:t>
            </a:r>
            <a:r>
              <a:rPr lang="en-US" sz="2800" b="1" dirty="0" err="1">
                <a:ln w="10541" cmpd="sng">
                  <a:noFill/>
                  <a:prstDash val="solid"/>
                </a:ln>
                <a:solidFill>
                  <a:srgbClr val="6EB147"/>
                </a:solidFill>
                <a:latin typeface="Arial" charset="0"/>
              </a:rPr>
              <a:t>hoạt</a:t>
            </a:r>
            <a:r>
              <a:rPr lang="en-US" sz="2800" b="1" dirty="0">
                <a:ln w="10541" cmpd="sng">
                  <a:noFill/>
                  <a:prstDash val="solid"/>
                </a:ln>
                <a:solidFill>
                  <a:srgbClr val="6EB147"/>
                </a:solidFill>
                <a:latin typeface="Arial" charset="0"/>
              </a:rPr>
              <a:t> </a:t>
            </a:r>
            <a:r>
              <a:rPr lang="en-US" sz="2800" b="1" dirty="0" err="1">
                <a:ln w="10541" cmpd="sng">
                  <a:noFill/>
                  <a:prstDash val="solid"/>
                </a:ln>
                <a:solidFill>
                  <a:srgbClr val="6EB147"/>
                </a:solidFill>
                <a:latin typeface="Arial" charset="0"/>
              </a:rPr>
              <a:t>động</a:t>
            </a:r>
            <a:r>
              <a:rPr lang="en-US" sz="2800" b="1" dirty="0">
                <a:ln w="10541" cmpd="sng">
                  <a:noFill/>
                  <a:prstDash val="solid"/>
                </a:ln>
                <a:solidFill>
                  <a:srgbClr val="6EB147"/>
                </a:solidFill>
                <a:latin typeface="Arial" charset="0"/>
              </a:rPr>
              <a:t> </a:t>
            </a:r>
            <a:r>
              <a:rPr lang="en-US" sz="2800" b="1" dirty="0" err="1">
                <a:ln w="10541" cmpd="sng">
                  <a:noFill/>
                  <a:prstDash val="solid"/>
                </a:ln>
                <a:solidFill>
                  <a:srgbClr val="6EB147"/>
                </a:solidFill>
                <a:latin typeface="Arial" charset="0"/>
              </a:rPr>
              <a:t>trồng</a:t>
            </a:r>
            <a:r>
              <a:rPr lang="en-US" sz="2800" b="1" dirty="0">
                <a:ln w="10541" cmpd="sng">
                  <a:noFill/>
                  <a:prstDash val="solid"/>
                </a:ln>
                <a:solidFill>
                  <a:srgbClr val="6EB147"/>
                </a:solidFill>
                <a:latin typeface="Arial" charset="0"/>
              </a:rPr>
              <a:t> </a:t>
            </a:r>
            <a:r>
              <a:rPr lang="en-US" sz="2800" b="1" dirty="0" err="1">
                <a:ln w="10541" cmpd="sng">
                  <a:noFill/>
                  <a:prstDash val="solid"/>
                </a:ln>
                <a:solidFill>
                  <a:srgbClr val="6EB147"/>
                </a:solidFill>
                <a:latin typeface="Arial" charset="0"/>
              </a:rPr>
              <a:t>trọt</a:t>
            </a:r>
            <a:r>
              <a:rPr lang="en-US" sz="2800" b="1" dirty="0">
                <a:ln w="10541" cmpd="sng">
                  <a:noFill/>
                  <a:prstDash val="solid"/>
                </a:ln>
                <a:solidFill>
                  <a:srgbClr val="6EB147"/>
                </a:solidFill>
                <a:latin typeface="Arial" charset="0"/>
              </a:rPr>
              <a:t> ở </a:t>
            </a:r>
            <a:r>
              <a:rPr lang="en-US" sz="2800" b="1" dirty="0" err="1">
                <a:ln w="10541" cmpd="sng">
                  <a:noFill/>
                  <a:prstDash val="solid"/>
                </a:ln>
                <a:solidFill>
                  <a:srgbClr val="6EB147"/>
                </a:solidFill>
                <a:latin typeface="Arial" charset="0"/>
              </a:rPr>
              <a:t>Hoàng</a:t>
            </a:r>
            <a:r>
              <a:rPr lang="en-US" sz="2800" b="1" dirty="0">
                <a:ln w="10541" cmpd="sng">
                  <a:noFill/>
                  <a:prstDash val="solid"/>
                </a:ln>
                <a:solidFill>
                  <a:srgbClr val="6EB147"/>
                </a:solidFill>
                <a:latin typeface="Arial" charset="0"/>
              </a:rPr>
              <a:t> </a:t>
            </a:r>
            <a:r>
              <a:rPr lang="en-US" sz="2800" b="1" dirty="0" err="1">
                <a:ln w="10541" cmpd="sng">
                  <a:noFill/>
                  <a:prstDash val="solid"/>
                </a:ln>
                <a:solidFill>
                  <a:srgbClr val="6EB147"/>
                </a:solidFill>
                <a:latin typeface="Arial" charset="0"/>
              </a:rPr>
              <a:t>Liên</a:t>
            </a:r>
            <a:r>
              <a:rPr lang="en-US" sz="2800" b="1" dirty="0">
                <a:ln w="10541" cmpd="sng">
                  <a:noFill/>
                  <a:prstDash val="solid"/>
                </a:ln>
                <a:solidFill>
                  <a:srgbClr val="6EB147"/>
                </a:solidFill>
                <a:latin typeface="Arial" charset="0"/>
              </a:rPr>
              <a:t> </a:t>
            </a:r>
            <a:r>
              <a:rPr lang="en-US" sz="2800" b="1" dirty="0" err="1">
                <a:ln w="10541" cmpd="sng">
                  <a:noFill/>
                  <a:prstDash val="solid"/>
                </a:ln>
                <a:solidFill>
                  <a:srgbClr val="6EB147"/>
                </a:solidFill>
                <a:latin typeface="Arial" charset="0"/>
              </a:rPr>
              <a:t>Sơn</a:t>
            </a:r>
            <a:endParaRPr lang="en-US" sz="2800" b="1" dirty="0">
              <a:ln w="10541" cmpd="sng">
                <a:noFill/>
                <a:prstDash val="solid"/>
              </a:ln>
              <a:solidFill>
                <a:srgbClr val="6EB147"/>
              </a:solidFill>
              <a:latin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30490" y="3688999"/>
            <a:ext cx="385672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66"/>
                </a:solidFill>
              </a:rPr>
              <a:t>Trồng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ngô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134109" y="3688999"/>
            <a:ext cx="385672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66"/>
                </a:solidFill>
              </a:rPr>
              <a:t>Đồi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chè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8830" y="4224284"/>
            <a:ext cx="2631141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qua m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55126" y="4245864"/>
            <a:ext cx="2662517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l_fi" descr="134243o6e_8832385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332797" y="4245864"/>
            <a:ext cx="2623124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4" descr="Trồng ra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5483" y="4245864"/>
            <a:ext cx="2628192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-360522" y="6232378"/>
            <a:ext cx="1289247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66"/>
                </a:solidFill>
              </a:rPr>
              <a:t>Trồng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rau</a:t>
            </a:r>
            <a:r>
              <a:rPr lang="en-US" altLang="en-US" sz="2800" b="1" dirty="0">
                <a:solidFill>
                  <a:srgbClr val="FF0066"/>
                </a:solidFill>
              </a:rPr>
              <a:t> , </a:t>
            </a:r>
            <a:r>
              <a:rPr lang="en-US" altLang="en-US" sz="2800" b="1" dirty="0" err="1">
                <a:solidFill>
                  <a:srgbClr val="FF0066"/>
                </a:solidFill>
              </a:rPr>
              <a:t>cây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ăn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quả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xứ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lạnh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như:đào</a:t>
            </a:r>
            <a:r>
              <a:rPr lang="en-US" altLang="en-US" sz="2800" b="1" dirty="0">
                <a:solidFill>
                  <a:srgbClr val="FF0066"/>
                </a:solidFill>
              </a:rPr>
              <a:t>, </a:t>
            </a:r>
            <a:r>
              <a:rPr lang="en-US" altLang="en-US" sz="2800" b="1" dirty="0" err="1">
                <a:solidFill>
                  <a:srgbClr val="FF0066"/>
                </a:solidFill>
              </a:rPr>
              <a:t>mận</a:t>
            </a:r>
            <a:r>
              <a:rPr lang="en-US" altLang="en-US" sz="2800" b="1" dirty="0">
                <a:solidFill>
                  <a:srgbClr val="FF0066"/>
                </a:solidFill>
              </a:rPr>
              <a:t>, </a:t>
            </a:r>
            <a:r>
              <a:rPr lang="en-US" altLang="en-US" sz="2800" b="1" dirty="0" err="1">
                <a:solidFill>
                  <a:srgbClr val="FF0066"/>
                </a:solidFill>
              </a:rPr>
              <a:t>lê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1683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3059" y="267087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, </a:t>
            </a:r>
            <a:r>
              <a:rPr lang="en-US" b="1" dirty="0" err="1"/>
              <a:t>Ngày</a:t>
            </a:r>
            <a:r>
              <a:rPr lang="en-US" b="1" dirty="0"/>
              <a:t> 29 </a:t>
            </a:r>
            <a:r>
              <a:rPr lang="en-US" b="1" dirty="0" err="1"/>
              <a:t>tháng</a:t>
            </a:r>
            <a:r>
              <a:rPr lang="en-US" b="1" dirty="0"/>
              <a:t> 09 </a:t>
            </a:r>
            <a:r>
              <a:rPr lang="en-US" b="1" dirty="0" err="1"/>
              <a:t>năm</a:t>
            </a:r>
            <a:r>
              <a:rPr lang="en-US" b="1" dirty="0"/>
              <a:t> 2022</a:t>
            </a:r>
          </a:p>
          <a:p>
            <a:pPr algn="ctr"/>
            <a:r>
              <a:rPr lang="en-US" b="1" dirty="0" err="1">
                <a:solidFill>
                  <a:srgbClr val="37804B"/>
                </a:solidFill>
              </a:rPr>
              <a:t>Địa</a:t>
            </a:r>
            <a:r>
              <a:rPr lang="en-US" b="1" dirty="0">
                <a:solidFill>
                  <a:srgbClr val="37804B"/>
                </a:solidFill>
              </a:rPr>
              <a:t> </a:t>
            </a:r>
            <a:r>
              <a:rPr lang="en-US" b="1" dirty="0" err="1">
                <a:solidFill>
                  <a:srgbClr val="37804B"/>
                </a:solidFill>
              </a:rPr>
              <a:t>lí</a:t>
            </a:r>
            <a:endParaRPr lang="en-US" b="1" dirty="0">
              <a:solidFill>
                <a:srgbClr val="37804B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1331797"/>
            <a:ext cx="616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Nghề</a:t>
            </a:r>
            <a:r>
              <a:rPr lang="en-US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thủ</a:t>
            </a:r>
            <a:r>
              <a:rPr lang="en-US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công</a:t>
            </a:r>
            <a:r>
              <a:rPr lang="en-US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truyền</a:t>
            </a:r>
            <a:r>
              <a:rPr lang="en-US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thống</a:t>
            </a:r>
            <a:endParaRPr lang="en-US" alt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</a:endParaRPr>
          </a:p>
        </p:txBody>
      </p:sp>
      <p:sp>
        <p:nvSpPr>
          <p:cNvPr id="9" name="任意多边形 5"/>
          <p:cNvSpPr/>
          <p:nvPr/>
        </p:nvSpPr>
        <p:spPr>
          <a:xfrm>
            <a:off x="3170889" y="5566213"/>
            <a:ext cx="7518242" cy="1519855"/>
          </a:xfrm>
          <a:custGeom>
            <a:avLst/>
            <a:gdLst>
              <a:gd name="connsiteX0" fmla="*/ 0 w 3685309"/>
              <a:gd name="connsiteY0" fmla="*/ 0 h 4031673"/>
              <a:gd name="connsiteX1" fmla="*/ 3685309 w 3685309"/>
              <a:gd name="connsiteY1" fmla="*/ 0 h 4031673"/>
              <a:gd name="connsiteX2" fmla="*/ 3685309 w 3685309"/>
              <a:gd name="connsiteY2" fmla="*/ 4031673 h 403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5309" h="4031673">
                <a:moveTo>
                  <a:pt x="0" y="0"/>
                </a:moveTo>
                <a:lnTo>
                  <a:pt x="3685309" y="0"/>
                </a:lnTo>
                <a:lnTo>
                  <a:pt x="3685309" y="40316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0" name="组合 15"/>
          <p:cNvGrpSpPr/>
          <p:nvPr/>
        </p:nvGrpSpPr>
        <p:grpSpPr>
          <a:xfrm>
            <a:off x="578268" y="2501711"/>
            <a:ext cx="3041648" cy="2860284"/>
            <a:chOff x="433700" y="1458992"/>
            <a:chExt cx="2480872" cy="2562504"/>
          </a:xfrm>
        </p:grpSpPr>
        <p:sp>
          <p:nvSpPr>
            <p:cNvPr id="11" name="椭圆 1"/>
            <p:cNvSpPr/>
            <p:nvPr/>
          </p:nvSpPr>
          <p:spPr>
            <a:xfrm>
              <a:off x="433700" y="1540624"/>
              <a:ext cx="2480872" cy="2480872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椭圆 3"/>
            <p:cNvSpPr/>
            <p:nvPr/>
          </p:nvSpPr>
          <p:spPr>
            <a:xfrm>
              <a:off x="2727223" y="3149839"/>
              <a:ext cx="187348" cy="18734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椭圆 6"/>
            <p:cNvSpPr/>
            <p:nvPr/>
          </p:nvSpPr>
          <p:spPr>
            <a:xfrm>
              <a:off x="1740650" y="1458992"/>
              <a:ext cx="163263" cy="16326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椭圆 7"/>
            <p:cNvSpPr/>
            <p:nvPr/>
          </p:nvSpPr>
          <p:spPr>
            <a:xfrm>
              <a:off x="806842" y="3657081"/>
              <a:ext cx="163263" cy="16326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5" name="任意多边形 8"/>
          <p:cNvSpPr/>
          <p:nvPr/>
        </p:nvSpPr>
        <p:spPr>
          <a:xfrm>
            <a:off x="1394910" y="1423851"/>
            <a:ext cx="9682393" cy="1306638"/>
          </a:xfrm>
          <a:custGeom>
            <a:avLst/>
            <a:gdLst>
              <a:gd name="connsiteX0" fmla="*/ 0 w 7398327"/>
              <a:gd name="connsiteY0" fmla="*/ 623454 h 1288473"/>
              <a:gd name="connsiteX1" fmla="*/ 0 w 7398327"/>
              <a:gd name="connsiteY1" fmla="*/ 0 h 1288473"/>
              <a:gd name="connsiteX2" fmla="*/ 1427018 w 7398327"/>
              <a:gd name="connsiteY2" fmla="*/ 0 h 1288473"/>
              <a:gd name="connsiteX3" fmla="*/ 2715491 w 7398327"/>
              <a:gd name="connsiteY3" fmla="*/ 1288473 h 1288473"/>
              <a:gd name="connsiteX4" fmla="*/ 7398327 w 7398327"/>
              <a:gd name="connsiteY4" fmla="*/ 1288473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8327" h="1288473">
                <a:moveTo>
                  <a:pt x="0" y="623454"/>
                </a:moveTo>
                <a:lnTo>
                  <a:pt x="0" y="0"/>
                </a:lnTo>
                <a:lnTo>
                  <a:pt x="1427018" y="0"/>
                </a:lnTo>
                <a:lnTo>
                  <a:pt x="2715491" y="1288473"/>
                </a:lnTo>
                <a:lnTo>
                  <a:pt x="7398327" y="12884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六边形 9"/>
          <p:cNvSpPr/>
          <p:nvPr/>
        </p:nvSpPr>
        <p:spPr>
          <a:xfrm rot="20402482">
            <a:off x="1106392" y="2056696"/>
            <a:ext cx="750719" cy="615922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59273" y="2176685"/>
            <a:ext cx="115898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en-US" altLang="zh-CN" sz="2133" b="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Câu</a:t>
            </a:r>
            <a:r>
              <a:rPr lang="en-US" altLang="zh-CN" sz="2133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 1</a:t>
            </a:r>
            <a:endParaRPr lang="zh-CN" altLang="en-US" sz="2133" b="0" kern="0" dirty="0">
              <a:solidFill>
                <a:schemeClr val="tx1">
                  <a:lumMod val="65000"/>
                  <a:lumOff val="35000"/>
                </a:schemeClr>
              </a:solidFill>
              <a:latin typeface="方正兰亭中粗黑_GBK" pitchFamily="2" charset="-122"/>
              <a:ea typeface="方正兰亭中粗黑_GBK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25802" y="5046350"/>
            <a:ext cx="118312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133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Câu</a:t>
            </a:r>
            <a:r>
              <a:rPr lang="en-US" altLang="zh-CN" sz="2133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 2</a:t>
            </a:r>
            <a:endParaRPr lang="zh-CN" altLang="en-US" sz="2133" kern="0" dirty="0">
              <a:solidFill>
                <a:schemeClr val="tx1">
                  <a:lumMod val="65000"/>
                  <a:lumOff val="35000"/>
                </a:schemeClr>
              </a:solidFill>
              <a:latin typeface="方正兰亭中粗黑_GBK" pitchFamily="2" charset="-122"/>
              <a:ea typeface="方正兰亭中粗黑_GBK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9777" y="5517891"/>
            <a:ext cx="6268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cẩm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cẩm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6345" y="3198101"/>
            <a:ext cx="5706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9854" y="3498676"/>
            <a:ext cx="2889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altLang="zh-CN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2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altLang="zh-CN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2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endParaRPr lang="zh-CN" altLang="en-US" sz="3200" kern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方正兰亭中粗黑_GBK" pitchFamily="2" charset="-122"/>
              <a:cs typeface="Tahoma" panose="020B0604030504040204" pitchFamily="34" charset="0"/>
            </a:endParaRPr>
          </a:p>
        </p:txBody>
      </p:sp>
      <p:sp>
        <p:nvSpPr>
          <p:cNvPr id="22" name="六边形 2"/>
          <p:cNvSpPr/>
          <p:nvPr/>
        </p:nvSpPr>
        <p:spPr>
          <a:xfrm rot="20402482">
            <a:off x="2410565" y="4994045"/>
            <a:ext cx="750719" cy="615922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528030-F0A2-4D33-A2AA-8FFEF22D9ACA}"/>
              </a:ext>
            </a:extLst>
          </p:cNvPr>
          <p:cNvSpPr txBox="1"/>
          <p:nvPr/>
        </p:nvSpPr>
        <p:spPr>
          <a:xfrm>
            <a:off x="3237448" y="850067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</a:p>
          <a:p>
            <a:pPr algn="ctr"/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Liên Sơn</a:t>
            </a:r>
          </a:p>
        </p:txBody>
      </p:sp>
    </p:spTree>
    <p:extLst>
      <p:ext uri="{BB962C8B-B14F-4D97-AF65-F5344CB8AC3E}">
        <p14:creationId xmlns:p14="http://schemas.microsoft.com/office/powerpoint/2010/main" val="214710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3059" y="267087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, </a:t>
            </a:r>
            <a:r>
              <a:rPr lang="en-US" b="1" dirty="0" err="1"/>
              <a:t>Ngày</a:t>
            </a:r>
            <a:r>
              <a:rPr lang="en-US" b="1" dirty="0"/>
              <a:t> 29 </a:t>
            </a:r>
            <a:r>
              <a:rPr lang="en-US" b="1" dirty="0" err="1"/>
              <a:t>tháng</a:t>
            </a:r>
            <a:r>
              <a:rPr lang="en-US" b="1" dirty="0"/>
              <a:t> 09 </a:t>
            </a:r>
            <a:r>
              <a:rPr lang="en-US" b="1" dirty="0" err="1"/>
              <a:t>năm</a:t>
            </a:r>
            <a:r>
              <a:rPr lang="en-US" b="1" dirty="0"/>
              <a:t> 2022</a:t>
            </a:r>
          </a:p>
          <a:p>
            <a:pPr algn="ctr"/>
            <a:r>
              <a:rPr lang="en-US" b="1" dirty="0" err="1">
                <a:solidFill>
                  <a:srgbClr val="37804B"/>
                </a:solidFill>
              </a:rPr>
              <a:t>Địa</a:t>
            </a:r>
            <a:r>
              <a:rPr lang="en-US" b="1" dirty="0">
                <a:solidFill>
                  <a:srgbClr val="37804B"/>
                </a:solidFill>
              </a:rPr>
              <a:t> </a:t>
            </a:r>
            <a:r>
              <a:rPr lang="en-US" b="1" dirty="0" err="1">
                <a:solidFill>
                  <a:srgbClr val="37804B"/>
                </a:solidFill>
              </a:rPr>
              <a:t>lí</a:t>
            </a:r>
            <a:endParaRPr lang="en-US" b="1" dirty="0">
              <a:solidFill>
                <a:srgbClr val="37804B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3713" y="1403866"/>
            <a:ext cx="80772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1/  </a:t>
            </a:r>
            <a:r>
              <a:rPr lang="en-US" altLang="en-US" sz="2400" b="1" dirty="0" err="1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altLang="en-US" sz="2400" b="1" dirty="0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en-US" sz="2400" b="1" dirty="0" err="1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altLang="en-US" sz="2400" b="1" dirty="0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dirty="0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altLang="en-US" sz="2400" b="1" dirty="0">
                <a:solidFill>
                  <a:srgbClr val="6EB1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3000" y="2209800"/>
            <a:ext cx="693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2571AE"/>
                </a:solidFill>
              </a:rPr>
              <a:t>Dệt, may</a:t>
            </a:r>
            <a:r>
              <a:rPr lang="en-US" altLang="en-US" sz="2800" b="1" dirty="0">
                <a:solidFill>
                  <a:srgbClr val="2571AE"/>
                </a:solidFill>
              </a:rPr>
              <a:t>,</a:t>
            </a:r>
            <a:r>
              <a:rPr lang="vi-VN" altLang="en-US" sz="2800" b="1" dirty="0">
                <a:solidFill>
                  <a:srgbClr val="2571AE"/>
                </a:solidFill>
              </a:rPr>
              <a:t> thêu, đan lát, rèn, đúc, …</a:t>
            </a:r>
            <a:endParaRPr lang="en-US" altLang="en-US" sz="2800" b="1" dirty="0">
              <a:solidFill>
                <a:srgbClr val="2571AE"/>
              </a:solidFill>
            </a:endParaRPr>
          </a:p>
        </p:txBody>
      </p:sp>
      <p:pic>
        <p:nvPicPr>
          <p:cNvPr id="8" name="Picture 4" descr="Hình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2902635"/>
            <a:ext cx="3722914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edustore.vn/lectures/TH/Lop%204/Dia%20li/Tiet%2005.%20Hoat%20dong%20san%20xuat%20cua%20nguoi%20dan%20o%20Hoang%20Lien%20Son/Data/image_paste_1309101429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328" y="2978835"/>
            <a:ext cx="3827417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ình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54" y="2940735"/>
            <a:ext cx="366379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C45DEC5-67D3-422A-AD1B-D45B9D14E663}"/>
              </a:ext>
            </a:extLst>
          </p:cNvPr>
          <p:cNvSpPr txBox="1"/>
          <p:nvPr/>
        </p:nvSpPr>
        <p:spPr>
          <a:xfrm>
            <a:off x="3210577" y="757535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</a:p>
          <a:p>
            <a:pPr algn="ctr"/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1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2571A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Liên Sơn</a:t>
            </a:r>
          </a:p>
        </p:txBody>
      </p:sp>
    </p:spTree>
    <p:extLst>
      <p:ext uri="{BB962C8B-B14F-4D97-AF65-F5344CB8AC3E}">
        <p14:creationId xmlns:p14="http://schemas.microsoft.com/office/powerpoint/2010/main" val="86481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0" y="0"/>
            <a:ext cx="1094350" cy="564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3059" y="267087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, </a:t>
            </a:r>
            <a:r>
              <a:rPr lang="en-US" b="1" dirty="0" err="1"/>
              <a:t>Ngày</a:t>
            </a:r>
            <a:r>
              <a:rPr lang="en-US" b="1" dirty="0"/>
              <a:t> 29 </a:t>
            </a:r>
            <a:r>
              <a:rPr lang="en-US" b="1" dirty="0" err="1"/>
              <a:t>tháng</a:t>
            </a:r>
            <a:r>
              <a:rPr lang="en-US" b="1" dirty="0"/>
              <a:t> 09 </a:t>
            </a:r>
            <a:r>
              <a:rPr lang="en-US" b="1" dirty="0" err="1"/>
              <a:t>năm</a:t>
            </a:r>
            <a:r>
              <a:rPr lang="en-US" b="1" dirty="0"/>
              <a:t> 2022</a:t>
            </a:r>
          </a:p>
          <a:p>
            <a:pPr algn="ctr"/>
            <a:r>
              <a:rPr lang="en-US" b="1" dirty="0" err="1">
                <a:solidFill>
                  <a:srgbClr val="37804B"/>
                </a:solidFill>
              </a:rPr>
              <a:t>Địa</a:t>
            </a:r>
            <a:r>
              <a:rPr lang="en-US" b="1" dirty="0">
                <a:solidFill>
                  <a:srgbClr val="37804B"/>
                </a:solidFill>
              </a:rPr>
              <a:t> </a:t>
            </a:r>
            <a:r>
              <a:rPr lang="en-US" b="1" dirty="0" err="1">
                <a:solidFill>
                  <a:srgbClr val="37804B"/>
                </a:solidFill>
              </a:rPr>
              <a:t>lí</a:t>
            </a:r>
            <a:endParaRPr lang="en-US" b="1" dirty="0">
              <a:solidFill>
                <a:srgbClr val="37804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7608" y="752539"/>
            <a:ext cx="452399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37804B"/>
                </a:solidFill>
                <a:latin typeface="Arial" charset="0"/>
              </a:rPr>
              <a:t>Một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37804B"/>
                </a:solidFill>
                <a:latin typeface="Arial" charset="0"/>
              </a:rPr>
              <a:t> </a:t>
            </a: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37804B"/>
                </a:solidFill>
                <a:latin typeface="Arial" charset="0"/>
              </a:rPr>
              <a:t>số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37804B"/>
                </a:solidFill>
                <a:latin typeface="Arial" charset="0"/>
              </a:rPr>
              <a:t> </a:t>
            </a: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37804B"/>
                </a:solidFill>
                <a:latin typeface="Arial" charset="0"/>
              </a:rPr>
              <a:t>mặt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37804B"/>
                </a:solidFill>
                <a:latin typeface="Arial" charset="0"/>
              </a:rPr>
              <a:t> </a:t>
            </a: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37804B"/>
                </a:solidFill>
                <a:latin typeface="Arial" charset="0"/>
              </a:rPr>
              <a:t>hàng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37804B"/>
                </a:solidFill>
                <a:latin typeface="Arial" charset="0"/>
              </a:rPr>
              <a:t> </a:t>
            </a: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37804B"/>
                </a:solidFill>
                <a:latin typeface="Arial" charset="0"/>
              </a:rPr>
              <a:t>thổ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37804B"/>
                </a:solidFill>
                <a:latin typeface="Arial" charset="0"/>
              </a:rPr>
              <a:t> </a:t>
            </a: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37804B"/>
                </a:solidFill>
                <a:latin typeface="Arial" charset="0"/>
              </a:rPr>
              <a:t>cẩm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37804B"/>
                </a:solidFill>
                <a:latin typeface="Arial" charset="0"/>
              </a:rPr>
              <a:t> </a:t>
            </a: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37804B"/>
                </a:solidFill>
                <a:latin typeface="Arial" charset="0"/>
              </a:rPr>
              <a:t>đẹp</a:t>
            </a:r>
            <a:endParaRPr lang="en-US" sz="2400" b="1" dirty="0">
              <a:ln w="10541" cmpd="sng">
                <a:noFill/>
                <a:prstDash val="solid"/>
              </a:ln>
              <a:solidFill>
                <a:srgbClr val="37804B"/>
              </a:solidFill>
              <a:latin typeface="Arial" charset="0"/>
            </a:endParaRPr>
          </a:p>
        </p:txBody>
      </p:sp>
      <p:pic>
        <p:nvPicPr>
          <p:cNvPr id="7" name="Picture 2" descr="http://edustore.vn/lectures/TH/Lop%204/Dia%20li/Tiet%2005.%20Hoat%20dong%20san%20xuat%20cua%20nguoi%20dan%20o%20Hoang%20Lien%20Son/Data/image_paste_1309101442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06" y="3204898"/>
            <a:ext cx="3841119" cy="228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edustore.vn/lectures/TH/Lop%204/Dia%20li/Tiet%2005.%20Hoat%20dong%20san%20xuat%20cua%20nguoi%20dan%20o%20Hoang%20Lien%20Son/Data/image_paste_1309101442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29" y="1142737"/>
            <a:ext cx="3686736" cy="23238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edustore.vn/lectures/TH/Lop%204/Dia%20li/Tiet%2005.%20Hoat%20dong%20san%20xuat%20cua%20nguoi%20dan%20o%20Hoang%20Lien%20Son/Data/image_paste_1309101442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30" y="1228728"/>
            <a:ext cx="4231470" cy="22012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edustore.vn/lectures/TH/Lop%204/Dia%20li/Tiet%2005.%20Hoat%20dong%20san%20xuat%20cua%20nguoi%20dan%20o%20Hoang%20Lien%20Son/Data/image_paste_1309101429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737"/>
            <a:ext cx="3814354" cy="23238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55" y="3204898"/>
            <a:ext cx="4177809" cy="228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0506" y="56049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2/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cẩm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cẩm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3780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54405" y="5568346"/>
            <a:ext cx="7010400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51C0E2"/>
                </a:solidFill>
              </a:rPr>
              <a:t>- Hàng thổ cẩm có màu sắc sặc sỡ. </a:t>
            </a:r>
          </a:p>
          <a:p>
            <a:pPr eaLnBrk="1" hangingPunct="1"/>
            <a:r>
              <a:rPr lang="vi-VN" altLang="en-US" sz="2800" b="1" dirty="0">
                <a:solidFill>
                  <a:srgbClr val="51C0E2"/>
                </a:solidFill>
              </a:rPr>
              <a:t>- Dùng để làm thảm, khăn, mũ, túi …</a:t>
            </a:r>
            <a:endParaRPr lang="en-US" altLang="en-US" sz="2800" b="1" dirty="0">
              <a:solidFill>
                <a:srgbClr val="51C0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7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1231</Words>
  <Application>Microsoft Office PowerPoint</Application>
  <PresentationFormat>Widescreen</PresentationFormat>
  <Paragraphs>184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等线</vt:lpstr>
      <vt:lpstr>Microsoft YaHei</vt:lpstr>
      <vt:lpstr>SimSun</vt:lpstr>
      <vt:lpstr>Arial</vt:lpstr>
      <vt:lpstr>Arial Rounded MT Bold</vt:lpstr>
      <vt:lpstr>Calibri</vt:lpstr>
      <vt:lpstr>Calibri Light</vt:lpstr>
      <vt:lpstr>Tahoma</vt:lpstr>
      <vt:lpstr>Times New Roman</vt:lpstr>
      <vt:lpstr>方正兰亭中粗黑_GBK</vt:lpstr>
      <vt:lpstr>方正兰亭纤黑简体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THE-SU</dc:creator>
  <cp:lastModifiedBy>Administrator</cp:lastModifiedBy>
  <cp:revision>22</cp:revision>
  <dcterms:created xsi:type="dcterms:W3CDTF">2022-09-25T14:58:04Z</dcterms:created>
  <dcterms:modified xsi:type="dcterms:W3CDTF">2022-09-29T00:24:45Z</dcterms:modified>
</cp:coreProperties>
</file>