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99" r:id="rId2"/>
    <p:sldId id="383" r:id="rId3"/>
    <p:sldId id="396" r:id="rId4"/>
    <p:sldId id="385" r:id="rId5"/>
    <p:sldId id="386" r:id="rId6"/>
    <p:sldId id="387" r:id="rId7"/>
    <p:sldId id="388" r:id="rId8"/>
    <p:sldId id="389" r:id="rId9"/>
    <p:sldId id="390" r:id="rId10"/>
    <p:sldId id="368" r:id="rId11"/>
    <p:sldId id="393" r:id="rId12"/>
    <p:sldId id="359" r:id="rId13"/>
    <p:sldId id="351" r:id="rId14"/>
    <p:sldId id="353" r:id="rId15"/>
    <p:sldId id="394" r:id="rId16"/>
    <p:sldId id="370" r:id="rId17"/>
    <p:sldId id="371" r:id="rId18"/>
    <p:sldId id="347" r:id="rId19"/>
    <p:sldId id="391" r:id="rId20"/>
    <p:sldId id="3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1-09-04T18:55:45"/>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762 192,'-31'0,"-1"0,32 0,-32 0,32 0,-32 0,32 0,-31 0,-1 0,32 0,-32 0,32 0,-32 0,32 0,-31 0,-1 0,0 0,32 32,-31-32,-1 31,32-31,-32 0,0 0,1 32,31-32,-32 32,32-32,-32 32,32-1,-32-31,32 32,-31-32,31 32,-32-32,0 31,32 1,0-32,0 32,-32-32,32 32,-31-1,31 1,0-32,0 32,0-32,0 31,0-31,0 32,31 0,-31-32,0 31,0-31,0 32,0-32,0 32,0 0,0-32,0 31,0-31,32 32,-32 0,32-1,-32-31,32 32,-1 0,-31 0,32-1,-32-31,32 64,0-64,-32 63,31-63,-31 32,0-32,0 32,32-32,-32 31,32 1,-32-32,0 32,0-1,32-31,-32 32,31-32,-31 0,32 32,0-32,-1 32,-31-32,32 0,-32 0,32 31,0-31,-32 0,31 0,-31 0,32 0,-32 0,32 0,0 0,-32 0,31 32,-31-32,32 0,-32 0,32 0,0 32,-32-32,31 0,-31 0,32 0,0 0,0 31,-32-31,31 32,-31-32,32 0,0 32,-32-32,31 0,-31 0,32 31,-32-31,32 0,0 0,-32 32,31-32,1 32,-32-32,32 0,0 0,-32 0,31 0,-31 0,64 32,-64-32,32 0,-32 0,31 0,-31 0,32 0,0 0,-32 31,31-31,-31 0,32 32,-32-32,64 0,-64 32,31-32,-31 0,32 0,0 31,-32-31,32 32,-32-32,31 32,-31-32,32 32,-32-1,32-31,0 32,-1-32,-31 32,32-1,0-31,-32 32,31-32,-31 32,32-32,-32 63,32-63,0 32,-32-32,31 32,-31-32,32 0,-32 0,32 31,0-31,-32 0,31 32,-31-32,32 0,-32 0,64 32,-64-32,31 32,-31-32,32 31,0-31,-32 0,32 32,-32-32,63 32,-63-32,32 0,-32 0,31 0,-31 31,64-31,-64 32,32-32,-32 0,63 32,-31-32,-32 0,32 0,-1 31,1-31,-32 32,32-32,0 0,-32 0,31 32,-31-32,64 0,-64 0,31 0,-31 0,64 32,-64-32,32 0,-32 0,31 0,-31 0,32 31,-32-31,32 0,0 0,-32 0,31 0,-31 0,32 0,-32 0,32 0,0 0,-32 0,31 0,1 0,0 0,-32 0,31 32,-31-32,32 0,-32 0,32 0,0 0,-32 0,31 0,-31 0,32 0,-32 0,32 0,0 32,-32-32,31 0,1 31,-32-31,32 32,0-32,-32 32,31 0,-31-32,32 31,-32-31,32 0,-1 0,-31 0,32 0,-32 0,32 0,-32 0,32 0,-1 0,-31 0,32 0,32 0,-33 0,1 0,0 0,-32 0,32 0,-1 0,-31 0,32 0,-32 0,32 0,0 32,-1-32,-31 0,32 0,-32 0,63 0,-63 0,32 0,-32 0,32 0,-32 0,32 0,-1 0,-31 0,32 0,-32 0,32 0,-32 0,32-32,-32 32,31-31,1 31,32 0,-64 0,31-32,-31 32,32 0,-32-32,32 32,-1 0,-31-32,32 1,-32 31,32-32,-32 32,32-32,-1 32,-31-31,32-1,-32 32,32-32,-32 32,32-32,-1 1,1 31,-32-32,32 32,-32-32,63 1,-63 31,32-32,-32 32,32-32,-1 32,-31-31,32-1,0 32,0-32,-32 32,31-32,-31 32,32-31,-32 31,32-32,0 0,31 32,-63-31,32 31,-32-32,32 32,-32-32,31 32,1-32,-32 1,32 31,-32-32,31 0,1 32,0 0,-32 0,32-31,-32 31,31-32,-31 32,32-32,0 32,-32 0,32-32,-32 32,31-31,-31 31,32-32,0 32,-32 0,32-32,-32 32,31-31,-31 31,32 0,0 0,-32 0,32-32,-32 32,31 0,-31-32,32 0,0 32,-32 0,31-31,-31-1,32 32,-32 0,32 0,0-32,-1 1,-31 31,32 0,-32 0,32-32,0 32,-32-32,31 32,-31 0,32 0,-32-31,32 31,0 0,-1 0,1-32,0 32,-1 0,1 0,0 0,-32 0,32 0,-1 0,-31 0,32 0,-32 0,32-32,-32 32,32 0,-32 0,31-32,1 32,-32 0,32-31,-32 31,32 0,-32-32,31 32,1-32,-32 32,32-31,-1 31,1-32,-32 32,32-32,-32 32,32-32,-32 1,31 31,1-32,32 0,-64 32,31-31,1 31,0-32,-32 32,32-32,-32 0,31 32,-31 0,32-31,0-1,-32 32,32-32,-32 32,0-31,0 31,0-32,0 0,0 32,0-32,0 1,0-1,0 32,0-32,0 1,0-1,0 32,0-32,0 32,0-31,0 31,0-32,0 0,0 32,0-32,-32 32,32-31,0 31,-32-32,0 0,32 32,-31 0,31-31,-32 31,32 0,-32-32,0 0,32 32,-31-32,31 32,-32-31,0 31,32-32,-32 0,1 32,31-31,-32 31,32-32,-32 32,32-32,-63 32,31-32,0 1,32 31,-31 0,31 0,-32 0,32 0,-32 0,0 0,32 0,-31 0,31 0,-32 0,32 0,-64 0,64 0,-31 0,31 31,-32-31,0 0,32 0,-32 0,32 0,-31 0,31 0,-32 0,32 0,-32 0,1 0,31 0,-32 0,32 0,-32 0,32 0,-32 0,1 0,31 0,-32 0,32 0,-64 0,64 32,-31-32,31 0,-32 0,32 0,-32 0,0 0,32 32,-31-32,31 0,-32 0,32 0,-32 0,1 0,31 32,-32-32,32 0,-32 0,32 0,-32 31,1-31,-1 32,32-32,-64 32,64-1,-31-31,31 32,-32-32,32 32,-32-32,32 32,-32-1,1-31,31 32,-32-32,32 32,-32-32,32 31,-32 1,1-32,31 0,-32 0,32 0,-32 0,32 0,-31 0,-1 0,32 0,-32 0,32 0,-32 0,32 0,-31 0,-1 0,32 0,-32 32,32-32,-32 0,32 0,-31 32,-1-32,32 0,-32 0,32 31,-32-31,32 0,-31 0,-1 32,32-32,-32 32,32-32,-31 31,31-31,-32 32,0 0,32-32,-32 31,32-31,-31 32,-1-32,32 32,0 0,-32-32,0 31,32-31,-31 32,-1-32,32 32,-32-1,32-31,-32 32,32-32,-31 32,-1-32,32 0,-32 0,32 0,-31 0,31 0,-32 0,0 0,32 0,-32 0,32 0,-31 0,31 0,-32 0,0 0,32 0,-32 0,32 0,-31 0,31 0,-32 0,0 0,32 0,-32 0,32 0,-31 0,31 0,-32 0,0-32,32 32,-31 0,-1-32,0 32,32-31,-32 31,32 0,-31-32,-1 32,0 0,32-32,-32 32,32 0,-31 0,31 0,-64 0,32-31,1-1,31 32,-32-32,0 32,0-32,32 32,-31-31,-1 31,0 0,1 0,31 0,-32-32,0 32,0 0,1 0,31-32,-64 32,32-31,1 31,-33-32,64 32,-32 0,1 0,-1 0,0-32,32 32,-31 0,-1 0,32 0,-32 0,32-31,-32 31,32 0,-31 0,31 0,-32 0,0 0,32-32,-32 32,32 0,-31 0,31 0,-32 0,0-32,0 32,32 0,-31 0,-1 0,0-32,32 32,-31 0,-1 0,0 0,0 0,1 0,-1 0,32 0,-32 0,32 0,-32 0,1 0,31-31,-32 31,32 0,-32 0,32 0,-32 0,1-32,31 32,-32 0,32 0,-32 0,32 0,-31 0,-1 0,32 0,-32-32,32 32,-32 0,32 0,-31 0,-1 0,32 0,-32-31,32 31,-32 0,32 0,-31 0,-1 0,32 0,-32 0,32 0,-32 0,32 0,-31 0,-1 0,32 0,-32 0,32 0,-32 0,32 0,-31 0,31 0,-32 0,0 0,32 0,-31 0,31 0,-32 0,32 0,-32 0,0 0,32 0,-31 0,31 0,-32 0,32 0,-32 0,0 0,32 0,-31 0,31 0,-32 0,32 0,-32 0,0 0,32 0,-31 0,31 0,-32 0,32 0,-32 0,1 0,31 0,-32 0,32 0,-32 0,32 0,-32 0,1 0,31 0,-32 0,32 0,-32 0,32 0,-32 0,1 0,31 0,-32 0,32-32,-32 32,32 0,-32-32,1 32,31 0,-32 0,32 0,-32-32,32 32,-31 0,31 0,-32 0,0 0,32-31,-32 31,32 0,-31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E456B-B3C8-4C71-A69E-2C1DC67BCB5D}"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EF9D2-649B-4EDC-8C16-0BBD7009361E}" type="slidenum">
              <a:rPr lang="en-US" smtClean="0"/>
              <a:t>‹#›</a:t>
            </a:fld>
            <a:endParaRPr lang="en-US"/>
          </a:p>
        </p:txBody>
      </p:sp>
    </p:spTree>
    <p:extLst>
      <p:ext uri="{BB962C8B-B14F-4D97-AF65-F5344CB8AC3E}">
        <p14:creationId xmlns:p14="http://schemas.microsoft.com/office/powerpoint/2010/main" val="144997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DB09DA4-C733-47C7-B868-D3DA805DE9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33E0CE5A-4468-4AB3-907E-B956A138687C}" type="slidenum">
              <a:rPr lang="en-US" altLang="zh-CN" smtClean="0"/>
              <a:pPr>
                <a:spcBef>
                  <a:spcPct val="0"/>
                </a:spcBef>
              </a:pPr>
              <a:t>1</a:t>
            </a:fld>
            <a:endParaRPr lang="en-US" altLang="zh-CN"/>
          </a:p>
        </p:txBody>
      </p:sp>
      <p:sp>
        <p:nvSpPr>
          <p:cNvPr id="7171" name="Rectangle 2">
            <a:extLst>
              <a:ext uri="{FF2B5EF4-FFF2-40B4-BE49-F238E27FC236}">
                <a16:creationId xmlns:a16="http://schemas.microsoft.com/office/drawing/2014/main" id="{7064DE05-44B6-4750-8706-09A856761139}"/>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E0742D27-7AD1-41F7-A759-A50DB19F7D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zh-CN" altLang="en-US">
                <a:latin typeface="Arial" panose="020B0604020202020204" pitchFamily="34" charset="0"/>
              </a:rPr>
              <a:t>更多精彩模板请关注</a:t>
            </a:r>
            <a:r>
              <a:rPr lang="en-US" altLang="zh-CN">
                <a:latin typeface="Arial" panose="020B0604020202020204" pitchFamily="34" charset="0"/>
              </a:rPr>
              <a:t>【</a:t>
            </a:r>
            <a:r>
              <a:rPr lang="zh-CN" altLang="en-US">
                <a:latin typeface="Arial" panose="020B0604020202020204" pitchFamily="34" charset="0"/>
              </a:rPr>
              <a:t>沐沐槿</a:t>
            </a:r>
            <a:r>
              <a:rPr lang="en-US" altLang="zh-CN">
                <a:latin typeface="Arial" panose="020B0604020202020204" pitchFamily="34" charset="0"/>
              </a:rPr>
              <a:t>PPT】https://mumjin.taobao.com/</a:t>
            </a:r>
            <a:endParaRPr lang="zh-CN" altLang="zh-CN">
              <a:latin typeface="Arial" panose="020B0604020202020204" pitchFamily="34" charset="0"/>
            </a:endParaRPr>
          </a:p>
        </p:txBody>
      </p:sp>
    </p:spTree>
    <p:extLst>
      <p:ext uri="{BB962C8B-B14F-4D97-AF65-F5344CB8AC3E}">
        <p14:creationId xmlns:p14="http://schemas.microsoft.com/office/powerpoint/2010/main" val="191451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a:solidFill>
              <a:srgbClr val="000000">
                <a:alpha val="100000"/>
              </a:srgbClr>
            </a:solidFill>
            <a:miter lim="800000"/>
          </a:ln>
        </p:spPr>
      </p:sp>
      <p:sp>
        <p:nvSpPr>
          <p:cNvPr id="36867"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dirty="0"/>
          </a:p>
        </p:txBody>
      </p:sp>
      <p:sp>
        <p:nvSpPr>
          <p:cNvPr id="36868" name="Slide Number Placeholder 3"/>
          <p:cNvSpPr txBox="1">
            <a:spLocks noGrp="1"/>
          </p:cNvSpPr>
          <p:nvPr/>
        </p:nvSpPr>
        <p:spPr>
          <a:xfrm>
            <a:off x="3884613" y="8685213"/>
            <a:ext cx="2971800" cy="457200"/>
          </a:xfrm>
          <a:prstGeom prst="rect">
            <a:avLst/>
          </a:prstGeom>
          <a:noFill/>
          <a:ln w="9525">
            <a:noFill/>
          </a:ln>
        </p:spPr>
        <p:txBody>
          <a:bodyPr anchor="b" anchorCtr="0"/>
          <a:lstStyle/>
          <a:p>
            <a:pPr lvl="0" algn="r"/>
            <a:fld id="{9A0DB2DC-4C9A-4742-B13C-FB6460FD3503}" type="slidenum">
              <a:rPr lang="en-US" sz="1200" dirty="0"/>
              <a:t>2</a:t>
            </a:fld>
            <a:endParaRPr lang="en-US" sz="1200" dirty="0"/>
          </a:p>
        </p:txBody>
      </p:sp>
    </p:spTree>
    <p:extLst>
      <p:ext uri="{BB962C8B-B14F-4D97-AF65-F5344CB8AC3E}">
        <p14:creationId xmlns:p14="http://schemas.microsoft.com/office/powerpoint/2010/main" val="278952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a:spcBef>
                <a:spcPct val="0"/>
              </a:spcBef>
            </a:pPr>
            <a:fld id="{9A0DB2DC-4C9A-4742-B13C-FB6460FD3503}" type="slidenum">
              <a:rPr lang="en-US" altLang="vi-VN" dirty="0">
                <a:latin typeface="Arial" panose="020B0604020202020204" pitchFamily="34" charset="0"/>
              </a:rPr>
              <a:t>3</a:t>
            </a:fld>
            <a:endParaRPr lang="en-US" altLang="vi-VN" dirty="0">
              <a:latin typeface="Arial" panose="020B0604020202020204" pitchFamily="34" charset="0"/>
            </a:endParaRPr>
          </a:p>
        </p:txBody>
      </p:sp>
      <p:sp>
        <p:nvSpPr>
          <p:cNvPr id="4099" name="Rectangle 2"/>
          <p:cNvSpPr>
            <a:spLocks noGrp="1" noRot="1" noChangeAspect="1" noTextEdit="1"/>
          </p:cNvSpPr>
          <p:nvPr>
            <p:ph type="sldImg"/>
          </p:nvPr>
        </p:nvSpPr>
        <p:spPr>
          <a:ln>
            <a:solidFill>
              <a:srgbClr val="000000">
                <a:alpha val="100000"/>
              </a:srgbClr>
            </a:solidFill>
            <a:miter lim="800000"/>
          </a:ln>
        </p:spPr>
      </p:sp>
      <p:sp>
        <p:nvSpPr>
          <p:cNvPr id="4100" name="Rectangle 3"/>
          <p:cNvSpPr>
            <a:spLocks noGrp="1"/>
          </p:cNvSpPr>
          <p:nvPr>
            <p:ph type="body" idx="1"/>
          </p:nvPr>
        </p:nvSpPr>
        <p:spPr>
          <a:noFill/>
          <a:ln>
            <a:noFill/>
          </a:ln>
        </p:spPr>
        <p:txBody>
          <a:bodyPr wrap="square" lIns="91440" tIns="45720" rIns="91440" bIns="45720" anchor="t" anchorCtr="0"/>
          <a:lstStyle/>
          <a:p>
            <a:pPr lvl="0" eaLnBrk="1" hangingPunct="1"/>
            <a:endParaRPr lang="vi-VN" altLang="vi-VN" dirty="0">
              <a:latin typeface="Arial" panose="020B0604020202020204" pitchFamily="34" charset="0"/>
            </a:endParaRPr>
          </a:p>
        </p:txBody>
      </p:sp>
    </p:spTree>
    <p:extLst>
      <p:ext uri="{BB962C8B-B14F-4D97-AF65-F5344CB8AC3E}">
        <p14:creationId xmlns:p14="http://schemas.microsoft.com/office/powerpoint/2010/main" val="57405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C38D6-AB2D-4EE0-8E91-E0A2903AE8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038357-8C6B-43A1-8EB3-0A866363BD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BE2119-519F-4EE5-8371-C0E988A7002C}"/>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5" name="Footer Placeholder 4">
            <a:extLst>
              <a:ext uri="{FF2B5EF4-FFF2-40B4-BE49-F238E27FC236}">
                <a16:creationId xmlns:a16="http://schemas.microsoft.com/office/drawing/2014/main" id="{E8DDA190-E98D-47AC-869E-A5206034C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C7F95-D711-4A80-BA09-9E998A3A8F12}"/>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68609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1773-B4A7-4727-B74D-2D69C41714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6C818-7BD4-4609-B6FA-054E482CDA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FC26F-1AED-498A-8DCF-1E207FE06A12}"/>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5" name="Footer Placeholder 4">
            <a:extLst>
              <a:ext uri="{FF2B5EF4-FFF2-40B4-BE49-F238E27FC236}">
                <a16:creationId xmlns:a16="http://schemas.microsoft.com/office/drawing/2014/main" id="{193CFF3B-85CC-44B0-A1DD-27A8B67CA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28CA5-ED76-439A-A259-96D73CC9A483}"/>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742665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7F2277-D15A-4334-A5B2-2B35A22053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1797B0-5163-47C3-B8A0-4340E1C7E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CB97A-99D5-483A-9BB6-FA21F7857203}"/>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5" name="Footer Placeholder 4">
            <a:extLst>
              <a:ext uri="{FF2B5EF4-FFF2-40B4-BE49-F238E27FC236}">
                <a16:creationId xmlns:a16="http://schemas.microsoft.com/office/drawing/2014/main" id="{C18FFAA9-46B9-406C-BD6B-23210A68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07A7C-71E1-4ADB-93D6-CD9FD6F32004}"/>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4199657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912A4-0FDD-4570-8531-F4FF0607AA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C34B4C-C6D1-4D5A-80C0-96A7A8334F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23FAB-D69E-4289-962D-89C664F324FA}"/>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5" name="Footer Placeholder 4">
            <a:extLst>
              <a:ext uri="{FF2B5EF4-FFF2-40B4-BE49-F238E27FC236}">
                <a16:creationId xmlns:a16="http://schemas.microsoft.com/office/drawing/2014/main" id="{F24129D6-603E-44C1-98D8-87617B8EB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0D631-4F0E-4F3A-91B6-ADB7FA47281E}"/>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72397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FDEB-9CCE-4DE9-9F70-24EA90D203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F24257-41BA-4E5B-84C3-664F5023E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FCEB3-2015-40C1-8399-C80D92E78F19}"/>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5" name="Footer Placeholder 4">
            <a:extLst>
              <a:ext uri="{FF2B5EF4-FFF2-40B4-BE49-F238E27FC236}">
                <a16:creationId xmlns:a16="http://schemas.microsoft.com/office/drawing/2014/main" id="{988B6486-2C97-4F69-BB87-680369F66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1B0F-BF84-4491-9936-663E71BC7506}"/>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42489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7B27-B5C6-4983-BB44-7950000CB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4BAB9-6141-4573-97C1-96DA187614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D0BD81-99E4-4C61-8DD2-D7A0813F49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FD2967-ABEF-4301-AFD6-2AC1F46C7E2F}"/>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6" name="Footer Placeholder 5">
            <a:extLst>
              <a:ext uri="{FF2B5EF4-FFF2-40B4-BE49-F238E27FC236}">
                <a16:creationId xmlns:a16="http://schemas.microsoft.com/office/drawing/2014/main" id="{1425BF2A-86B1-4176-B893-510457DD60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55885-28C3-45A8-A120-8338F0BEB9A5}"/>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351252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0F96-E901-486B-B5BE-041A44A606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88977-0A2D-4781-BA6C-D5E332AB7D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5A666-7B14-4434-9A30-2F33A06E21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A6A6E1-00F5-45B5-A930-D5250394B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21D53A-8BC6-4A1F-95AC-0883763678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32BC01-D537-4172-93E2-9DC82CD68448}"/>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8" name="Footer Placeholder 7">
            <a:extLst>
              <a:ext uri="{FF2B5EF4-FFF2-40B4-BE49-F238E27FC236}">
                <a16:creationId xmlns:a16="http://schemas.microsoft.com/office/drawing/2014/main" id="{69A1435C-037A-440B-904B-426A140B11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62030F-769E-4A21-AA0D-8175A18924D6}"/>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317893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457C-3F43-409F-95F5-5F9E129DFD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36240A-B1FF-4775-9CB6-32D4A6D8D08C}"/>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4" name="Footer Placeholder 3">
            <a:extLst>
              <a:ext uri="{FF2B5EF4-FFF2-40B4-BE49-F238E27FC236}">
                <a16:creationId xmlns:a16="http://schemas.microsoft.com/office/drawing/2014/main" id="{2A2504C2-5287-4A52-80EC-49BE0F0A32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F68BFD-6B48-4527-9AE4-6876B9999A25}"/>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2068368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940B7-6AAE-4F8D-AF65-7FEFACA9025B}"/>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3" name="Footer Placeholder 2">
            <a:extLst>
              <a:ext uri="{FF2B5EF4-FFF2-40B4-BE49-F238E27FC236}">
                <a16:creationId xmlns:a16="http://schemas.microsoft.com/office/drawing/2014/main" id="{15090A8A-EE70-4F7D-BC1F-E898E088EA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2E209-F72A-4BCE-9A89-6F632A3EB488}"/>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378008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1AB2-2374-466C-982D-F9895C910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C8DF-D86A-471A-AE6A-6CDE189CC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F0860-3591-425D-881A-5EDD1BAD9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DDD490-C441-4EEF-B789-580D15F5CD98}"/>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6" name="Footer Placeholder 5">
            <a:extLst>
              <a:ext uri="{FF2B5EF4-FFF2-40B4-BE49-F238E27FC236}">
                <a16:creationId xmlns:a16="http://schemas.microsoft.com/office/drawing/2014/main" id="{6D744622-481C-4F5A-AF60-A98645E30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C5736-180D-4345-B345-B65B99C92A72}"/>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219039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6C0C1-C2DB-4596-BF67-212EF3E32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7DEE9D-A7CA-47F8-93D0-1F47E44DB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6DE8D-0378-466F-9FB1-98B476AB09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1F46FA-0648-4904-AA72-01888660D786}"/>
              </a:ext>
            </a:extLst>
          </p:cNvPr>
          <p:cNvSpPr>
            <a:spLocks noGrp="1"/>
          </p:cNvSpPr>
          <p:nvPr>
            <p:ph type="dt" sz="half" idx="10"/>
          </p:nvPr>
        </p:nvSpPr>
        <p:spPr/>
        <p:txBody>
          <a:bodyPr/>
          <a:lstStyle/>
          <a:p>
            <a:fld id="{D65A636F-68FF-4BBC-9032-0EFBAFD2F463}" type="datetimeFigureOut">
              <a:rPr lang="en-US" smtClean="0"/>
              <a:t>9/26/2022</a:t>
            </a:fld>
            <a:endParaRPr lang="en-US"/>
          </a:p>
        </p:txBody>
      </p:sp>
      <p:sp>
        <p:nvSpPr>
          <p:cNvPr id="6" name="Footer Placeholder 5">
            <a:extLst>
              <a:ext uri="{FF2B5EF4-FFF2-40B4-BE49-F238E27FC236}">
                <a16:creationId xmlns:a16="http://schemas.microsoft.com/office/drawing/2014/main" id="{AB0F2045-3C09-4EA7-B5A1-FA809B1EF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86B30A-CD3D-4A95-86ED-11C81510D085}"/>
              </a:ext>
            </a:extLst>
          </p:cNvPr>
          <p:cNvSpPr>
            <a:spLocks noGrp="1"/>
          </p:cNvSpPr>
          <p:nvPr>
            <p:ph type="sldNum" sz="quarter" idx="12"/>
          </p:nvPr>
        </p:nvSpPr>
        <p:spPr/>
        <p:txBody>
          <a:bodyPr/>
          <a:lstStyle/>
          <a:p>
            <a:fld id="{FE5EDAF6-3A42-4B9E-BB80-90FB4FF1ABFC}" type="slidenum">
              <a:rPr lang="en-US" smtClean="0"/>
              <a:t>‹#›</a:t>
            </a:fld>
            <a:endParaRPr lang="en-US"/>
          </a:p>
        </p:txBody>
      </p:sp>
    </p:spTree>
    <p:extLst>
      <p:ext uri="{BB962C8B-B14F-4D97-AF65-F5344CB8AC3E}">
        <p14:creationId xmlns:p14="http://schemas.microsoft.com/office/powerpoint/2010/main" val="32504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BA3128-0227-4D4B-B27E-C5ABE796C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78B4C0-E596-4469-94EE-291166C60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1EB9AE-6A5C-47BF-8AC5-C88AC39956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A636F-68FF-4BBC-9032-0EFBAFD2F463}" type="datetimeFigureOut">
              <a:rPr lang="en-US" smtClean="0"/>
              <a:t>9/26/2022</a:t>
            </a:fld>
            <a:endParaRPr lang="en-US"/>
          </a:p>
        </p:txBody>
      </p:sp>
      <p:sp>
        <p:nvSpPr>
          <p:cNvPr id="5" name="Footer Placeholder 4">
            <a:extLst>
              <a:ext uri="{FF2B5EF4-FFF2-40B4-BE49-F238E27FC236}">
                <a16:creationId xmlns:a16="http://schemas.microsoft.com/office/drawing/2014/main" id="{F4630DFC-33AA-4DF7-9D43-4FA8CB3722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D42AC9-D35B-4BEF-AB75-B793855FC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EDAF6-3A42-4B9E-BB80-90FB4FF1ABFC}" type="slidenum">
              <a:rPr lang="en-US" smtClean="0"/>
              <a:t>‹#›</a:t>
            </a:fld>
            <a:endParaRPr lang="en-US"/>
          </a:p>
        </p:txBody>
      </p:sp>
    </p:spTree>
    <p:extLst>
      <p:ext uri="{BB962C8B-B14F-4D97-AF65-F5344CB8AC3E}">
        <p14:creationId xmlns:p14="http://schemas.microsoft.com/office/powerpoint/2010/main" val="264743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ống Đồng Đông Sơn Ngọc Lũ, Họa Tiết Vector 01 - Free.Vector6.com">
            <a:extLst>
              <a:ext uri="{FF2B5EF4-FFF2-40B4-BE49-F238E27FC236}">
                <a16:creationId xmlns:a16="http://schemas.microsoft.com/office/drawing/2014/main" id="{64D7E2D9-E57A-4240-B874-224BFC1FC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5107" y="0"/>
            <a:ext cx="9057668" cy="6831999"/>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1-16">
            <a:extLst>
              <a:ext uri="{FF2B5EF4-FFF2-40B4-BE49-F238E27FC236}">
                <a16:creationId xmlns:a16="http://schemas.microsoft.com/office/drawing/2014/main" id="{1AFE2305-FC52-4DC5-9C5A-0289C3263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086" y="372255"/>
            <a:ext cx="1412042" cy="65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16">
            <a:extLst>
              <a:ext uri="{FF2B5EF4-FFF2-40B4-BE49-F238E27FC236}">
                <a16:creationId xmlns:a16="http://schemas.microsoft.com/office/drawing/2014/main" id="{0D7D4563-C3C3-425E-824E-8D3BC7F1A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7447" y="26001"/>
            <a:ext cx="3179249" cy="1479683"/>
          </a:xfrm>
          <a:prstGeom prst="rect">
            <a:avLst/>
          </a:prstGeom>
          <a:noFill/>
          <a:ln>
            <a:noFill/>
          </a:ln>
        </p:spPr>
      </p:pic>
      <p:sp>
        <p:nvSpPr>
          <p:cNvPr id="3080" name="文本框 1">
            <a:extLst>
              <a:ext uri="{FF2B5EF4-FFF2-40B4-BE49-F238E27FC236}">
                <a16:creationId xmlns:a16="http://schemas.microsoft.com/office/drawing/2014/main" id="{219568A7-E653-414A-81B0-7849A9AF4296}"/>
              </a:ext>
            </a:extLst>
          </p:cNvPr>
          <p:cNvSpPr txBox="1">
            <a:spLocks noChangeArrowheads="1"/>
          </p:cNvSpPr>
          <p:nvPr/>
        </p:nvSpPr>
        <p:spPr bwMode="auto">
          <a:xfrm>
            <a:off x="2949372" y="1550840"/>
            <a:ext cx="7109028" cy="1107996"/>
          </a:xfrm>
          <a:prstGeom prst="rect">
            <a:avLst/>
          </a:prstGeom>
          <a:noFill/>
          <a:ln>
            <a:noFill/>
          </a:ln>
        </p:spPr>
        <p:txBody>
          <a:bodyPr wrap="square">
            <a:spAutoFit/>
          </a:bodyPr>
          <a:lstStyle>
            <a:lvl1pPr>
              <a:defRPr sz="3000">
                <a:solidFill>
                  <a:schemeClr val="tx1"/>
                </a:solidFill>
                <a:latin typeface="Arial" panose="020B0604020202020204" pitchFamily="34" charset="0"/>
                <a:ea typeface="宋体" panose="02010600030101010101" pitchFamily="2" charset="-122"/>
              </a:defRPr>
            </a:lvl1pPr>
            <a:lvl2pPr marL="742950" indent="-285750">
              <a:defRPr sz="3000">
                <a:solidFill>
                  <a:schemeClr val="tx1"/>
                </a:solidFill>
                <a:latin typeface="Arial" panose="020B0604020202020204" pitchFamily="34" charset="0"/>
                <a:ea typeface="宋体" panose="02010600030101010101" pitchFamily="2" charset="-122"/>
              </a:defRPr>
            </a:lvl2pPr>
            <a:lvl3pPr marL="1143000" indent="-228600">
              <a:defRPr sz="3000">
                <a:solidFill>
                  <a:schemeClr val="tx1"/>
                </a:solidFill>
                <a:latin typeface="Arial" panose="020B0604020202020204" pitchFamily="34" charset="0"/>
                <a:ea typeface="宋体" panose="02010600030101010101" pitchFamily="2" charset="-122"/>
              </a:defRPr>
            </a:lvl3pPr>
            <a:lvl4pPr marL="1600200" indent="-228600">
              <a:defRPr sz="3000">
                <a:solidFill>
                  <a:schemeClr val="tx1"/>
                </a:solidFill>
                <a:latin typeface="Arial" panose="020B0604020202020204" pitchFamily="34" charset="0"/>
                <a:ea typeface="宋体" panose="02010600030101010101" pitchFamily="2" charset="-122"/>
              </a:defRPr>
            </a:lvl4pPr>
            <a:lvl5pPr marL="2057400" indent="-228600">
              <a:defRPr sz="3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000">
                <a:solidFill>
                  <a:schemeClr val="tx1"/>
                </a:solidFill>
                <a:latin typeface="Arial" panose="020B0604020202020204" pitchFamily="34" charset="0"/>
                <a:ea typeface="宋体" panose="02010600030101010101" pitchFamily="2" charset="-122"/>
              </a:defRPr>
            </a:lvl9pPr>
          </a:lstStyle>
          <a:p>
            <a:pPr algn="ctr" eaLnBrk="1" hangingPunct="1"/>
            <a:r>
              <a:rPr lang="vi-VN" altLang="zh-CN" sz="6600" b="1" dirty="0">
                <a:latin typeface="Times New Roman" panose="02020603050405020304" pitchFamily="18" charset="0"/>
                <a:cs typeface="Times New Roman" panose="02020603050405020304" pitchFamily="18" charset="0"/>
              </a:rPr>
              <a:t>LỊCH SỬ</a:t>
            </a:r>
            <a:r>
              <a:rPr lang="en-US" altLang="zh-CN" sz="6600" b="1" dirty="0">
                <a:latin typeface="Times New Roman" panose="02020603050405020304" pitchFamily="18" charset="0"/>
                <a:cs typeface="Times New Roman" panose="02020603050405020304" pitchFamily="18" charset="0"/>
              </a:rPr>
              <a:t> </a:t>
            </a:r>
            <a:endParaRPr lang="zh-CN" altLang="en-US" sz="6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9C963B-F708-48F3-A631-D19C0AB61CA1}"/>
              </a:ext>
            </a:extLst>
          </p:cNvPr>
          <p:cNvSpPr txBox="1"/>
          <p:nvPr/>
        </p:nvSpPr>
        <p:spPr>
          <a:xfrm>
            <a:off x="1009087" y="2703591"/>
            <a:ext cx="10063726" cy="2277547"/>
          </a:xfrm>
          <a:prstGeom prst="rect">
            <a:avLst/>
          </a:prstGeom>
          <a:noFill/>
        </p:spPr>
        <p:txBody>
          <a:bodyPr wrap="square" rtlCol="0">
            <a:spAutoFit/>
          </a:bodyPr>
          <a:lstStyle/>
          <a:p>
            <a:pPr algn="ctr"/>
            <a:r>
              <a:rPr lang="en-US" sz="8800" b="1" dirty="0">
                <a:solidFill>
                  <a:srgbClr val="FF0000"/>
                </a:solidFill>
                <a:latin typeface="Times New Roman" panose="02020603050405020304" pitchFamily="18" charset="0"/>
                <a:cs typeface="Times New Roman" panose="02020603050405020304" pitchFamily="18" charset="0"/>
              </a:rPr>
              <a:t>N</a:t>
            </a:r>
            <a:r>
              <a:rPr lang="vi-VN" sz="8800" b="1" dirty="0">
                <a:solidFill>
                  <a:srgbClr val="FF0000"/>
                </a:solidFill>
                <a:latin typeface="Times New Roman" panose="02020603050405020304" pitchFamily="18" charset="0"/>
                <a:cs typeface="Times New Roman" panose="02020603050405020304" pitchFamily="18" charset="0"/>
              </a:rPr>
              <a:t>ư</a:t>
            </a:r>
            <a:r>
              <a:rPr lang="en-US" sz="8800" b="1" dirty="0" err="1">
                <a:solidFill>
                  <a:srgbClr val="FF0000"/>
                </a:solidFill>
                <a:latin typeface="Times New Roman" panose="02020603050405020304" pitchFamily="18" charset="0"/>
                <a:cs typeface="Times New Roman" panose="02020603050405020304" pitchFamily="18" charset="0"/>
              </a:rPr>
              <a:t>ớc</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Âu</a:t>
            </a:r>
            <a:r>
              <a:rPr lang="en-US" sz="8800" b="1" dirty="0">
                <a:solidFill>
                  <a:srgbClr val="FF0000"/>
                </a:solidFill>
                <a:latin typeface="Times New Roman" panose="02020603050405020304" pitchFamily="18" charset="0"/>
                <a:cs typeface="Times New Roman" panose="02020603050405020304" pitchFamily="18" charset="0"/>
              </a:rPr>
              <a:t> </a:t>
            </a:r>
            <a:r>
              <a:rPr lang="en-US" sz="8800" b="1" dirty="0" err="1">
                <a:solidFill>
                  <a:srgbClr val="FF0000"/>
                </a:solidFill>
                <a:latin typeface="Times New Roman" panose="02020603050405020304" pitchFamily="18" charset="0"/>
                <a:cs typeface="Times New Roman" panose="02020603050405020304" pitchFamily="18" charset="0"/>
              </a:rPr>
              <a:t>Lạc</a:t>
            </a:r>
            <a:endParaRPr lang="en-US" sz="8800" b="1" dirty="0">
              <a:solidFill>
                <a:srgbClr val="FF0000"/>
              </a:solidFill>
              <a:latin typeface="Times New Roman" panose="02020603050405020304" pitchFamily="18" charset="0"/>
              <a:cs typeface="Times New Roman" panose="02020603050405020304" pitchFamily="18" charset="0"/>
            </a:endParaRPr>
          </a:p>
          <a:p>
            <a:pPr algn="ctr"/>
            <a:endParaRPr lang="en-US" sz="54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p:cTn id="7" dur="1000" fill="hold"/>
                                        <p:tgtEl>
                                          <p:spTgt spid="2059"/>
                                        </p:tgtEl>
                                        <p:attrNameLst>
                                          <p:attrName>ppt_x</p:attrName>
                                        </p:attrNameLst>
                                      </p:cBhvr>
                                      <p:tavLst>
                                        <p:tav tm="0">
                                          <p:val>
                                            <p:strVal val="#ppt_x-.2"/>
                                          </p:val>
                                        </p:tav>
                                        <p:tav tm="100000">
                                          <p:val>
                                            <p:strVal val="#ppt_x"/>
                                          </p:val>
                                        </p:tav>
                                      </p:tavLst>
                                    </p:anim>
                                    <p:anim calcmode="lin" valueType="num">
                                      <p:cBhvr>
                                        <p:cTn id="8" dur="1000" fill="hold"/>
                                        <p:tgtEl>
                                          <p:spTgt spid="20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9"/>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2058"/>
                                        </p:tgtEl>
                                        <p:attrNameLst>
                                          <p:attrName>style.visibility</p:attrName>
                                        </p:attrNameLst>
                                      </p:cBhvr>
                                      <p:to>
                                        <p:strVal val="visible"/>
                                      </p:to>
                                    </p:set>
                                    <p:anim calcmode="lin" valueType="num">
                                      <p:cBhvr>
                                        <p:cTn id="13" dur="1000" fill="hold"/>
                                        <p:tgtEl>
                                          <p:spTgt spid="2058"/>
                                        </p:tgtEl>
                                        <p:attrNameLst>
                                          <p:attrName>ppt_x</p:attrName>
                                        </p:attrNameLst>
                                      </p:cBhvr>
                                      <p:tavLst>
                                        <p:tav tm="0">
                                          <p:val>
                                            <p:strVal val="#ppt_x-.2"/>
                                          </p:val>
                                        </p:tav>
                                        <p:tav tm="100000">
                                          <p:val>
                                            <p:strVal val="#ppt_x"/>
                                          </p:val>
                                        </p:tav>
                                      </p:tavLst>
                                    </p:anim>
                                    <p:anim calcmode="lin" valueType="num">
                                      <p:cBhvr>
                                        <p:cTn id="14"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080">
                                            <p:txEl>
                                              <p:pRg st="0" end="0"/>
                                            </p:txEl>
                                          </p:spTgt>
                                        </p:tgtEl>
                                        <p:attrNameLst>
                                          <p:attrName>style.visibility</p:attrName>
                                        </p:attrNameLst>
                                      </p:cBhvr>
                                      <p:to>
                                        <p:strVal val="visible"/>
                                      </p:to>
                                    </p:set>
                                    <p:anim calcmode="lin" valueType="num">
                                      <p:cBhvr additive="base">
                                        <p:cTn id="20" dur="500" fill="hold"/>
                                        <p:tgtEl>
                                          <p:spTgt spid="308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0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p:cNvPicPr>
          <p:nvPr/>
        </p:nvPicPr>
        <p:blipFill>
          <a:blip r:embed="rId2"/>
          <a:stretch>
            <a:fillRect/>
          </a:stretch>
        </p:blipFill>
        <p:spPr>
          <a:xfrm>
            <a:off x="1752600" y="609600"/>
            <a:ext cx="7315200" cy="6096000"/>
          </a:xfrm>
          <a:prstGeom prst="rect">
            <a:avLst/>
          </a:prstGeom>
          <a:solidFill>
            <a:srgbClr val="FF0066"/>
          </a:solidFill>
          <a:ln w="57150" cap="flat" cmpd="sng">
            <a:solidFill>
              <a:srgbClr val="0000CC"/>
            </a:solidFill>
            <a:prstDash val="solid"/>
            <a:miter/>
            <a:headEnd type="none" w="med" len="med"/>
            <a:tailEnd type="none" w="med" len="med"/>
          </a:ln>
        </p:spPr>
      </p:pic>
      <p:sp>
        <p:nvSpPr>
          <p:cNvPr id="10243" name="Freeform 3"/>
          <p:cNvSpPr/>
          <p:nvPr/>
        </p:nvSpPr>
        <p:spPr>
          <a:xfrm>
            <a:off x="5854700" y="5105400"/>
            <a:ext cx="469900" cy="3810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Lst>
            <a:rect l="0" t="0" r="0" b="0"/>
            <a:pathLst>
              <a:path w="296" h="240">
                <a:moveTo>
                  <a:pt x="152" y="48"/>
                </a:moveTo>
                <a:cubicBezTo>
                  <a:pt x="128" y="72"/>
                  <a:pt x="128" y="120"/>
                  <a:pt x="104" y="144"/>
                </a:cubicBezTo>
                <a:cubicBezTo>
                  <a:pt x="80" y="168"/>
                  <a:pt x="16" y="176"/>
                  <a:pt x="8" y="192"/>
                </a:cubicBezTo>
                <a:cubicBezTo>
                  <a:pt x="0" y="208"/>
                  <a:pt x="40" y="240"/>
                  <a:pt x="56" y="240"/>
                </a:cubicBezTo>
                <a:cubicBezTo>
                  <a:pt x="72" y="240"/>
                  <a:pt x="80" y="200"/>
                  <a:pt x="104" y="192"/>
                </a:cubicBezTo>
                <a:cubicBezTo>
                  <a:pt x="128" y="184"/>
                  <a:pt x="176" y="208"/>
                  <a:pt x="200" y="192"/>
                </a:cubicBezTo>
                <a:cubicBezTo>
                  <a:pt x="224" y="176"/>
                  <a:pt x="232" y="120"/>
                  <a:pt x="248" y="96"/>
                </a:cubicBezTo>
                <a:cubicBezTo>
                  <a:pt x="264" y="72"/>
                  <a:pt x="296" y="64"/>
                  <a:pt x="296" y="48"/>
                </a:cubicBezTo>
                <a:cubicBezTo>
                  <a:pt x="296" y="32"/>
                  <a:pt x="264" y="0"/>
                  <a:pt x="248" y="0"/>
                </a:cubicBezTo>
                <a:cubicBezTo>
                  <a:pt x="232" y="0"/>
                  <a:pt x="176" y="24"/>
                  <a:pt x="152" y="48"/>
                </a:cubicBezTo>
                <a:close/>
              </a:path>
            </a:pathLst>
          </a:custGeom>
          <a:solidFill>
            <a:srgbClr val="3399FF">
              <a:alpha val="100000"/>
            </a:srgbClr>
          </a:solidFill>
          <a:ln w="9525" cap="flat" cmpd="sng">
            <a:solidFill>
              <a:schemeClr val="tx1">
                <a:alpha val="100000"/>
              </a:schemeClr>
            </a:solidFill>
            <a:prstDash val="solid"/>
            <a:round/>
            <a:headEnd type="none" w="med" len="med"/>
            <a:tailEnd type="none" w="med" len="med"/>
          </a:ln>
        </p:spPr>
        <p:txBody>
          <a:bodyPr/>
          <a:lstStyle/>
          <a:p>
            <a:endParaRPr lang="en-US"/>
          </a:p>
        </p:txBody>
      </p:sp>
      <p:sp>
        <p:nvSpPr>
          <p:cNvPr id="10244" name="Text Box 4"/>
          <p:cNvSpPr txBox="1"/>
          <p:nvPr/>
        </p:nvSpPr>
        <p:spPr>
          <a:xfrm>
            <a:off x="1676400" y="152400"/>
            <a:ext cx="7391400" cy="457200"/>
          </a:xfrm>
          <a:prstGeom prst="rect">
            <a:avLst/>
          </a:prstGeom>
          <a:solidFill>
            <a:schemeClr val="bg1"/>
          </a:solidFill>
          <a:ln w="9525">
            <a:noFill/>
          </a:ln>
        </p:spPr>
        <p:txBody>
          <a:bodyPr>
            <a:spAutoFit/>
          </a:bodyPr>
          <a:lstStyle/>
          <a:p>
            <a:pPr algn="ctr">
              <a:spcBef>
                <a:spcPct val="50000"/>
              </a:spcBef>
            </a:pPr>
            <a:r>
              <a:rPr lang="en-US" altLang="en-US" sz="2400" b="1" u="sng" dirty="0">
                <a:solidFill>
                  <a:schemeClr val="tx2"/>
                </a:solidFill>
                <a:latin typeface="Times New Roman" panose="02020603050405020304" pitchFamily="18" charset="0"/>
                <a:cs typeface="Arial" panose="020B0604020202020204" pitchFamily="34" charset="0"/>
              </a:rPr>
              <a:t>SƠ ĐỒ KHU THÀNH CỔ LOA</a:t>
            </a:r>
            <a:endParaRPr lang="en-US" altLang="en-US" sz="2400" b="1" u="sng" dirty="0">
              <a:solidFill>
                <a:schemeClr val="tx2"/>
              </a:solidFill>
              <a:latin typeface="Times New Roman" panose="02020603050405020304" pitchFamily="18" charset="0"/>
              <a:ea typeface="Arial" panose="020B0604020202020204" pitchFamily="34" charset="0"/>
            </a:endParaRPr>
          </a:p>
        </p:txBody>
      </p:sp>
      <p:sp>
        <p:nvSpPr>
          <p:cNvPr id="96261" name="Freeform 5"/>
          <p:cNvSpPr/>
          <p:nvPr/>
        </p:nvSpPr>
        <p:spPr>
          <a:xfrm>
            <a:off x="3200400" y="1358900"/>
            <a:ext cx="5156200" cy="3225800"/>
          </a:xfrm>
          <a:custGeom>
            <a:avLst/>
            <a:gdLst/>
            <a:ahLst/>
            <a:cxnLst>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248" h="2032">
                <a:moveTo>
                  <a:pt x="1200" y="1880"/>
                </a:moveTo>
                <a:cubicBezTo>
                  <a:pt x="956" y="1844"/>
                  <a:pt x="712" y="1808"/>
                  <a:pt x="576" y="1784"/>
                </a:cubicBezTo>
                <a:cubicBezTo>
                  <a:pt x="440" y="1760"/>
                  <a:pt x="432" y="1752"/>
                  <a:pt x="384" y="1736"/>
                </a:cubicBezTo>
                <a:cubicBezTo>
                  <a:pt x="336" y="1720"/>
                  <a:pt x="352" y="1720"/>
                  <a:pt x="288" y="1688"/>
                </a:cubicBezTo>
                <a:cubicBezTo>
                  <a:pt x="224" y="1656"/>
                  <a:pt x="0" y="1656"/>
                  <a:pt x="0" y="1544"/>
                </a:cubicBezTo>
                <a:cubicBezTo>
                  <a:pt x="0" y="1432"/>
                  <a:pt x="224" y="1152"/>
                  <a:pt x="288" y="1016"/>
                </a:cubicBezTo>
                <a:cubicBezTo>
                  <a:pt x="352" y="880"/>
                  <a:pt x="352" y="816"/>
                  <a:pt x="384" y="728"/>
                </a:cubicBezTo>
                <a:cubicBezTo>
                  <a:pt x="416" y="640"/>
                  <a:pt x="352" y="552"/>
                  <a:pt x="480" y="488"/>
                </a:cubicBezTo>
                <a:cubicBezTo>
                  <a:pt x="608" y="424"/>
                  <a:pt x="880" y="400"/>
                  <a:pt x="1152" y="344"/>
                </a:cubicBezTo>
                <a:cubicBezTo>
                  <a:pt x="1424" y="288"/>
                  <a:pt x="1880" y="208"/>
                  <a:pt x="2112" y="152"/>
                </a:cubicBezTo>
                <a:cubicBezTo>
                  <a:pt x="2344" y="96"/>
                  <a:pt x="2448" y="16"/>
                  <a:pt x="2544" y="8"/>
                </a:cubicBezTo>
                <a:cubicBezTo>
                  <a:pt x="2640" y="0"/>
                  <a:pt x="2624" y="80"/>
                  <a:pt x="2688" y="104"/>
                </a:cubicBezTo>
                <a:cubicBezTo>
                  <a:pt x="2752" y="128"/>
                  <a:pt x="2872" y="128"/>
                  <a:pt x="2928" y="152"/>
                </a:cubicBezTo>
                <a:cubicBezTo>
                  <a:pt x="2984" y="176"/>
                  <a:pt x="2976" y="216"/>
                  <a:pt x="3024" y="248"/>
                </a:cubicBezTo>
                <a:cubicBezTo>
                  <a:pt x="3072" y="280"/>
                  <a:pt x="3248" y="288"/>
                  <a:pt x="3216" y="344"/>
                </a:cubicBezTo>
                <a:cubicBezTo>
                  <a:pt x="3184" y="400"/>
                  <a:pt x="2936" y="520"/>
                  <a:pt x="2832" y="584"/>
                </a:cubicBezTo>
                <a:cubicBezTo>
                  <a:pt x="2728" y="648"/>
                  <a:pt x="2632" y="624"/>
                  <a:pt x="2592" y="728"/>
                </a:cubicBezTo>
                <a:cubicBezTo>
                  <a:pt x="2552" y="832"/>
                  <a:pt x="2592" y="1088"/>
                  <a:pt x="2592" y="1208"/>
                </a:cubicBezTo>
                <a:cubicBezTo>
                  <a:pt x="2592" y="1328"/>
                  <a:pt x="2616" y="1376"/>
                  <a:pt x="2592" y="1448"/>
                </a:cubicBezTo>
                <a:cubicBezTo>
                  <a:pt x="2568" y="1520"/>
                  <a:pt x="2472" y="1592"/>
                  <a:pt x="2448" y="1640"/>
                </a:cubicBezTo>
                <a:cubicBezTo>
                  <a:pt x="2424" y="1688"/>
                  <a:pt x="2528" y="1688"/>
                  <a:pt x="2448" y="1736"/>
                </a:cubicBezTo>
                <a:cubicBezTo>
                  <a:pt x="2368" y="1784"/>
                  <a:pt x="2112" y="1888"/>
                  <a:pt x="1968" y="1928"/>
                </a:cubicBezTo>
                <a:cubicBezTo>
                  <a:pt x="1824" y="1968"/>
                  <a:pt x="1688" y="1960"/>
                  <a:pt x="1584" y="1976"/>
                </a:cubicBezTo>
                <a:cubicBezTo>
                  <a:pt x="1480" y="1992"/>
                  <a:pt x="1432" y="2032"/>
                  <a:pt x="1344" y="2024"/>
                </a:cubicBezTo>
                <a:cubicBezTo>
                  <a:pt x="1256" y="2016"/>
                  <a:pt x="1156" y="1972"/>
                  <a:pt x="1056" y="1928"/>
                </a:cubicBezTo>
              </a:path>
            </a:pathLst>
          </a:custGeom>
          <a:noFill/>
          <a:ln w="76200" cap="flat" cmpd="sng">
            <a:solidFill>
              <a:srgbClr val="006600">
                <a:alpha val="100000"/>
              </a:srgbClr>
            </a:solidFill>
            <a:prstDash val="solid"/>
            <a:round/>
            <a:headEnd type="none" w="med" len="med"/>
            <a:tailEnd type="none" w="med" len="med"/>
          </a:ln>
        </p:spPr>
        <p:txBody>
          <a:bodyPr/>
          <a:lstStyle/>
          <a:p>
            <a:endParaRPr lang="en-US"/>
          </a:p>
        </p:txBody>
      </p:sp>
      <p:sp>
        <p:nvSpPr>
          <p:cNvPr id="96262" name="Freeform 6"/>
          <p:cNvSpPr/>
          <p:nvPr/>
        </p:nvSpPr>
        <p:spPr>
          <a:xfrm>
            <a:off x="2667000" y="1066800"/>
            <a:ext cx="6096000" cy="38100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3840" h="2400">
                <a:moveTo>
                  <a:pt x="1536" y="2400"/>
                </a:moveTo>
                <a:cubicBezTo>
                  <a:pt x="1364" y="2348"/>
                  <a:pt x="1192" y="2296"/>
                  <a:pt x="1008" y="2256"/>
                </a:cubicBezTo>
                <a:cubicBezTo>
                  <a:pt x="824" y="2216"/>
                  <a:pt x="560" y="2184"/>
                  <a:pt x="432" y="2160"/>
                </a:cubicBezTo>
                <a:cubicBezTo>
                  <a:pt x="304" y="2136"/>
                  <a:pt x="296" y="2144"/>
                  <a:pt x="240" y="2112"/>
                </a:cubicBezTo>
                <a:cubicBezTo>
                  <a:pt x="184" y="2080"/>
                  <a:pt x="136" y="2056"/>
                  <a:pt x="96" y="1968"/>
                </a:cubicBezTo>
                <a:cubicBezTo>
                  <a:pt x="56" y="1880"/>
                  <a:pt x="0" y="1736"/>
                  <a:pt x="0" y="1584"/>
                </a:cubicBezTo>
                <a:cubicBezTo>
                  <a:pt x="0" y="1432"/>
                  <a:pt x="72" y="1232"/>
                  <a:pt x="96" y="1056"/>
                </a:cubicBezTo>
                <a:cubicBezTo>
                  <a:pt x="120" y="880"/>
                  <a:pt x="64" y="656"/>
                  <a:pt x="144" y="528"/>
                </a:cubicBezTo>
                <a:cubicBezTo>
                  <a:pt x="224" y="400"/>
                  <a:pt x="408" y="344"/>
                  <a:pt x="576" y="288"/>
                </a:cubicBezTo>
                <a:cubicBezTo>
                  <a:pt x="744" y="232"/>
                  <a:pt x="1008" y="216"/>
                  <a:pt x="1152" y="192"/>
                </a:cubicBezTo>
                <a:cubicBezTo>
                  <a:pt x="1296" y="168"/>
                  <a:pt x="1344" y="152"/>
                  <a:pt x="1440" y="144"/>
                </a:cubicBezTo>
                <a:cubicBezTo>
                  <a:pt x="1536" y="136"/>
                  <a:pt x="1624" y="152"/>
                  <a:pt x="1728" y="144"/>
                </a:cubicBezTo>
                <a:cubicBezTo>
                  <a:pt x="1832" y="136"/>
                  <a:pt x="1960" y="112"/>
                  <a:pt x="2064" y="96"/>
                </a:cubicBezTo>
                <a:cubicBezTo>
                  <a:pt x="2168" y="80"/>
                  <a:pt x="2272" y="64"/>
                  <a:pt x="2352" y="48"/>
                </a:cubicBezTo>
                <a:cubicBezTo>
                  <a:pt x="2432" y="32"/>
                  <a:pt x="2472" y="0"/>
                  <a:pt x="2544" y="0"/>
                </a:cubicBezTo>
                <a:cubicBezTo>
                  <a:pt x="2616" y="0"/>
                  <a:pt x="2672" y="48"/>
                  <a:pt x="2784" y="48"/>
                </a:cubicBezTo>
                <a:cubicBezTo>
                  <a:pt x="2896" y="48"/>
                  <a:pt x="3104" y="0"/>
                  <a:pt x="3216" y="0"/>
                </a:cubicBezTo>
                <a:cubicBezTo>
                  <a:pt x="3328" y="0"/>
                  <a:pt x="3368" y="0"/>
                  <a:pt x="3456" y="48"/>
                </a:cubicBezTo>
                <a:cubicBezTo>
                  <a:pt x="3544" y="96"/>
                  <a:pt x="3680" y="208"/>
                  <a:pt x="3744" y="288"/>
                </a:cubicBezTo>
                <a:cubicBezTo>
                  <a:pt x="3808" y="368"/>
                  <a:pt x="3840" y="352"/>
                  <a:pt x="3840" y="528"/>
                </a:cubicBezTo>
                <a:cubicBezTo>
                  <a:pt x="3840" y="704"/>
                  <a:pt x="3808" y="1176"/>
                  <a:pt x="3744" y="1344"/>
                </a:cubicBezTo>
                <a:cubicBezTo>
                  <a:pt x="3680" y="1512"/>
                  <a:pt x="3520" y="1472"/>
                  <a:pt x="3456" y="1536"/>
                </a:cubicBezTo>
                <a:cubicBezTo>
                  <a:pt x="3392" y="1600"/>
                  <a:pt x="3400" y="1672"/>
                  <a:pt x="3360" y="1728"/>
                </a:cubicBezTo>
                <a:cubicBezTo>
                  <a:pt x="3320" y="1784"/>
                  <a:pt x="3296" y="1832"/>
                  <a:pt x="3216" y="1872"/>
                </a:cubicBezTo>
                <a:cubicBezTo>
                  <a:pt x="3136" y="1912"/>
                  <a:pt x="2984" y="1928"/>
                  <a:pt x="2880" y="1968"/>
                </a:cubicBezTo>
                <a:cubicBezTo>
                  <a:pt x="2776" y="2008"/>
                  <a:pt x="2688" y="2056"/>
                  <a:pt x="2592" y="2112"/>
                </a:cubicBezTo>
                <a:cubicBezTo>
                  <a:pt x="2496" y="2168"/>
                  <a:pt x="2448" y="2256"/>
                  <a:pt x="2304" y="2304"/>
                </a:cubicBezTo>
                <a:cubicBezTo>
                  <a:pt x="2160" y="2352"/>
                  <a:pt x="1944" y="2376"/>
                  <a:pt x="1728" y="2400"/>
                </a:cubicBezTo>
              </a:path>
            </a:pathLst>
          </a:custGeom>
          <a:noFill/>
          <a:ln w="76200" cap="flat" cmpd="sng">
            <a:solidFill>
              <a:srgbClr val="0000CC">
                <a:alpha val="100000"/>
              </a:srgbClr>
            </a:solidFill>
            <a:prstDash val="solid"/>
            <a:round/>
            <a:headEnd type="none" w="med" len="med"/>
            <a:tailEnd type="none" w="med" len="med"/>
          </a:ln>
        </p:spPr>
        <p:txBody>
          <a:bodyPr/>
          <a:lstStyle/>
          <a:p>
            <a:endParaRPr lang="en-US"/>
          </a:p>
        </p:txBody>
      </p:sp>
      <p:sp>
        <p:nvSpPr>
          <p:cNvPr id="96263" name="AutoShape 7"/>
          <p:cNvSpPr/>
          <p:nvPr/>
        </p:nvSpPr>
        <p:spPr>
          <a:xfrm>
            <a:off x="9220200" y="914400"/>
            <a:ext cx="1371600" cy="1295400"/>
          </a:xfrm>
          <a:prstGeom prst="wedgeRoundRectCallout">
            <a:avLst>
              <a:gd name="adj1" fmla="val -136111"/>
              <a:gd name="adj2" fmla="val -37255"/>
              <a:gd name="adj3" fmla="val 16667"/>
            </a:avLst>
          </a:prstGeom>
          <a:solidFill>
            <a:srgbClr val="66FFFF"/>
          </a:solidFill>
          <a:ln w="9525" cap="flat" cmpd="sng">
            <a:solidFill>
              <a:schemeClr val="tx1"/>
            </a:solidFill>
            <a:prstDash val="solid"/>
            <a:miter/>
            <a:headEnd type="none" w="med" len="med"/>
            <a:tailEnd type="none" w="med" len="med"/>
          </a:ln>
        </p:spPr>
        <p:txBody>
          <a:bodyPr/>
          <a:lstStyle/>
          <a:p>
            <a:pPr algn="ctr"/>
            <a:r>
              <a:rPr lang="en-US" altLang="en-US" sz="2400" b="1" i="1" dirty="0">
                <a:solidFill>
                  <a:srgbClr val="FF0000"/>
                </a:solidFill>
                <a:latin typeface="Times New Roman" panose="02020603050405020304" pitchFamily="18" charset="0"/>
              </a:rPr>
              <a:t>Vòng thành ngoại</a:t>
            </a:r>
          </a:p>
        </p:txBody>
      </p:sp>
      <p:sp>
        <p:nvSpPr>
          <p:cNvPr id="96264" name="AutoShape 8"/>
          <p:cNvSpPr/>
          <p:nvPr/>
        </p:nvSpPr>
        <p:spPr>
          <a:xfrm>
            <a:off x="9220200" y="2743200"/>
            <a:ext cx="1371600" cy="1295400"/>
          </a:xfrm>
          <a:prstGeom prst="wedgeRoundRectCallout">
            <a:avLst>
              <a:gd name="adj1" fmla="val -186111"/>
              <a:gd name="adj2" fmla="val -73898"/>
              <a:gd name="adj3" fmla="val 16667"/>
            </a:avLst>
          </a:prstGeom>
          <a:solidFill>
            <a:srgbClr val="66FFFF"/>
          </a:solidFill>
          <a:ln w="9525" cap="flat" cmpd="sng">
            <a:solidFill>
              <a:schemeClr val="tx1"/>
            </a:solidFill>
            <a:prstDash val="solid"/>
            <a:miter/>
            <a:headEnd type="none" w="med" len="med"/>
            <a:tailEnd type="none" w="med" len="med"/>
          </a:ln>
        </p:spPr>
        <p:txBody>
          <a:bodyPr/>
          <a:lstStyle/>
          <a:p>
            <a:pPr algn="ctr"/>
            <a:r>
              <a:rPr lang="en-US" altLang="en-US" sz="2400" b="1" i="1" dirty="0">
                <a:solidFill>
                  <a:srgbClr val="FF0000"/>
                </a:solidFill>
                <a:latin typeface="Times New Roman" panose="02020603050405020304" pitchFamily="18" charset="0"/>
              </a:rPr>
              <a:t>Vòng thành trung</a:t>
            </a:r>
          </a:p>
        </p:txBody>
      </p:sp>
      <p:sp>
        <p:nvSpPr>
          <p:cNvPr id="96265" name="AutoShape 9"/>
          <p:cNvSpPr/>
          <p:nvPr/>
        </p:nvSpPr>
        <p:spPr>
          <a:xfrm>
            <a:off x="9220200" y="4572000"/>
            <a:ext cx="1371600" cy="1295400"/>
          </a:xfrm>
          <a:prstGeom prst="wedgeRoundRectCallout">
            <a:avLst>
              <a:gd name="adj1" fmla="val -251042"/>
              <a:gd name="adj2" fmla="val -103310"/>
              <a:gd name="adj3" fmla="val 16667"/>
            </a:avLst>
          </a:prstGeom>
          <a:solidFill>
            <a:srgbClr val="66FFFF"/>
          </a:solidFill>
          <a:ln w="9525" cap="flat" cmpd="sng">
            <a:solidFill>
              <a:schemeClr val="tx1"/>
            </a:solidFill>
            <a:prstDash val="solid"/>
            <a:miter/>
            <a:headEnd type="none" w="med" len="med"/>
            <a:tailEnd type="none" w="med" len="med"/>
          </a:ln>
        </p:spPr>
        <p:txBody>
          <a:bodyPr/>
          <a:lstStyle/>
          <a:p>
            <a:pPr algn="ctr"/>
            <a:r>
              <a:rPr lang="en-US" altLang="en-US" sz="2400" b="1" i="1" dirty="0">
                <a:solidFill>
                  <a:srgbClr val="FF0000"/>
                </a:solidFill>
                <a:latin typeface="Times New Roman" panose="02020603050405020304" pitchFamily="18" charset="0"/>
              </a:rPr>
              <a:t>Vòng thành nội</a:t>
            </a:r>
          </a:p>
        </p:txBody>
      </p:sp>
      <p:sp>
        <p:nvSpPr>
          <p:cNvPr id="96266" name="Freeform 10"/>
          <p:cNvSpPr/>
          <p:nvPr/>
        </p:nvSpPr>
        <p:spPr>
          <a:xfrm>
            <a:off x="5270500" y="3429000"/>
            <a:ext cx="1219200" cy="7747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0" t="0" r="0" b="0"/>
            <a:pathLst>
              <a:path w="768" h="488">
                <a:moveTo>
                  <a:pt x="328" y="480"/>
                </a:moveTo>
                <a:cubicBezTo>
                  <a:pt x="252" y="484"/>
                  <a:pt x="176" y="488"/>
                  <a:pt x="136" y="480"/>
                </a:cubicBezTo>
                <a:cubicBezTo>
                  <a:pt x="96" y="472"/>
                  <a:pt x="96" y="464"/>
                  <a:pt x="88" y="432"/>
                </a:cubicBezTo>
                <a:cubicBezTo>
                  <a:pt x="80" y="400"/>
                  <a:pt x="96" y="344"/>
                  <a:pt x="88" y="288"/>
                </a:cubicBezTo>
                <a:cubicBezTo>
                  <a:pt x="80" y="232"/>
                  <a:pt x="0" y="136"/>
                  <a:pt x="40" y="96"/>
                </a:cubicBezTo>
                <a:cubicBezTo>
                  <a:pt x="80" y="56"/>
                  <a:pt x="256" y="56"/>
                  <a:pt x="328" y="48"/>
                </a:cubicBezTo>
                <a:cubicBezTo>
                  <a:pt x="400" y="40"/>
                  <a:pt x="416" y="56"/>
                  <a:pt x="472" y="48"/>
                </a:cubicBezTo>
                <a:cubicBezTo>
                  <a:pt x="528" y="40"/>
                  <a:pt x="624" y="0"/>
                  <a:pt x="664" y="0"/>
                </a:cubicBezTo>
                <a:cubicBezTo>
                  <a:pt x="704" y="0"/>
                  <a:pt x="696" y="8"/>
                  <a:pt x="712" y="48"/>
                </a:cubicBezTo>
                <a:cubicBezTo>
                  <a:pt x="728" y="88"/>
                  <a:pt x="752" y="192"/>
                  <a:pt x="760" y="240"/>
                </a:cubicBezTo>
                <a:cubicBezTo>
                  <a:pt x="768" y="288"/>
                  <a:pt x="768" y="312"/>
                  <a:pt x="760" y="336"/>
                </a:cubicBezTo>
                <a:cubicBezTo>
                  <a:pt x="752" y="360"/>
                  <a:pt x="736" y="376"/>
                  <a:pt x="712" y="384"/>
                </a:cubicBezTo>
                <a:cubicBezTo>
                  <a:pt x="688" y="392"/>
                  <a:pt x="652" y="388"/>
                  <a:pt x="616" y="384"/>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a:p>
        </p:txBody>
      </p:sp>
      <p:sp>
        <p:nvSpPr>
          <p:cNvPr id="96268" name="Freeform 12"/>
          <p:cNvSpPr/>
          <p:nvPr/>
        </p:nvSpPr>
        <p:spPr>
          <a:xfrm>
            <a:off x="3416300" y="4914900"/>
            <a:ext cx="1003300" cy="596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32" h="376">
                <a:moveTo>
                  <a:pt x="632" y="168"/>
                </a:moveTo>
                <a:cubicBezTo>
                  <a:pt x="512" y="156"/>
                  <a:pt x="392" y="144"/>
                  <a:pt x="344" y="120"/>
                </a:cubicBezTo>
                <a:cubicBezTo>
                  <a:pt x="296" y="96"/>
                  <a:pt x="384" y="40"/>
                  <a:pt x="344" y="24"/>
                </a:cubicBezTo>
                <a:cubicBezTo>
                  <a:pt x="304" y="8"/>
                  <a:pt x="160" y="0"/>
                  <a:pt x="104" y="24"/>
                </a:cubicBezTo>
                <a:cubicBezTo>
                  <a:pt x="48" y="48"/>
                  <a:pt x="0" y="120"/>
                  <a:pt x="8" y="168"/>
                </a:cubicBezTo>
                <a:cubicBezTo>
                  <a:pt x="16" y="216"/>
                  <a:pt x="112" y="280"/>
                  <a:pt x="152" y="312"/>
                </a:cubicBezTo>
                <a:cubicBezTo>
                  <a:pt x="192" y="344"/>
                  <a:pt x="208" y="360"/>
                  <a:pt x="248" y="360"/>
                </a:cubicBezTo>
                <a:cubicBezTo>
                  <a:pt x="288" y="360"/>
                  <a:pt x="352" y="312"/>
                  <a:pt x="392" y="312"/>
                </a:cubicBezTo>
                <a:cubicBezTo>
                  <a:pt x="432" y="312"/>
                  <a:pt x="464" y="376"/>
                  <a:pt x="488" y="360"/>
                </a:cubicBezTo>
                <a:cubicBezTo>
                  <a:pt x="512" y="344"/>
                  <a:pt x="524" y="280"/>
                  <a:pt x="536" y="216"/>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p:sp>
        <p:nvSpPr>
          <p:cNvPr id="96269" name="Freeform 13"/>
          <p:cNvSpPr/>
          <p:nvPr/>
        </p:nvSpPr>
        <p:spPr>
          <a:xfrm>
            <a:off x="3924300" y="3390900"/>
            <a:ext cx="660400" cy="5969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416" h="376">
                <a:moveTo>
                  <a:pt x="168" y="216"/>
                </a:moveTo>
                <a:cubicBezTo>
                  <a:pt x="108" y="184"/>
                  <a:pt x="48" y="152"/>
                  <a:pt x="24" y="120"/>
                </a:cubicBezTo>
                <a:cubicBezTo>
                  <a:pt x="0" y="88"/>
                  <a:pt x="0" y="40"/>
                  <a:pt x="24" y="24"/>
                </a:cubicBezTo>
                <a:cubicBezTo>
                  <a:pt x="48" y="8"/>
                  <a:pt x="120" y="24"/>
                  <a:pt x="168" y="24"/>
                </a:cubicBezTo>
                <a:cubicBezTo>
                  <a:pt x="216" y="24"/>
                  <a:pt x="272" y="0"/>
                  <a:pt x="312" y="24"/>
                </a:cubicBezTo>
                <a:cubicBezTo>
                  <a:pt x="352" y="48"/>
                  <a:pt x="416" y="120"/>
                  <a:pt x="408" y="168"/>
                </a:cubicBezTo>
                <a:cubicBezTo>
                  <a:pt x="400" y="216"/>
                  <a:pt x="304" y="280"/>
                  <a:pt x="264" y="312"/>
                </a:cubicBezTo>
                <a:cubicBezTo>
                  <a:pt x="224" y="344"/>
                  <a:pt x="200" y="352"/>
                  <a:pt x="168" y="360"/>
                </a:cubicBezTo>
                <a:cubicBezTo>
                  <a:pt x="136" y="368"/>
                  <a:pt x="88" y="376"/>
                  <a:pt x="72" y="360"/>
                </a:cubicBezTo>
                <a:cubicBezTo>
                  <a:pt x="56" y="344"/>
                  <a:pt x="64" y="280"/>
                  <a:pt x="72" y="264"/>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p:sp>
        <p:nvSpPr>
          <p:cNvPr id="96270" name="Freeform 14"/>
          <p:cNvSpPr/>
          <p:nvPr/>
        </p:nvSpPr>
        <p:spPr>
          <a:xfrm>
            <a:off x="5549900" y="1739900"/>
            <a:ext cx="1320800" cy="8128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32" h="512">
                <a:moveTo>
                  <a:pt x="392" y="488"/>
                </a:moveTo>
                <a:cubicBezTo>
                  <a:pt x="344" y="500"/>
                  <a:pt x="296" y="512"/>
                  <a:pt x="248" y="488"/>
                </a:cubicBezTo>
                <a:cubicBezTo>
                  <a:pt x="200" y="464"/>
                  <a:pt x="144" y="392"/>
                  <a:pt x="104" y="344"/>
                </a:cubicBezTo>
                <a:cubicBezTo>
                  <a:pt x="64" y="296"/>
                  <a:pt x="0" y="232"/>
                  <a:pt x="8" y="200"/>
                </a:cubicBezTo>
                <a:cubicBezTo>
                  <a:pt x="16" y="168"/>
                  <a:pt x="88" y="160"/>
                  <a:pt x="152" y="152"/>
                </a:cubicBezTo>
                <a:cubicBezTo>
                  <a:pt x="216" y="144"/>
                  <a:pt x="328" y="168"/>
                  <a:pt x="392" y="152"/>
                </a:cubicBezTo>
                <a:cubicBezTo>
                  <a:pt x="456" y="136"/>
                  <a:pt x="488" y="72"/>
                  <a:pt x="536" y="56"/>
                </a:cubicBezTo>
                <a:cubicBezTo>
                  <a:pt x="584" y="40"/>
                  <a:pt x="640" y="64"/>
                  <a:pt x="680" y="56"/>
                </a:cubicBezTo>
                <a:cubicBezTo>
                  <a:pt x="720" y="48"/>
                  <a:pt x="752" y="0"/>
                  <a:pt x="776" y="8"/>
                </a:cubicBezTo>
                <a:cubicBezTo>
                  <a:pt x="800" y="16"/>
                  <a:pt x="832" y="80"/>
                  <a:pt x="824" y="104"/>
                </a:cubicBezTo>
                <a:cubicBezTo>
                  <a:pt x="816" y="128"/>
                  <a:pt x="752" y="120"/>
                  <a:pt x="728" y="152"/>
                </a:cubicBezTo>
                <a:cubicBezTo>
                  <a:pt x="704" y="184"/>
                  <a:pt x="696" y="256"/>
                  <a:pt x="680" y="296"/>
                </a:cubicBezTo>
                <a:cubicBezTo>
                  <a:pt x="664" y="336"/>
                  <a:pt x="656" y="368"/>
                  <a:pt x="632" y="392"/>
                </a:cubicBezTo>
                <a:cubicBezTo>
                  <a:pt x="608" y="416"/>
                  <a:pt x="572" y="428"/>
                  <a:pt x="536" y="440"/>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p:sp>
        <p:nvSpPr>
          <p:cNvPr id="96271" name="Freeform 15"/>
          <p:cNvSpPr/>
          <p:nvPr/>
        </p:nvSpPr>
        <p:spPr>
          <a:xfrm>
            <a:off x="7391400" y="1651000"/>
            <a:ext cx="304800" cy="266700"/>
          </a:xfrm>
          <a:custGeom>
            <a:avLst/>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Lst>
            <a:rect l="0" t="0" r="0" b="0"/>
            <a:pathLst>
              <a:path w="192" h="168">
                <a:moveTo>
                  <a:pt x="144" y="160"/>
                </a:moveTo>
                <a:cubicBezTo>
                  <a:pt x="108" y="164"/>
                  <a:pt x="72" y="168"/>
                  <a:pt x="48" y="160"/>
                </a:cubicBezTo>
                <a:cubicBezTo>
                  <a:pt x="24" y="152"/>
                  <a:pt x="0" y="136"/>
                  <a:pt x="0" y="112"/>
                </a:cubicBezTo>
                <a:cubicBezTo>
                  <a:pt x="0" y="88"/>
                  <a:pt x="24" y="32"/>
                  <a:pt x="48" y="16"/>
                </a:cubicBezTo>
                <a:cubicBezTo>
                  <a:pt x="72" y="0"/>
                  <a:pt x="120" y="8"/>
                  <a:pt x="144" y="16"/>
                </a:cubicBezTo>
                <a:cubicBezTo>
                  <a:pt x="168" y="24"/>
                  <a:pt x="184" y="48"/>
                  <a:pt x="192" y="64"/>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p:sp>
        <p:nvSpPr>
          <p:cNvPr id="96272" name="Freeform 16"/>
          <p:cNvSpPr/>
          <p:nvPr/>
        </p:nvSpPr>
        <p:spPr>
          <a:xfrm>
            <a:off x="4673600" y="2552700"/>
            <a:ext cx="1282700" cy="800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08" h="504">
                <a:moveTo>
                  <a:pt x="128" y="168"/>
                </a:moveTo>
                <a:cubicBezTo>
                  <a:pt x="116" y="108"/>
                  <a:pt x="104" y="48"/>
                  <a:pt x="128" y="24"/>
                </a:cubicBezTo>
                <a:cubicBezTo>
                  <a:pt x="152" y="0"/>
                  <a:pt x="232" y="24"/>
                  <a:pt x="272" y="24"/>
                </a:cubicBezTo>
                <a:cubicBezTo>
                  <a:pt x="312" y="24"/>
                  <a:pt x="352" y="0"/>
                  <a:pt x="368" y="24"/>
                </a:cubicBezTo>
                <a:cubicBezTo>
                  <a:pt x="384" y="48"/>
                  <a:pt x="320" y="128"/>
                  <a:pt x="368" y="168"/>
                </a:cubicBezTo>
                <a:cubicBezTo>
                  <a:pt x="416" y="208"/>
                  <a:pt x="584" y="224"/>
                  <a:pt x="656" y="264"/>
                </a:cubicBezTo>
                <a:cubicBezTo>
                  <a:pt x="728" y="304"/>
                  <a:pt x="792" y="376"/>
                  <a:pt x="800" y="408"/>
                </a:cubicBezTo>
                <a:cubicBezTo>
                  <a:pt x="808" y="440"/>
                  <a:pt x="760" y="448"/>
                  <a:pt x="704" y="456"/>
                </a:cubicBezTo>
                <a:cubicBezTo>
                  <a:pt x="648" y="464"/>
                  <a:pt x="544" y="448"/>
                  <a:pt x="464" y="456"/>
                </a:cubicBezTo>
                <a:cubicBezTo>
                  <a:pt x="384" y="464"/>
                  <a:pt x="296" y="504"/>
                  <a:pt x="224" y="504"/>
                </a:cubicBezTo>
                <a:cubicBezTo>
                  <a:pt x="152" y="504"/>
                  <a:pt x="64" y="488"/>
                  <a:pt x="32" y="456"/>
                </a:cubicBezTo>
                <a:cubicBezTo>
                  <a:pt x="0" y="424"/>
                  <a:pt x="16" y="344"/>
                  <a:pt x="32" y="312"/>
                </a:cubicBezTo>
                <a:cubicBezTo>
                  <a:pt x="48" y="280"/>
                  <a:pt x="104" y="272"/>
                  <a:pt x="128" y="264"/>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p:sp>
        <p:nvSpPr>
          <p:cNvPr id="96273" name="Freeform 17"/>
          <p:cNvSpPr/>
          <p:nvPr/>
        </p:nvSpPr>
        <p:spPr>
          <a:xfrm>
            <a:off x="4775200" y="3810000"/>
            <a:ext cx="355600" cy="304800"/>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Lst>
            <a:rect l="0" t="0" r="0" b="0"/>
            <a:pathLst>
              <a:path w="224" h="192">
                <a:moveTo>
                  <a:pt x="112" y="192"/>
                </a:moveTo>
                <a:cubicBezTo>
                  <a:pt x="72" y="180"/>
                  <a:pt x="32" y="168"/>
                  <a:pt x="16" y="144"/>
                </a:cubicBezTo>
                <a:cubicBezTo>
                  <a:pt x="0" y="120"/>
                  <a:pt x="0" y="72"/>
                  <a:pt x="16" y="48"/>
                </a:cubicBezTo>
                <a:cubicBezTo>
                  <a:pt x="32" y="24"/>
                  <a:pt x="80" y="0"/>
                  <a:pt x="112" y="0"/>
                </a:cubicBezTo>
                <a:cubicBezTo>
                  <a:pt x="144" y="0"/>
                  <a:pt x="192" y="24"/>
                  <a:pt x="208" y="48"/>
                </a:cubicBezTo>
                <a:cubicBezTo>
                  <a:pt x="224" y="72"/>
                  <a:pt x="216" y="128"/>
                  <a:pt x="208" y="144"/>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p:sp>
        <p:nvSpPr>
          <p:cNvPr id="96274" name="Freeform 18"/>
          <p:cNvSpPr/>
          <p:nvPr/>
        </p:nvSpPr>
        <p:spPr>
          <a:xfrm>
            <a:off x="6667500" y="3429000"/>
            <a:ext cx="584200" cy="457200"/>
          </a:xfrm>
          <a:custGeom>
            <a:avLst/>
            <a:gdLst/>
            <a:ahLst/>
            <a:cxnLst>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Lst>
            <a:rect l="0" t="0" r="0" b="0"/>
            <a:pathLst>
              <a:path w="368" h="288">
                <a:moveTo>
                  <a:pt x="72" y="288"/>
                </a:moveTo>
                <a:cubicBezTo>
                  <a:pt x="52" y="236"/>
                  <a:pt x="32" y="184"/>
                  <a:pt x="24" y="144"/>
                </a:cubicBezTo>
                <a:cubicBezTo>
                  <a:pt x="16" y="104"/>
                  <a:pt x="0" y="72"/>
                  <a:pt x="24" y="48"/>
                </a:cubicBezTo>
                <a:cubicBezTo>
                  <a:pt x="48" y="24"/>
                  <a:pt x="120" y="0"/>
                  <a:pt x="168" y="0"/>
                </a:cubicBezTo>
                <a:cubicBezTo>
                  <a:pt x="216" y="0"/>
                  <a:pt x="280" y="16"/>
                  <a:pt x="312" y="48"/>
                </a:cubicBezTo>
                <a:cubicBezTo>
                  <a:pt x="344" y="80"/>
                  <a:pt x="368" y="160"/>
                  <a:pt x="360" y="192"/>
                </a:cubicBezTo>
                <a:cubicBezTo>
                  <a:pt x="352" y="224"/>
                  <a:pt x="308" y="232"/>
                  <a:pt x="264" y="240"/>
                </a:cubicBezTo>
              </a:path>
            </a:pathLst>
          </a:custGeom>
          <a:noFill/>
          <a:ln w="57150" cap="flat" cmpd="sng">
            <a:solidFill>
              <a:schemeClr val="tx1">
                <a:alpha val="100000"/>
              </a:schemeClr>
            </a:solidFill>
            <a:prstDash val="sysDot"/>
            <a:round/>
            <a:headEnd type="none" w="med" len="med"/>
            <a:tailEnd type="non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96275" name="Ink 19"/>
              <p14:cNvContentPartPr/>
              <p14:nvPr/>
            </p14:nvContentPartPr>
            <p14:xfrm>
              <a:off x="5421313" y="2343150"/>
              <a:ext cx="2938462" cy="1131888"/>
            </p14:xfrm>
          </p:contentPart>
        </mc:Choice>
        <mc:Fallback xmlns="">
          <p:pic>
            <p:nvPicPr>
              <p:cNvPr id="96275" name="Ink 19"/>
              <p:cNvPicPr/>
              <p:nvPr/>
            </p:nvPicPr>
            <p:blipFill>
              <a:blip r:embed="rId4"/>
              <a:stretch>
                <a:fillRect/>
              </a:stretch>
            </p:blipFill>
            <p:spPr>
              <a:xfrm>
                <a:off x="5403674" y="2325509"/>
                <a:ext cx="2973019" cy="116644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blinds(horizontal)">
                                      <p:cBhvr>
                                        <p:cTn id="7" dur="500"/>
                                        <p:tgtEl>
                                          <p:spTgt spid="962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6261"/>
                                        </p:tgtEl>
                                        <p:attrNameLst>
                                          <p:attrName>style.visibility</p:attrName>
                                        </p:attrNameLst>
                                      </p:cBhvr>
                                      <p:to>
                                        <p:strVal val="visible"/>
                                      </p:to>
                                    </p:set>
                                    <p:animEffect transition="in" filter="blinds(horizontal)">
                                      <p:cBhvr>
                                        <p:cTn id="12" dur="500"/>
                                        <p:tgtEl>
                                          <p:spTgt spid="962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6262"/>
                                        </p:tgtEl>
                                        <p:attrNameLst>
                                          <p:attrName>style.visibility</p:attrName>
                                        </p:attrNameLst>
                                      </p:cBhvr>
                                      <p:to>
                                        <p:strVal val="visible"/>
                                      </p:to>
                                    </p:set>
                                    <p:animEffect transition="in" filter="blinds(horizontal)">
                                      <p:cBhvr>
                                        <p:cTn id="17" dur="500"/>
                                        <p:tgtEl>
                                          <p:spTgt spid="962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265"/>
                                        </p:tgtEl>
                                        <p:attrNameLst>
                                          <p:attrName>style.visibility</p:attrName>
                                        </p:attrNameLst>
                                      </p:cBhvr>
                                      <p:to>
                                        <p:strVal val="visible"/>
                                      </p:to>
                                    </p:set>
                                    <p:animEffect transition="in" filter="blinds(horizontal)">
                                      <p:cBhvr>
                                        <p:cTn id="22" dur="500"/>
                                        <p:tgtEl>
                                          <p:spTgt spid="962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6264"/>
                                        </p:tgtEl>
                                        <p:attrNameLst>
                                          <p:attrName>style.visibility</p:attrName>
                                        </p:attrNameLst>
                                      </p:cBhvr>
                                      <p:to>
                                        <p:strVal val="visible"/>
                                      </p:to>
                                    </p:set>
                                    <p:animEffect transition="in" filter="blinds(horizontal)">
                                      <p:cBhvr>
                                        <p:cTn id="27" dur="500"/>
                                        <p:tgtEl>
                                          <p:spTgt spid="962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6263"/>
                                        </p:tgtEl>
                                        <p:attrNameLst>
                                          <p:attrName>style.visibility</p:attrName>
                                        </p:attrNameLst>
                                      </p:cBhvr>
                                      <p:to>
                                        <p:strVal val="visible"/>
                                      </p:to>
                                    </p:set>
                                    <p:animEffect transition="in" filter="blinds(horizontal)">
                                      <p:cBhvr>
                                        <p:cTn id="32" dur="500"/>
                                        <p:tgtEl>
                                          <p:spTgt spid="962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6268"/>
                                        </p:tgtEl>
                                        <p:attrNameLst>
                                          <p:attrName>style.visibility</p:attrName>
                                        </p:attrNameLst>
                                      </p:cBhvr>
                                      <p:to>
                                        <p:strVal val="visible"/>
                                      </p:to>
                                    </p:set>
                                    <p:animEffect transition="in" filter="blinds(horizontal)">
                                      <p:cBhvr>
                                        <p:cTn id="37" dur="500"/>
                                        <p:tgtEl>
                                          <p:spTgt spid="96268"/>
                                        </p:tgtEl>
                                      </p:cBhvr>
                                    </p:animEffect>
                                  </p:childTnLst>
                                </p:cTn>
                              </p:par>
                              <p:par>
                                <p:cTn id="38" presetID="3" presetClass="entr" presetSubtype="10" fill="hold" nodeType="withEffect">
                                  <p:stCondLst>
                                    <p:cond delay="0"/>
                                  </p:stCondLst>
                                  <p:childTnLst>
                                    <p:set>
                                      <p:cBhvr>
                                        <p:cTn id="39" dur="1" fill="hold">
                                          <p:stCondLst>
                                            <p:cond delay="0"/>
                                          </p:stCondLst>
                                        </p:cTn>
                                        <p:tgtEl>
                                          <p:spTgt spid="96273"/>
                                        </p:tgtEl>
                                        <p:attrNameLst>
                                          <p:attrName>style.visibility</p:attrName>
                                        </p:attrNameLst>
                                      </p:cBhvr>
                                      <p:to>
                                        <p:strVal val="visible"/>
                                      </p:to>
                                    </p:set>
                                    <p:animEffect transition="in" filter="blinds(horizontal)">
                                      <p:cBhvr>
                                        <p:cTn id="40" dur="500"/>
                                        <p:tgtEl>
                                          <p:spTgt spid="96273"/>
                                        </p:tgtEl>
                                      </p:cBhvr>
                                    </p:animEffect>
                                  </p:childTnLst>
                                </p:cTn>
                              </p:par>
                              <p:par>
                                <p:cTn id="41" presetID="3" presetClass="entr" presetSubtype="10" fill="hold" nodeType="withEffect">
                                  <p:stCondLst>
                                    <p:cond delay="0"/>
                                  </p:stCondLst>
                                  <p:childTnLst>
                                    <p:set>
                                      <p:cBhvr>
                                        <p:cTn id="42" dur="1" fill="hold">
                                          <p:stCondLst>
                                            <p:cond delay="0"/>
                                          </p:stCondLst>
                                        </p:cTn>
                                        <p:tgtEl>
                                          <p:spTgt spid="96269"/>
                                        </p:tgtEl>
                                        <p:attrNameLst>
                                          <p:attrName>style.visibility</p:attrName>
                                        </p:attrNameLst>
                                      </p:cBhvr>
                                      <p:to>
                                        <p:strVal val="visible"/>
                                      </p:to>
                                    </p:set>
                                    <p:animEffect transition="in" filter="blinds(horizontal)">
                                      <p:cBhvr>
                                        <p:cTn id="43" dur="500"/>
                                        <p:tgtEl>
                                          <p:spTgt spid="96269"/>
                                        </p:tgtEl>
                                      </p:cBhvr>
                                    </p:animEffect>
                                  </p:childTnLst>
                                </p:cTn>
                              </p:par>
                              <p:par>
                                <p:cTn id="44" presetID="3" presetClass="entr" presetSubtype="10" fill="hold" nodeType="withEffect">
                                  <p:stCondLst>
                                    <p:cond delay="0"/>
                                  </p:stCondLst>
                                  <p:childTnLst>
                                    <p:set>
                                      <p:cBhvr>
                                        <p:cTn id="45" dur="1" fill="hold">
                                          <p:stCondLst>
                                            <p:cond delay="0"/>
                                          </p:stCondLst>
                                        </p:cTn>
                                        <p:tgtEl>
                                          <p:spTgt spid="96272"/>
                                        </p:tgtEl>
                                        <p:attrNameLst>
                                          <p:attrName>style.visibility</p:attrName>
                                        </p:attrNameLst>
                                      </p:cBhvr>
                                      <p:to>
                                        <p:strVal val="visible"/>
                                      </p:to>
                                    </p:set>
                                    <p:animEffect transition="in" filter="blinds(horizontal)">
                                      <p:cBhvr>
                                        <p:cTn id="46" dur="500"/>
                                        <p:tgtEl>
                                          <p:spTgt spid="96272"/>
                                        </p:tgtEl>
                                      </p:cBhvr>
                                    </p:animEffect>
                                  </p:childTnLst>
                                </p:cTn>
                              </p:par>
                              <p:par>
                                <p:cTn id="47" presetID="3" presetClass="entr" presetSubtype="10" fill="hold" nodeType="withEffect">
                                  <p:stCondLst>
                                    <p:cond delay="0"/>
                                  </p:stCondLst>
                                  <p:childTnLst>
                                    <p:set>
                                      <p:cBhvr>
                                        <p:cTn id="48" dur="1" fill="hold">
                                          <p:stCondLst>
                                            <p:cond delay="0"/>
                                          </p:stCondLst>
                                        </p:cTn>
                                        <p:tgtEl>
                                          <p:spTgt spid="96274"/>
                                        </p:tgtEl>
                                        <p:attrNameLst>
                                          <p:attrName>style.visibility</p:attrName>
                                        </p:attrNameLst>
                                      </p:cBhvr>
                                      <p:to>
                                        <p:strVal val="visible"/>
                                      </p:to>
                                    </p:set>
                                    <p:animEffect transition="in" filter="blinds(horizontal)">
                                      <p:cBhvr>
                                        <p:cTn id="49" dur="500"/>
                                        <p:tgtEl>
                                          <p:spTgt spid="96274"/>
                                        </p:tgtEl>
                                      </p:cBhvr>
                                    </p:animEffect>
                                  </p:childTnLst>
                                </p:cTn>
                              </p:par>
                              <p:par>
                                <p:cTn id="50" presetID="3" presetClass="entr" presetSubtype="10" fill="hold" nodeType="withEffect">
                                  <p:stCondLst>
                                    <p:cond delay="0"/>
                                  </p:stCondLst>
                                  <p:childTnLst>
                                    <p:set>
                                      <p:cBhvr>
                                        <p:cTn id="51" dur="1" fill="hold">
                                          <p:stCondLst>
                                            <p:cond delay="0"/>
                                          </p:stCondLst>
                                        </p:cTn>
                                        <p:tgtEl>
                                          <p:spTgt spid="96270"/>
                                        </p:tgtEl>
                                        <p:attrNameLst>
                                          <p:attrName>style.visibility</p:attrName>
                                        </p:attrNameLst>
                                      </p:cBhvr>
                                      <p:to>
                                        <p:strVal val="visible"/>
                                      </p:to>
                                    </p:set>
                                    <p:animEffect transition="in" filter="blinds(horizontal)">
                                      <p:cBhvr>
                                        <p:cTn id="52" dur="500"/>
                                        <p:tgtEl>
                                          <p:spTgt spid="96270"/>
                                        </p:tgtEl>
                                      </p:cBhvr>
                                    </p:animEffect>
                                  </p:childTnLst>
                                </p:cTn>
                              </p:par>
                              <p:par>
                                <p:cTn id="53" presetID="3" presetClass="entr" presetSubtype="10" fill="hold" nodeType="withEffect">
                                  <p:stCondLst>
                                    <p:cond delay="0"/>
                                  </p:stCondLst>
                                  <p:childTnLst>
                                    <p:set>
                                      <p:cBhvr>
                                        <p:cTn id="54" dur="1" fill="hold">
                                          <p:stCondLst>
                                            <p:cond delay="0"/>
                                          </p:stCondLst>
                                        </p:cTn>
                                        <p:tgtEl>
                                          <p:spTgt spid="96271"/>
                                        </p:tgtEl>
                                        <p:attrNameLst>
                                          <p:attrName>style.visibility</p:attrName>
                                        </p:attrNameLst>
                                      </p:cBhvr>
                                      <p:to>
                                        <p:strVal val="visible"/>
                                      </p:to>
                                    </p:set>
                                    <p:animEffect transition="in" filter="blinds(horizontal)">
                                      <p:cBhvr>
                                        <p:cTn id="55" dur="500"/>
                                        <p:tgtEl>
                                          <p:spTgt spid="96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3" grpId="0" animBg="1"/>
      <p:bldP spid="96264" grpId="0" animBg="1"/>
      <p:bldP spid="962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1198880"/>
          </a:xfrm>
          <a:prstGeom prst="rect">
            <a:avLst/>
          </a:prstGeom>
          <a:solidFill>
            <a:srgbClr val="66FFFF"/>
          </a:solidFill>
          <a:ln w="9525">
            <a:noFill/>
          </a:ln>
        </p:spPr>
        <p:txBody>
          <a:bodyPr wrap="square">
            <a:spAutoFit/>
          </a:bodyPr>
          <a:lstStyle/>
          <a:p>
            <a:pPr algn="just" eaLnBrk="1" hangingPunct="1">
              <a:spcBef>
                <a:spcPct val="50000"/>
              </a:spcBef>
            </a:pPr>
            <a:r>
              <a:rPr lang="vi-VN"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2</a:t>
            </a: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a:t>
            </a:r>
            <a:r>
              <a:rPr sz="3600" b="1" dirty="0">
                <a:solidFill>
                  <a:srgbClr val="FF0000"/>
                </a:solidFill>
                <a:latin typeface="Times New Roman" panose="02020603050405020304" pitchFamily="18" charset="0"/>
                <a:cs typeface="Times New Roman" panose="02020603050405020304" pitchFamily="18" charset="0"/>
                <a:sym typeface="+mn-ea"/>
              </a:rPr>
              <a:t> Cuộc sống v</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 những th</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nh tựu của người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16</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100354" name="Text Box 2"/>
          <p:cNvSpPr txBox="1"/>
          <p:nvPr/>
        </p:nvSpPr>
        <p:spPr>
          <a:xfrm>
            <a:off x="1523366" y="2352041"/>
            <a:ext cx="9144635" cy="1076325"/>
          </a:xfrm>
          <a:prstGeom prst="rect">
            <a:avLst/>
          </a:prstGeom>
          <a:noFill/>
          <a:ln w="9525">
            <a:noFill/>
          </a:ln>
        </p:spPr>
        <p:txBody>
          <a:bodyPr wrap="square">
            <a:spAutoFit/>
          </a:bodyPr>
          <a:lstStyle/>
          <a:p>
            <a:pPr algn="ctr">
              <a:spcBef>
                <a:spcPct val="50000"/>
              </a:spcBef>
            </a:pPr>
            <a:r>
              <a:rPr lang="en-US" altLang="en-US" sz="3200" b="1" dirty="0">
                <a:latin typeface="Times New Roman" panose="02020603050405020304" pitchFamily="18" charset="0"/>
                <a:cs typeface="Times New Roman" panose="02020603050405020304" pitchFamily="18" charset="0"/>
              </a:rPr>
              <a:t>Em có nhận xét gì về Th</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nh Cổ Loa của nước Âu Lạc v</a:t>
            </a:r>
            <a:r>
              <a:rPr lang="en-US" altLang="en-US" sz="3200" b="1" dirty="0">
                <a:latin typeface="Times New Roman" panose="02020603050405020304" pitchFamily="18" charset="0"/>
                <a:ea typeface="Times New Roman" panose="02020603050405020304" pitchFamily="18" charset="0"/>
              </a:rPr>
              <a:t>à</a:t>
            </a:r>
            <a:r>
              <a:rPr lang="en-US" altLang="en-US" sz="3200" b="1" dirty="0">
                <a:latin typeface="Times New Roman" panose="02020603050405020304" pitchFamily="18" charset="0"/>
                <a:cs typeface="Times New Roman" panose="02020603050405020304" pitchFamily="18" charset="0"/>
              </a:rPr>
              <a:t>o thế kỉ III - II TCN?</a:t>
            </a:r>
            <a:endParaRPr lang="en-US" altLang="en-US"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355" name="Text Box 3"/>
          <p:cNvSpPr txBox="1"/>
          <p:nvPr/>
        </p:nvSpPr>
        <p:spPr>
          <a:xfrm>
            <a:off x="1522731" y="3315336"/>
            <a:ext cx="9144635" cy="2306955"/>
          </a:xfrm>
          <a:prstGeom prst="rect">
            <a:avLst/>
          </a:prstGeom>
          <a:noFill/>
          <a:ln w="9525">
            <a:noFill/>
          </a:ln>
        </p:spPr>
        <p:txBody>
          <a:bodyPr wrap="square">
            <a:spAutoFit/>
          </a:bodyPr>
          <a:lstStyle/>
          <a:p>
            <a:pPr algn="just">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Th</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nh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 công trình lao động sáng tạo có qui mô lớn nhất của Âu Lạc.</a:t>
            </a:r>
          </a:p>
          <a:p>
            <a:pPr algn="just">
              <a:spcBef>
                <a:spcPct val="50000"/>
              </a:spcBef>
            </a:pPr>
            <a:r>
              <a:rPr lang="vi-VN"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Th</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nh vừa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 kinh đô vừa l</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 th</a:t>
            </a:r>
            <a:r>
              <a:rPr lang="en-US" altLang="en-US" sz="3200" b="1" dirty="0">
                <a:solidFill>
                  <a:srgbClr val="FF0000"/>
                </a:solidFill>
                <a:latin typeface="Times New Roman" panose="02020603050405020304" pitchFamily="18" charset="0"/>
                <a:ea typeface="Times New Roman" panose="02020603050405020304" pitchFamily="18" charset="0"/>
              </a:rPr>
              <a:t>à</a:t>
            </a:r>
            <a:r>
              <a:rPr lang="en-US" altLang="en-US" sz="3200" b="1" dirty="0">
                <a:solidFill>
                  <a:srgbClr val="FF0000"/>
                </a:solidFill>
                <a:latin typeface="Times New Roman" panose="02020603050405020304" pitchFamily="18" charset="0"/>
                <a:cs typeface="Times New Roman" panose="02020603050405020304" pitchFamily="18" charset="0"/>
              </a:rPr>
              <a:t>nh quân sự bảo vệ an ninh quốc gia .</a:t>
            </a:r>
            <a:endPar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0356" name="Text Box 4"/>
          <p:cNvSpPr txBox="1"/>
          <p:nvPr/>
        </p:nvSpPr>
        <p:spPr>
          <a:xfrm>
            <a:off x="1524001" y="5638801"/>
            <a:ext cx="9144635" cy="1076325"/>
          </a:xfrm>
          <a:prstGeom prst="rect">
            <a:avLst/>
          </a:prstGeom>
          <a:noFill/>
          <a:ln w="9525">
            <a:noFill/>
          </a:ln>
        </p:spPr>
        <p:txBody>
          <a:bodyPr wrap="square">
            <a:spAutoFit/>
          </a:bodyPr>
          <a:lstStyle/>
          <a:p>
            <a:pPr algn="l"/>
            <a:r>
              <a:rPr lang="en-US" altLang="en-US" sz="3200" b="1" dirty="0">
                <a:solidFill>
                  <a:srgbClr val="006600"/>
                </a:solidFill>
                <a:latin typeface="Times New Roman" panose="02020603050405020304" pitchFamily="18" charset="0"/>
                <a:cs typeface="Times New Roman" panose="02020603050405020304" pitchFamily="18" charset="0"/>
              </a:rPr>
              <a:t>(Dân số Âu Lạc chỉ có khoảng 1 triệu người, đắp được 3 vòng th</a:t>
            </a:r>
            <a:r>
              <a:rPr lang="en-US" altLang="en-US" sz="3200" b="1" dirty="0">
                <a:solidFill>
                  <a:srgbClr val="006600"/>
                </a:solidFill>
                <a:latin typeface="Times New Roman" panose="02020603050405020304" pitchFamily="18" charset="0"/>
                <a:ea typeface="Times New Roman" panose="02020603050405020304" pitchFamily="18" charset="0"/>
              </a:rPr>
              <a:t>à</a:t>
            </a:r>
            <a:r>
              <a:rPr lang="en-US" altLang="en-US" sz="3200" b="1" dirty="0">
                <a:solidFill>
                  <a:srgbClr val="006600"/>
                </a:solidFill>
                <a:latin typeface="Times New Roman" panose="02020603050405020304" pitchFamily="18" charset="0"/>
                <a:cs typeface="Times New Roman" panose="02020603050405020304" pitchFamily="18" charset="0"/>
              </a:rPr>
              <a:t>nh đó l</a:t>
            </a:r>
            <a:r>
              <a:rPr lang="en-US" altLang="en-US" sz="3200" b="1" dirty="0">
                <a:solidFill>
                  <a:srgbClr val="006600"/>
                </a:solidFill>
                <a:latin typeface="Times New Roman" panose="02020603050405020304" pitchFamily="18" charset="0"/>
                <a:ea typeface="Times New Roman" panose="02020603050405020304" pitchFamily="18" charset="0"/>
              </a:rPr>
              <a:t>à</a:t>
            </a:r>
            <a:r>
              <a:rPr lang="en-US" altLang="en-US" sz="3200" b="1" dirty="0">
                <a:solidFill>
                  <a:srgbClr val="006600"/>
                </a:solidFill>
                <a:latin typeface="Times New Roman" panose="02020603050405020304" pitchFamily="18" charset="0"/>
                <a:cs typeface="Times New Roman" panose="02020603050405020304" pitchFamily="18" charset="0"/>
              </a:rPr>
              <a:t> một kì công )</a:t>
            </a:r>
            <a:endParaRPr lang="en-US" altLang="en-US" sz="3200" b="1" dirty="0">
              <a:solidFill>
                <a:srgbClr val="0066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1000" fill="hold"/>
                                        <p:tgtEl>
                                          <p:spTgt spid="100354"/>
                                        </p:tgtEl>
                                        <p:attrNameLst>
                                          <p:attrName>ppt_x</p:attrName>
                                        </p:attrNameLst>
                                      </p:cBhvr>
                                      <p:tavLst>
                                        <p:tav tm="0">
                                          <p:val>
                                            <p:strVal val="#ppt_x-.2"/>
                                          </p:val>
                                        </p:tav>
                                        <p:tav tm="100000">
                                          <p:val>
                                            <p:strVal val="#ppt_x"/>
                                          </p:val>
                                        </p:tav>
                                      </p:tavLst>
                                    </p:anim>
                                    <p:anim calcmode="lin" valueType="num">
                                      <p:cBhvr>
                                        <p:cTn id="8" dur="1000" fill="hold"/>
                                        <p:tgtEl>
                                          <p:spTgt spid="1003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035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0355"/>
                                        </p:tgtEl>
                                        <p:attrNameLst>
                                          <p:attrName>style.visibility</p:attrName>
                                        </p:attrNameLst>
                                      </p:cBhvr>
                                      <p:to>
                                        <p:strVal val="visible"/>
                                      </p:to>
                                    </p:set>
                                    <p:anim calcmode="lin" valueType="num">
                                      <p:cBhvr>
                                        <p:cTn id="14" dur="1000" fill="hold"/>
                                        <p:tgtEl>
                                          <p:spTgt spid="100355"/>
                                        </p:tgtEl>
                                        <p:attrNameLst>
                                          <p:attrName>ppt_x</p:attrName>
                                        </p:attrNameLst>
                                      </p:cBhvr>
                                      <p:tavLst>
                                        <p:tav tm="0">
                                          <p:val>
                                            <p:strVal val="#ppt_x-.2"/>
                                          </p:val>
                                        </p:tav>
                                        <p:tav tm="100000">
                                          <p:val>
                                            <p:strVal val="#ppt_x"/>
                                          </p:val>
                                        </p:tav>
                                      </p:tavLst>
                                    </p:anim>
                                    <p:anim calcmode="lin" valueType="num">
                                      <p:cBhvr>
                                        <p:cTn id="15" dur="1000" fill="hold"/>
                                        <p:tgtEl>
                                          <p:spTgt spid="10035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035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00356"/>
                                        </p:tgtEl>
                                        <p:attrNameLst>
                                          <p:attrName>style.visibility</p:attrName>
                                        </p:attrNameLst>
                                      </p:cBhvr>
                                      <p:to>
                                        <p:strVal val="visible"/>
                                      </p:to>
                                    </p:set>
                                    <p:anim calcmode="lin" valueType="num">
                                      <p:cBhvr>
                                        <p:cTn id="19" dur="1000" fill="hold"/>
                                        <p:tgtEl>
                                          <p:spTgt spid="100356"/>
                                        </p:tgtEl>
                                        <p:attrNameLst>
                                          <p:attrName>ppt_x</p:attrName>
                                        </p:attrNameLst>
                                      </p:cBhvr>
                                      <p:tavLst>
                                        <p:tav tm="0">
                                          <p:val>
                                            <p:strVal val="#ppt_x-.2"/>
                                          </p:val>
                                        </p:tav>
                                        <p:tav tm="100000">
                                          <p:val>
                                            <p:strVal val="#ppt_x"/>
                                          </p:val>
                                        </p:tav>
                                      </p:tavLst>
                                    </p:anim>
                                    <p:anim calcmode="lin" valueType="num">
                                      <p:cBhvr>
                                        <p:cTn id="20" dur="1000" fill="hold"/>
                                        <p:tgtEl>
                                          <p:spTgt spid="10035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p:cNvPicPr>
          <p:nvPr/>
        </p:nvPicPr>
        <p:blipFill>
          <a:blip r:embed="rId2"/>
          <a:stretch>
            <a:fillRect/>
          </a:stretch>
        </p:blipFill>
        <p:spPr>
          <a:xfrm>
            <a:off x="5715000" y="762000"/>
            <a:ext cx="4724400" cy="5334000"/>
          </a:xfrm>
          <a:prstGeom prst="rect">
            <a:avLst/>
          </a:prstGeom>
          <a:noFill/>
          <a:ln w="9525">
            <a:noFill/>
          </a:ln>
        </p:spPr>
      </p:pic>
      <p:pic>
        <p:nvPicPr>
          <p:cNvPr id="102403" name="Picture 3"/>
          <p:cNvPicPr>
            <a:picLocks noChangeAspect="1"/>
          </p:cNvPicPr>
          <p:nvPr/>
        </p:nvPicPr>
        <p:blipFill>
          <a:blip r:embed="rId3"/>
          <a:stretch>
            <a:fillRect/>
          </a:stretch>
        </p:blipFill>
        <p:spPr>
          <a:xfrm>
            <a:off x="1752600" y="762000"/>
            <a:ext cx="3733800" cy="5334000"/>
          </a:xfrm>
          <a:prstGeom prst="rect">
            <a:avLst/>
          </a:prstGeom>
          <a:noFill/>
          <a:ln w="9525">
            <a:noFill/>
          </a:ln>
        </p:spPr>
      </p:pic>
      <p:sp>
        <p:nvSpPr>
          <p:cNvPr id="102404" name="Rectangle 4"/>
          <p:cNvSpPr/>
          <p:nvPr/>
        </p:nvSpPr>
        <p:spPr>
          <a:xfrm>
            <a:off x="5715000" y="6096000"/>
            <a:ext cx="47244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sz="2800" b="1" dirty="0">
                <a:solidFill>
                  <a:srgbClr val="0000CC"/>
                </a:solidFill>
                <a:latin typeface="Times New Roman" panose="02020603050405020304" pitchFamily="18" charset="0"/>
              </a:rPr>
              <a:t>DAO GĂM, KIẾM</a:t>
            </a:r>
            <a:r>
              <a:rPr sz="2800" dirty="0">
                <a:solidFill>
                  <a:srgbClr val="0000CC"/>
                </a:solidFill>
                <a:latin typeface="Times New Roman" panose="02020603050405020304" pitchFamily="18" charset="0"/>
              </a:rPr>
              <a:t> </a:t>
            </a:r>
          </a:p>
        </p:txBody>
      </p:sp>
      <p:sp>
        <p:nvSpPr>
          <p:cNvPr id="102405" name="Rectangle 5"/>
          <p:cNvSpPr/>
          <p:nvPr/>
        </p:nvSpPr>
        <p:spPr>
          <a:xfrm>
            <a:off x="1752600" y="6096000"/>
            <a:ext cx="3733800" cy="533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p>
            <a:pPr algn="ctr"/>
            <a:r>
              <a:rPr sz="2800" b="1" dirty="0">
                <a:solidFill>
                  <a:srgbClr val="0000CC"/>
                </a:solidFill>
                <a:latin typeface="Times New Roman" panose="02020603050405020304" pitchFamily="18" charset="0"/>
              </a:rPr>
              <a:t>MŨI GIÁO</a:t>
            </a:r>
          </a:p>
        </p:txBody>
      </p:sp>
      <p:sp>
        <p:nvSpPr>
          <p:cNvPr id="12294" name="Text Box 6"/>
          <p:cNvSpPr txBox="1"/>
          <p:nvPr/>
        </p:nvSpPr>
        <p:spPr>
          <a:xfrm>
            <a:off x="1524000" y="304801"/>
            <a:ext cx="8610600" cy="366713"/>
          </a:xfrm>
          <a:prstGeom prst="rect">
            <a:avLst/>
          </a:prstGeom>
          <a:noFill/>
          <a:ln w="9525">
            <a:noFill/>
          </a:ln>
        </p:spPr>
        <p:txBody>
          <a:bodyPr>
            <a:spAutoFit/>
          </a:bodyPr>
          <a:lstStyle/>
          <a:p>
            <a:pPr>
              <a:spcBef>
                <a:spcPct val="50000"/>
              </a:spcBef>
            </a:pPr>
            <a:endParaRPr lang="vi-VN" altLang="x-none" dirty="0">
              <a:latin typeface="Arial" panose="020B0604020202020204" pitchFamily="34" charset="0"/>
            </a:endParaRPr>
          </a:p>
        </p:txBody>
      </p:sp>
      <p:sp>
        <p:nvSpPr>
          <p:cNvPr id="102407" name="Text Box 7"/>
          <p:cNvSpPr txBox="1"/>
          <p:nvPr/>
        </p:nvSpPr>
        <p:spPr>
          <a:xfrm>
            <a:off x="1752600" y="258764"/>
            <a:ext cx="8610600" cy="579437"/>
          </a:xfrm>
          <a:prstGeom prst="rect">
            <a:avLst/>
          </a:prstGeom>
          <a:solidFill>
            <a:schemeClr val="bg1"/>
          </a:solidFill>
          <a:ln w="9525">
            <a:noFill/>
          </a:ln>
        </p:spPr>
        <p:txBody>
          <a:bodyPr>
            <a:spAutoFit/>
          </a:bodyPr>
          <a:lstStyle/>
          <a:p>
            <a:pPr algn="ctr">
              <a:spcBef>
                <a:spcPct val="50000"/>
              </a:spcBef>
            </a:pPr>
            <a:r>
              <a:rPr sz="3200" b="1" dirty="0">
                <a:solidFill>
                  <a:schemeClr val="tx2"/>
                </a:solidFill>
                <a:latin typeface="Times New Roman" panose="02020603050405020304" pitchFamily="18" charset="0"/>
              </a:rPr>
              <a:t>VŨ KHÍ CỔ LOA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07"/>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02403"/>
                                        </p:tgtEl>
                                        <p:attrNameLst>
                                          <p:attrName>style.visibility</p:attrName>
                                        </p:attrNameLst>
                                      </p:cBhvr>
                                      <p:to>
                                        <p:strVal val="visible"/>
                                      </p:to>
                                    </p:set>
                                    <p:animEffect transition="in" filter="blinds(horizontal)">
                                      <p:cBhvr>
                                        <p:cTn id="9" dur="500"/>
                                        <p:tgtEl>
                                          <p:spTgt spid="10240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102405"/>
                                        </p:tgtEl>
                                        <p:attrNameLst>
                                          <p:attrName>style.visibility</p:attrName>
                                        </p:attrNameLst>
                                      </p:cBhvr>
                                      <p:to>
                                        <p:strVal val="visible"/>
                                      </p:to>
                                    </p:set>
                                    <p:anim calcmode="lin" valueType="num">
                                      <p:cBhvr additive="base">
                                        <p:cTn id="12" dur="500" fill="hold"/>
                                        <p:tgtEl>
                                          <p:spTgt spid="102405"/>
                                        </p:tgtEl>
                                        <p:attrNameLst>
                                          <p:attrName>ppt_x</p:attrName>
                                        </p:attrNameLst>
                                      </p:cBhvr>
                                      <p:tavLst>
                                        <p:tav tm="0">
                                          <p:val>
                                            <p:strVal val="#ppt_x"/>
                                          </p:val>
                                        </p:tav>
                                        <p:tav tm="100000">
                                          <p:val>
                                            <p:strVal val="#ppt_x"/>
                                          </p:val>
                                        </p:tav>
                                      </p:tavLst>
                                    </p:anim>
                                    <p:anim calcmode="lin" valueType="num">
                                      <p:cBhvr additive="base">
                                        <p:cTn id="13" dur="500" fill="hold"/>
                                        <p:tgtEl>
                                          <p:spTgt spid="102405"/>
                                        </p:tgtEl>
                                        <p:attrNameLst>
                                          <p:attrName>ppt_y</p:attrName>
                                        </p:attrNameLst>
                                      </p:cBhvr>
                                      <p:tavLst>
                                        <p:tav tm="0">
                                          <p:val>
                                            <p:strVal val="1+#ppt_h/2"/>
                                          </p:val>
                                        </p:tav>
                                        <p:tav tm="100000">
                                          <p:val>
                                            <p:strVal val="#ppt_y"/>
                                          </p:val>
                                        </p:tav>
                                      </p:tavLst>
                                    </p:anim>
                                  </p:childTnLst>
                                </p:cTn>
                              </p:par>
                              <p:par>
                                <p:cTn id="14" presetID="3" presetClass="entr" presetSubtype="10" fill="hold" nodeType="withEffect">
                                  <p:stCondLst>
                                    <p:cond delay="0"/>
                                  </p:stCondLst>
                                  <p:childTnLst>
                                    <p:set>
                                      <p:cBhvr>
                                        <p:cTn id="15" dur="1" fill="hold">
                                          <p:stCondLst>
                                            <p:cond delay="0"/>
                                          </p:stCondLst>
                                        </p:cTn>
                                        <p:tgtEl>
                                          <p:spTgt spid="102402"/>
                                        </p:tgtEl>
                                        <p:attrNameLst>
                                          <p:attrName>style.visibility</p:attrName>
                                        </p:attrNameLst>
                                      </p:cBhvr>
                                      <p:to>
                                        <p:strVal val="visible"/>
                                      </p:to>
                                    </p:set>
                                    <p:animEffect transition="in" filter="blinds(horizontal)">
                                      <p:cBhvr>
                                        <p:cTn id="16" dur="500"/>
                                        <p:tgtEl>
                                          <p:spTgt spid="10240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02404"/>
                                        </p:tgtEl>
                                        <p:attrNameLst>
                                          <p:attrName>style.visibility</p:attrName>
                                        </p:attrNameLst>
                                      </p:cBhvr>
                                      <p:to>
                                        <p:strVal val="visible"/>
                                      </p:to>
                                    </p:set>
                                    <p:anim calcmode="lin" valueType="num">
                                      <p:cBhvr additive="base">
                                        <p:cTn id="19" dur="500" fill="hold"/>
                                        <p:tgtEl>
                                          <p:spTgt spid="102404"/>
                                        </p:tgtEl>
                                        <p:attrNameLst>
                                          <p:attrName>ppt_x</p:attrName>
                                        </p:attrNameLst>
                                      </p:cBhvr>
                                      <p:tavLst>
                                        <p:tav tm="0">
                                          <p:val>
                                            <p:strVal val="#ppt_x"/>
                                          </p:val>
                                        </p:tav>
                                        <p:tav tm="100000">
                                          <p:val>
                                            <p:strVal val="#ppt_x"/>
                                          </p:val>
                                        </p:tav>
                                      </p:tavLst>
                                    </p:anim>
                                    <p:anim calcmode="lin" valueType="num">
                                      <p:cBhvr additive="base">
                                        <p:cTn id="20"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animBg="1"/>
      <p:bldP spid="1024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ang vanmui ten dong tai co loa"/>
          <p:cNvPicPr>
            <a:picLocks noChangeAspect="1"/>
          </p:cNvPicPr>
          <p:nvPr/>
        </p:nvPicPr>
        <p:blipFill>
          <a:blip r:embed="rId2"/>
          <a:stretch>
            <a:fillRect/>
          </a:stretch>
        </p:blipFill>
        <p:spPr>
          <a:xfrm>
            <a:off x="1524000" y="0"/>
            <a:ext cx="4648200" cy="3411538"/>
          </a:xfrm>
          <a:prstGeom prst="rect">
            <a:avLst/>
          </a:prstGeom>
          <a:noFill/>
          <a:ln w="9525">
            <a:noFill/>
          </a:ln>
        </p:spPr>
      </p:pic>
      <p:pic>
        <p:nvPicPr>
          <p:cNvPr id="13315" name="Picture 3" descr="Image1"/>
          <p:cNvPicPr>
            <a:picLocks noChangeAspect="1"/>
          </p:cNvPicPr>
          <p:nvPr/>
        </p:nvPicPr>
        <p:blipFill>
          <a:blip r:embed="rId3"/>
          <a:srcRect l="2000" t="777" r="5478" b="55740"/>
          <a:stretch>
            <a:fillRect/>
          </a:stretch>
        </p:blipFill>
        <p:spPr>
          <a:xfrm>
            <a:off x="6400800" y="3505200"/>
            <a:ext cx="4114800" cy="2971800"/>
          </a:xfrm>
          <a:prstGeom prst="rect">
            <a:avLst/>
          </a:prstGeom>
          <a:noFill/>
          <a:ln w="9525">
            <a:noFill/>
          </a:ln>
        </p:spPr>
      </p:pic>
      <p:pic>
        <p:nvPicPr>
          <p:cNvPr id="13316" name="Picture 4" descr="Guong dong, dao gam co loa"/>
          <p:cNvPicPr>
            <a:picLocks noChangeAspect="1"/>
          </p:cNvPicPr>
          <p:nvPr/>
        </p:nvPicPr>
        <p:blipFill>
          <a:blip r:embed="rId4"/>
          <a:stretch>
            <a:fillRect/>
          </a:stretch>
        </p:blipFill>
        <p:spPr>
          <a:xfrm>
            <a:off x="6553200" y="0"/>
            <a:ext cx="3962400" cy="2895600"/>
          </a:xfrm>
          <a:prstGeom prst="rect">
            <a:avLst/>
          </a:prstGeom>
          <a:noFill/>
          <a:ln w="9525">
            <a:noFill/>
          </a:ln>
        </p:spPr>
      </p:pic>
      <p:sp>
        <p:nvSpPr>
          <p:cNvPr id="13317" name="Text Box 5"/>
          <p:cNvSpPr txBox="1"/>
          <p:nvPr/>
        </p:nvSpPr>
        <p:spPr>
          <a:xfrm>
            <a:off x="6553200" y="2879726"/>
            <a:ext cx="3602038" cy="473075"/>
          </a:xfrm>
          <a:prstGeom prst="rect">
            <a:avLst/>
          </a:prstGeom>
          <a:noFill/>
          <a:ln w="9525">
            <a:noFill/>
          </a:ln>
        </p:spPr>
        <p:txBody>
          <a:bodyPr wrap="none">
            <a:spAutoFit/>
          </a:bodyPr>
          <a:lstStyle/>
          <a:p>
            <a:r>
              <a:rPr sz="2500" b="1" dirty="0">
                <a:solidFill>
                  <a:srgbClr val="0000FF"/>
                </a:solidFill>
                <a:latin typeface=".VnArial" panose="020B7200000000000000" pitchFamily="34" charset="0"/>
              </a:rPr>
              <a:t>Dao găm, gương đồng</a:t>
            </a:r>
          </a:p>
        </p:txBody>
      </p:sp>
      <p:sp>
        <p:nvSpPr>
          <p:cNvPr id="13318" name="Text Box 6"/>
          <p:cNvSpPr txBox="1"/>
          <p:nvPr/>
        </p:nvSpPr>
        <p:spPr>
          <a:xfrm>
            <a:off x="5089526" y="6416676"/>
            <a:ext cx="2095445" cy="830997"/>
          </a:xfrm>
          <a:prstGeom prst="rect">
            <a:avLst/>
          </a:prstGeom>
          <a:noFill/>
          <a:ln w="9525">
            <a:noFill/>
          </a:ln>
        </p:spPr>
        <p:txBody>
          <a:bodyPr wrap="none">
            <a:spAutoFit/>
          </a:bodyPr>
          <a:lstStyle/>
          <a:p>
            <a:r>
              <a:rPr sz="2400" b="1" dirty="0">
                <a:latin typeface="Arial" panose="020B0604020202020204" pitchFamily="34" charset="0"/>
              </a:rPr>
              <a:t>Mũi tên đồng</a:t>
            </a:r>
          </a:p>
          <a:p>
            <a:endParaRPr sz="2400" b="1" dirty="0">
              <a:solidFill>
                <a:srgbClr val="0000FF"/>
              </a:solidFill>
              <a:latin typeface=".VnArial" panose="020B7200000000000000" pitchFamily="34" charset="0"/>
            </a:endParaRPr>
          </a:p>
        </p:txBody>
      </p:sp>
      <p:pic>
        <p:nvPicPr>
          <p:cNvPr id="13319" name="Picture 7" descr="Image5"/>
          <p:cNvPicPr>
            <a:picLocks noChangeAspect="1"/>
          </p:cNvPicPr>
          <p:nvPr/>
        </p:nvPicPr>
        <p:blipFill>
          <a:blip r:embed="rId5"/>
          <a:stretch>
            <a:fillRect/>
          </a:stretch>
        </p:blipFill>
        <p:spPr>
          <a:xfrm>
            <a:off x="1524000" y="3505200"/>
            <a:ext cx="4648200" cy="2971800"/>
          </a:xfrm>
          <a:prstGeom prst="rect">
            <a:avLst/>
          </a:prstGeom>
          <a:noFill/>
          <a:ln w="9525" cap="flat" cmpd="sng">
            <a:solidFill>
              <a:schemeClr val="tx1"/>
            </a:solidFill>
            <a:prstDash val="solid"/>
            <a:miter/>
            <a:headEnd type="none" w="med" len="med"/>
            <a:tailEnd type="none" w="med" len="med"/>
          </a:ln>
        </p:spPr>
      </p:pic>
    </p:spTree>
  </p:cSld>
  <p:clrMapOvr>
    <a:masterClrMapping/>
  </p:clrMapOvr>
  <p:transition spd="slow">
    <p:split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ln/>
        </p:spPr>
        <p:txBody>
          <a:bodyPr vert="horz" wrap="square" lIns="91440" tIns="45720" rIns="91440" bIns="45720" rtlCol="0" anchor="ctr" anchorCtr="0">
            <a:normAutofit/>
          </a:bodyPr>
          <a:lstStyle/>
          <a:p>
            <a:pPr eaLnBrk="1" hangingPunct="1"/>
            <a:endParaRPr lang="vi-VN" altLang="x-none" dirty="0"/>
          </a:p>
        </p:txBody>
      </p:sp>
      <p:pic>
        <p:nvPicPr>
          <p:cNvPr id="14339" name="Picture 3" descr="Lay no thanhco loa"/>
          <p:cNvPicPr>
            <a:picLocks noGrp="1" noChangeAspect="1"/>
          </p:cNvPicPr>
          <p:nvPr>
            <p:ph idx="1"/>
          </p:nvPr>
        </p:nvPicPr>
        <p:blipFill>
          <a:blip r:embed="rId2"/>
          <a:srcRect/>
          <a:stretch>
            <a:fillRect/>
          </a:stretch>
        </p:blipFill>
        <p:spPr>
          <a:xfrm>
            <a:off x="1524000" y="0"/>
            <a:ext cx="9144000" cy="6858000"/>
          </a:xfrm>
          <a:ln/>
        </p:spPr>
      </p:pic>
      <p:sp>
        <p:nvSpPr>
          <p:cNvPr id="14340" name="Text Box 4"/>
          <p:cNvSpPr txBox="1"/>
          <p:nvPr/>
        </p:nvSpPr>
        <p:spPr>
          <a:xfrm>
            <a:off x="2895600" y="5562601"/>
            <a:ext cx="5334000" cy="1465263"/>
          </a:xfrm>
          <a:prstGeom prst="rect">
            <a:avLst/>
          </a:prstGeom>
          <a:noFill/>
          <a:ln w="9525">
            <a:noFill/>
          </a:ln>
        </p:spPr>
        <p:txBody>
          <a:bodyPr>
            <a:spAutoFit/>
          </a:bodyPr>
          <a:lstStyle/>
          <a:p>
            <a:pPr>
              <a:spcBef>
                <a:spcPct val="50000"/>
              </a:spcBef>
            </a:pPr>
            <a:r>
              <a:rPr sz="3600" b="1" i="1" dirty="0">
                <a:latin typeface="Arial" panose="020B0604020202020204" pitchFamily="34" charset="0"/>
              </a:rPr>
              <a:t>Lẫy nỏ Thành Cổ Loa</a:t>
            </a:r>
          </a:p>
          <a:p>
            <a:pPr>
              <a:spcBef>
                <a:spcPct val="50000"/>
              </a:spcBef>
            </a:pPr>
            <a:endParaRPr sz="3600" b="1" i="1" dirty="0">
              <a:solidFill>
                <a:srgbClr val="FFFF00"/>
              </a:solidFill>
              <a:latin typeface=".VnArial" panose="020B7200000000000000" pitchFamily="34" charset="0"/>
            </a:endParaRPr>
          </a:p>
        </p:txBody>
      </p:sp>
    </p:spTree>
  </p:cSld>
  <p:clrMapOvr>
    <a:masterClrMapping/>
  </p:clrMapOvr>
  <p:transition spd="slow">
    <p:wheel spokes="3"/>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1198880"/>
          </a:xfrm>
          <a:prstGeom prst="rect">
            <a:avLst/>
          </a:prstGeom>
          <a:solidFill>
            <a:srgbClr val="66FFFF"/>
          </a:solidFill>
          <a:ln w="9525">
            <a:noFill/>
          </a:ln>
        </p:spPr>
        <p:txBody>
          <a:bodyPr wrap="square">
            <a:spAutoFit/>
          </a:bodyPr>
          <a:lstStyle/>
          <a:p>
            <a:pPr algn="just" eaLnBrk="1" hangingPunct="1">
              <a:spcBef>
                <a:spcPct val="50000"/>
              </a:spcBef>
            </a:pPr>
            <a:r>
              <a:rPr lang="vi-VN"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3</a:t>
            </a: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a:t>
            </a:r>
            <a:r>
              <a:rPr sz="3600" b="1" dirty="0">
                <a:solidFill>
                  <a:srgbClr val="FF0000"/>
                </a:solidFill>
                <a:latin typeface="Times New Roman" panose="02020603050405020304" pitchFamily="18" charset="0"/>
                <a:cs typeface="Times New Roman" panose="02020603050405020304" pitchFamily="18" charset="0"/>
                <a:sym typeface="+mn-ea"/>
              </a:rPr>
              <a:t> Nước Âu Lạc v</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 cuộc xâm lược của Triệu Đ</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16</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146439" name="Text Box 7"/>
          <p:cNvSpPr txBox="1"/>
          <p:nvPr/>
        </p:nvSpPr>
        <p:spPr>
          <a:xfrm>
            <a:off x="1524001" y="2721752"/>
            <a:ext cx="9064625" cy="1076325"/>
          </a:xfrm>
          <a:prstGeom prst="rect">
            <a:avLst/>
          </a:prstGeom>
          <a:noFill/>
          <a:ln w="9525">
            <a:noFill/>
          </a:ln>
        </p:spPr>
        <p:txBody>
          <a:bodyPr wrap="square">
            <a:spAutoFit/>
          </a:bodyPr>
          <a:lstStyle/>
          <a:p>
            <a:pPr algn="just"/>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Vì sao cuộc xâm lược của quân Triệu Đ</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lại thất bại ?</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 Box 7"/>
          <p:cNvSpPr txBox="1"/>
          <p:nvPr/>
        </p:nvSpPr>
        <p:spPr>
          <a:xfrm>
            <a:off x="1524001" y="4020257"/>
            <a:ext cx="9144635" cy="1198880"/>
          </a:xfrm>
          <a:prstGeom prst="rect">
            <a:avLst/>
          </a:prstGeom>
          <a:solidFill>
            <a:schemeClr val="accent1"/>
          </a:solidFill>
          <a:ln w="9525">
            <a:noFill/>
          </a:ln>
        </p:spPr>
        <p:txBody>
          <a:bodyPr wrap="square">
            <a:spAutoFit/>
          </a:bodyPr>
          <a:lstStyle/>
          <a:p>
            <a:pPr algn="just"/>
            <a:r>
              <a:rPr sz="3600" b="1" dirty="0">
                <a:solidFill>
                  <a:schemeClr val="bg1"/>
                </a:solidFill>
                <a:latin typeface="Times New Roman" panose="02020603050405020304" pitchFamily="18" charset="0"/>
                <a:cs typeface="Times New Roman" panose="02020603050405020304" pitchFamily="18" charset="0"/>
              </a:rPr>
              <a:t>=&gt; Do người Âu Lạc đo</a:t>
            </a:r>
            <a:r>
              <a:rPr sz="3600" b="1" dirty="0">
                <a:solidFill>
                  <a:schemeClr val="bg1"/>
                </a:solidFill>
                <a:latin typeface="Times New Roman" panose="02020603050405020304" pitchFamily="18" charset="0"/>
                <a:ea typeface="Times New Roman" panose="02020603050405020304" pitchFamily="18" charset="0"/>
              </a:rPr>
              <a:t>à</a:t>
            </a:r>
            <a:r>
              <a:rPr sz="3600" b="1" dirty="0">
                <a:solidFill>
                  <a:schemeClr val="bg1"/>
                </a:solidFill>
                <a:latin typeface="Times New Roman" panose="02020603050405020304" pitchFamily="18" charset="0"/>
                <a:cs typeface="Times New Roman" panose="02020603050405020304" pitchFamily="18" charset="0"/>
              </a:rPr>
              <a:t>n kết, có tướng chỉ huy giỏi, vũ khí tốt, th</a:t>
            </a:r>
            <a:r>
              <a:rPr sz="3600" b="1" dirty="0">
                <a:solidFill>
                  <a:schemeClr val="bg1"/>
                </a:solidFill>
                <a:latin typeface="Times New Roman" panose="02020603050405020304" pitchFamily="18" charset="0"/>
                <a:ea typeface="Times New Roman" panose="02020603050405020304" pitchFamily="18" charset="0"/>
              </a:rPr>
              <a:t>à</a:t>
            </a:r>
            <a:r>
              <a:rPr sz="3600" b="1" dirty="0">
                <a:solidFill>
                  <a:schemeClr val="bg1"/>
                </a:solidFill>
                <a:latin typeface="Times New Roman" panose="02020603050405020304" pitchFamily="18" charset="0"/>
                <a:cs typeface="Times New Roman" panose="02020603050405020304" pitchFamily="18" charset="0"/>
              </a:rPr>
              <a:t>nh lũy kiên cố.</a:t>
            </a:r>
            <a:endParaRPr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fade">
                                      <p:cBhvr>
                                        <p:cTn id="7" dur="1000"/>
                                        <p:tgtEl>
                                          <p:spTgt spid="146439"/>
                                        </p:tgtEl>
                                      </p:cBhvr>
                                    </p:animEffect>
                                    <p:anim calcmode="lin" valueType="num">
                                      <p:cBhvr>
                                        <p:cTn id="8" dur="1000" fill="hold"/>
                                        <p:tgtEl>
                                          <p:spTgt spid="146439"/>
                                        </p:tgtEl>
                                        <p:attrNameLst>
                                          <p:attrName>ppt_x</p:attrName>
                                        </p:attrNameLst>
                                      </p:cBhvr>
                                      <p:tavLst>
                                        <p:tav tm="0">
                                          <p:val>
                                            <p:strVal val="#ppt_x"/>
                                          </p:val>
                                        </p:tav>
                                        <p:tav tm="100000">
                                          <p:val>
                                            <p:strVal val="#ppt_x"/>
                                          </p:val>
                                        </p:tav>
                                      </p:tavLst>
                                    </p:anim>
                                    <p:anim calcmode="lin" valueType="num">
                                      <p:cBhvr>
                                        <p:cTn id="9" dur="1000" fill="hold"/>
                                        <p:tgtEl>
                                          <p:spTgt spid="1464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9" grpId="0"/>
      <p:bldP spid="6" grpId="0" bldLvl="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p:nvPr/>
        </p:nvSpPr>
        <p:spPr>
          <a:xfrm>
            <a:off x="1524635" y="1599884"/>
            <a:ext cx="9144000" cy="579437"/>
          </a:xfrm>
          <a:prstGeom prst="rect">
            <a:avLst/>
          </a:prstGeom>
          <a:noFill/>
          <a:ln w="9525">
            <a:noFill/>
          </a:ln>
        </p:spPr>
        <p:txBody>
          <a:bodyPr>
            <a:spAutoFit/>
          </a:bodyPr>
          <a:lstStyle/>
          <a:p>
            <a:pPr algn="just"/>
            <a:r>
              <a:rPr lang="en-US" altLang="en-US" sz="3200" dirty="0">
                <a:latin typeface="Wide Latin" panose="020A0A07050505020404" pitchFamily="18"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a:t>
            </a:r>
            <a:r>
              <a:rPr lang="en-US" altLang="en-US" sz="3200" b="1" dirty="0">
                <a:latin typeface="Times New Roman" panose="02020603050405020304" pitchFamily="18" charset="0"/>
                <a:cs typeface="Arial" panose="020B0604020202020204" pitchFamily="34" charset="0"/>
              </a:rPr>
              <a:t>Nguyên nhân thất bại của An Dương Vương?</a:t>
            </a:r>
            <a:endParaRPr lang="en-US" altLang="en-US" sz="3200" b="1" dirty="0">
              <a:latin typeface="Times New Roman" panose="02020603050405020304" pitchFamily="18" charset="0"/>
              <a:ea typeface="Arial" panose="020B0604020202020204" pitchFamily="34" charset="0"/>
            </a:endParaRPr>
          </a:p>
        </p:txBody>
      </p:sp>
      <p:sp>
        <p:nvSpPr>
          <p:cNvPr id="112643" name="Text Box 3"/>
          <p:cNvSpPr txBox="1"/>
          <p:nvPr/>
        </p:nvSpPr>
        <p:spPr>
          <a:xfrm>
            <a:off x="1524000" y="2209483"/>
            <a:ext cx="9144000" cy="1568450"/>
          </a:xfrm>
          <a:prstGeom prst="rect">
            <a:avLst/>
          </a:prstGeom>
          <a:noFill/>
          <a:ln w="9525">
            <a:noFill/>
          </a:ln>
        </p:spPr>
        <p:txBody>
          <a:bodyPr>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a:t>
            </a:r>
            <a:r>
              <a:rPr lang="en-US" altLang="en-US" sz="3200" b="1" u="sng" dirty="0">
                <a:solidFill>
                  <a:srgbClr val="0000CC"/>
                </a:solidFill>
                <a:latin typeface="Times New Roman" panose="02020603050405020304" pitchFamily="18" charset="0"/>
                <a:cs typeface="Times New Roman" panose="02020603050405020304" pitchFamily="18" charset="0"/>
              </a:rPr>
              <a:t>Nguyên nhân thất bại</a:t>
            </a:r>
            <a:r>
              <a:rPr lang="en-US" altLang="en-US" sz="3200" u="sng" dirty="0">
                <a:solidFill>
                  <a:srgbClr val="0000CC"/>
                </a:solidFill>
                <a:latin typeface="Times New Roman" panose="02020603050405020304" pitchFamily="18" charset="0"/>
                <a:cs typeface="Times New Roman" panose="02020603050405020304" pitchFamily="18" charset="0"/>
              </a:rPr>
              <a:t>:</a:t>
            </a:r>
          </a:p>
          <a:p>
            <a:r>
              <a:rPr lang="en-US" altLang="en-US" sz="3200" dirty="0">
                <a:solidFill>
                  <a:srgbClr val="0000CC"/>
                </a:solidFill>
                <a:latin typeface="Times New Roman" panose="02020603050405020304" pitchFamily="18" charset="0"/>
                <a:cs typeface="Times New Roman" panose="02020603050405020304" pitchFamily="18" charset="0"/>
              </a:rPr>
              <a:t>- Do chủ quan </a:t>
            </a:r>
            <a:r>
              <a:rPr lang="en-US" altLang="en-US" sz="3200" dirty="0">
                <a:solidFill>
                  <a:srgbClr val="0000CC"/>
                </a:solidFill>
                <a:latin typeface="Times New Roman" panose="02020603050405020304" pitchFamily="18" charset="0"/>
                <a:cs typeface="Times New Roman" panose="02020603050405020304" pitchFamily="18" charset="0"/>
                <a:sym typeface="Wingdings 3" pitchFamily="18" charset="2"/>
              </a:rPr>
              <a:t>nên</a:t>
            </a:r>
            <a:r>
              <a:rPr lang="en-US" altLang="en-US" sz="3200" dirty="0">
                <a:solidFill>
                  <a:srgbClr val="0000CC"/>
                </a:solidFill>
                <a:latin typeface="Times New Roman" panose="02020603050405020304" pitchFamily="18" charset="0"/>
                <a:cs typeface="Times New Roman" panose="02020603050405020304" pitchFamily="18" charset="0"/>
              </a:rPr>
              <a:t> mắc mưu kẻ thù. </a:t>
            </a:r>
          </a:p>
          <a:p>
            <a:pPr>
              <a:buChar char="-"/>
            </a:pPr>
            <a:r>
              <a:rPr lang="en-US" altLang="en-US" sz="3200" dirty="0">
                <a:solidFill>
                  <a:srgbClr val="0000CC"/>
                </a:solidFill>
                <a:latin typeface="Times New Roman" panose="02020603050405020304" pitchFamily="18" charset="0"/>
                <a:cs typeface="Times New Roman" panose="02020603050405020304" pitchFamily="18" charset="0"/>
              </a:rPr>
              <a:t> Nội bộ chia rẽ, nhân dân không ủng hộ</a:t>
            </a:r>
            <a:r>
              <a:rPr lang="vi-VN" altLang="en-US" sz="3200" dirty="0">
                <a:solidFill>
                  <a:srgbClr val="0000CC"/>
                </a:solidFill>
                <a:latin typeface="Times New Roman" panose="02020603050405020304" pitchFamily="18" charset="0"/>
                <a:cs typeface="Times New Roman" panose="02020603050405020304" pitchFamily="18" charset="0"/>
              </a:rPr>
              <a:t>.</a:t>
            </a:r>
            <a:endParaRPr lang="vi-VN" alt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2644" name="Text Box 4"/>
          <p:cNvSpPr txBox="1"/>
          <p:nvPr/>
        </p:nvSpPr>
        <p:spPr>
          <a:xfrm>
            <a:off x="1524000" y="3700780"/>
            <a:ext cx="9144000" cy="1066800"/>
          </a:xfrm>
          <a:prstGeom prst="rect">
            <a:avLst/>
          </a:prstGeom>
          <a:noFill/>
          <a:ln w="9525">
            <a:noFill/>
          </a:ln>
        </p:spPr>
        <p:txBody>
          <a:bodyPr>
            <a:spAutoFit/>
          </a:bodyPr>
          <a:lstStyle/>
          <a:p>
            <a:pPr algn="just"/>
            <a:r>
              <a:rPr lang="en-US" altLang="en-US" sz="3200" dirty="0">
                <a:solidFill>
                  <a:srgbClr val="000000"/>
                </a:solidFill>
                <a:latin typeface="Wide Latin" panose="020A0A07050505020404" pitchFamily="18" charset="0"/>
                <a:cs typeface="Arial" panose="020B0604020202020204" pitchFamily="34" charset="0"/>
              </a:rPr>
              <a:t>?</a:t>
            </a:r>
            <a:r>
              <a:rPr lang="en-US" altLang="en-US" sz="3200" dirty="0">
                <a:solidFill>
                  <a:srgbClr val="000000"/>
                </a:solidFill>
                <a:latin typeface="Arial" panose="020B0604020202020204" pitchFamily="34" charset="0"/>
                <a:cs typeface="Arial" panose="020B0604020202020204" pitchFamily="34" charset="0"/>
              </a:rPr>
              <a:t> </a:t>
            </a:r>
            <a:r>
              <a:rPr lang="en-US" altLang="en-US" sz="3200" b="1" dirty="0">
                <a:solidFill>
                  <a:srgbClr val="000000"/>
                </a:solidFill>
                <a:latin typeface="Times New Roman" panose="02020603050405020304" pitchFamily="18" charset="0"/>
                <a:cs typeface="Arial" panose="020B0604020202020204" pitchFamily="34" charset="0"/>
              </a:rPr>
              <a:t>Theo em sự thất bại của An Dương Vương để lại cho đời sau b</a:t>
            </a:r>
            <a:r>
              <a:rPr lang="en-US" altLang="en-US" sz="3200" b="1" dirty="0">
                <a:solidFill>
                  <a:srgbClr val="000000"/>
                </a:solidFill>
                <a:latin typeface="Times New Roman" panose="02020603050405020304" pitchFamily="18" charset="0"/>
                <a:ea typeface="Arial" panose="020B0604020202020204" pitchFamily="34" charset="0"/>
              </a:rPr>
              <a:t>à</a:t>
            </a:r>
            <a:r>
              <a:rPr lang="en-US" altLang="en-US" sz="3200" b="1" dirty="0">
                <a:solidFill>
                  <a:srgbClr val="000000"/>
                </a:solidFill>
                <a:latin typeface="Times New Roman" panose="02020603050405020304" pitchFamily="18" charset="0"/>
                <a:cs typeface="Arial" panose="020B0604020202020204" pitchFamily="34" charset="0"/>
              </a:rPr>
              <a:t>i học gì?</a:t>
            </a:r>
            <a:endParaRPr lang="en-US" altLang="en-US" sz="3200" b="1" dirty="0">
              <a:solidFill>
                <a:srgbClr val="000000"/>
              </a:solidFill>
              <a:latin typeface="Times New Roman" panose="02020603050405020304" pitchFamily="18" charset="0"/>
              <a:ea typeface="Arial" panose="020B0604020202020204" pitchFamily="34" charset="0"/>
            </a:endParaRPr>
          </a:p>
        </p:txBody>
      </p:sp>
      <p:sp>
        <p:nvSpPr>
          <p:cNvPr id="112645" name="Rectangle 5"/>
          <p:cNvSpPr/>
          <p:nvPr/>
        </p:nvSpPr>
        <p:spPr>
          <a:xfrm>
            <a:off x="1524000" y="4767263"/>
            <a:ext cx="8763000" cy="2061210"/>
          </a:xfrm>
          <a:prstGeom prst="rect">
            <a:avLst/>
          </a:prstGeom>
          <a:noFill/>
          <a:ln w="9525">
            <a:noFill/>
          </a:ln>
        </p:spPr>
        <p:txBody>
          <a:bodyPr>
            <a:spAutoFit/>
          </a:bodyPr>
          <a:lstStyle/>
          <a:p>
            <a:r>
              <a:rPr lang="en-US" altLang="en-US" sz="3200" dirty="0">
                <a:solidFill>
                  <a:srgbClr val="0000CC"/>
                </a:solidFill>
                <a:latin typeface="Times New Roman" panose="02020603050405020304" pitchFamily="18" charset="0"/>
                <a:cs typeface="Times New Roman" panose="02020603050405020304" pitchFamily="18" charset="0"/>
              </a:rPr>
              <a:t>*</a:t>
            </a:r>
            <a:r>
              <a:rPr lang="en-US" altLang="en-US" sz="3200" b="1" u="sng" dirty="0">
                <a:solidFill>
                  <a:srgbClr val="0000CC"/>
                </a:solidFill>
                <a:latin typeface="Times New Roman" panose="02020603050405020304" pitchFamily="18" charset="0"/>
                <a:cs typeface="Times New Roman" panose="02020603050405020304" pitchFamily="18" charset="0"/>
              </a:rPr>
              <a:t>B</a:t>
            </a:r>
            <a:r>
              <a:rPr lang="en-US" altLang="en-US" sz="3200" b="1" u="sng" dirty="0">
                <a:solidFill>
                  <a:srgbClr val="0000CC"/>
                </a:solidFill>
                <a:latin typeface="Times New Roman" panose="02020603050405020304" pitchFamily="18" charset="0"/>
                <a:ea typeface="Times New Roman" panose="02020603050405020304" pitchFamily="18" charset="0"/>
              </a:rPr>
              <a:t>à</a:t>
            </a:r>
            <a:r>
              <a:rPr lang="en-US" altLang="en-US" sz="3200" b="1" u="sng" dirty="0">
                <a:solidFill>
                  <a:srgbClr val="0000CC"/>
                </a:solidFill>
                <a:latin typeface="Times New Roman" panose="02020603050405020304" pitchFamily="18" charset="0"/>
                <a:cs typeface="Times New Roman" panose="02020603050405020304" pitchFamily="18" charset="0"/>
              </a:rPr>
              <a:t>i học kinh nghiệm</a:t>
            </a:r>
            <a:r>
              <a:rPr lang="en-US" altLang="en-US" sz="3200" dirty="0">
                <a:solidFill>
                  <a:srgbClr val="0000CC"/>
                </a:solidFill>
                <a:latin typeface="Times New Roman" panose="02020603050405020304" pitchFamily="18" charset="0"/>
                <a:cs typeface="Times New Roman" panose="02020603050405020304" pitchFamily="18" charset="0"/>
              </a:rPr>
              <a:t>:</a:t>
            </a:r>
          </a:p>
          <a:p>
            <a:r>
              <a:rPr lang="en-US" altLang="en-US" sz="3200" dirty="0">
                <a:solidFill>
                  <a:srgbClr val="0000CC"/>
                </a:solidFill>
                <a:latin typeface="Times New Roman" panose="02020603050405020304" pitchFamily="18" charset="0"/>
                <a:cs typeface="Times New Roman" panose="02020603050405020304" pitchFamily="18" charset="0"/>
              </a:rPr>
              <a:t> </a:t>
            </a:r>
            <a:r>
              <a:rPr lang="vi-VN"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Phải luôn cảnh giác với kẻ thù</a:t>
            </a:r>
            <a:r>
              <a:rPr lang="vi-VN" altLang="en-US" sz="3200" dirty="0">
                <a:solidFill>
                  <a:srgbClr val="0000CC"/>
                </a:solidFill>
                <a:latin typeface="Times New Roman" panose="02020603050405020304" pitchFamily="18" charset="0"/>
                <a:cs typeface="Times New Roman" panose="02020603050405020304" pitchFamily="18" charset="0"/>
              </a:rPr>
              <a:t>.</a:t>
            </a:r>
            <a:endParaRPr lang="en-US" altLang="en-US" sz="3200" dirty="0">
              <a:solidFill>
                <a:srgbClr val="0000CC"/>
              </a:solidFill>
              <a:latin typeface="Times New Roman" panose="02020603050405020304" pitchFamily="18" charset="0"/>
              <a:cs typeface="Times New Roman" panose="02020603050405020304" pitchFamily="18" charset="0"/>
            </a:endParaRPr>
          </a:p>
          <a:p>
            <a:r>
              <a:rPr lang="en-US" altLang="en-US" sz="3200" dirty="0">
                <a:solidFill>
                  <a:srgbClr val="0000CC"/>
                </a:solidFill>
                <a:latin typeface="Times New Roman" panose="02020603050405020304" pitchFamily="18" charset="0"/>
                <a:cs typeface="Times New Roman" panose="02020603050405020304" pitchFamily="18" charset="0"/>
              </a:rPr>
              <a:t> </a:t>
            </a:r>
            <a:r>
              <a:rPr lang="vi-VN"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a:solidFill>
                  <a:srgbClr val="0000CC"/>
                </a:solidFill>
                <a:latin typeface="Times New Roman" panose="02020603050405020304" pitchFamily="18" charset="0"/>
                <a:cs typeface="Times New Roman" panose="02020603050405020304" pitchFamily="18" charset="0"/>
              </a:rPr>
              <a:t>Phải xây dựng khối đo</a:t>
            </a:r>
            <a:r>
              <a:rPr lang="en-US" altLang="en-US" sz="3200" dirty="0">
                <a:solidFill>
                  <a:srgbClr val="0000CC"/>
                </a:solidFill>
                <a:latin typeface="Times New Roman" panose="02020603050405020304" pitchFamily="18" charset="0"/>
                <a:ea typeface="Times New Roman" panose="02020603050405020304" pitchFamily="18" charset="0"/>
              </a:rPr>
              <a:t>à</a:t>
            </a:r>
            <a:r>
              <a:rPr lang="en-US" altLang="en-US" sz="3200" dirty="0">
                <a:solidFill>
                  <a:srgbClr val="0000CC"/>
                </a:solidFill>
                <a:latin typeface="Times New Roman" panose="02020603050405020304" pitchFamily="18" charset="0"/>
                <a:cs typeface="Times New Roman" panose="02020603050405020304" pitchFamily="18" charset="0"/>
              </a:rPr>
              <a:t>n kết dân tộc</a:t>
            </a:r>
            <a:r>
              <a:rPr lang="en-US" altLang="en-US" sz="3200" dirty="0">
                <a:solidFill>
                  <a:srgbClr val="0000CC"/>
                </a:solidFill>
                <a:latin typeface="Times New Roman" panose="02020603050405020304" pitchFamily="18" charset="0"/>
                <a:cs typeface="Times New Roman" panose="02020603050405020304" pitchFamily="18" charset="0"/>
                <a:sym typeface="Wingdings 3" pitchFamily="18" charset="2"/>
              </a:rPr>
              <a:t>, d</a:t>
            </a:r>
            <a:r>
              <a:rPr lang="en-US" altLang="en-US" sz="3200" dirty="0">
                <a:solidFill>
                  <a:srgbClr val="0000CC"/>
                </a:solidFill>
                <a:latin typeface="Times New Roman" panose="02020603050405020304" pitchFamily="18" charset="0"/>
                <a:cs typeface="Times New Roman" panose="02020603050405020304" pitchFamily="18" charset="0"/>
              </a:rPr>
              <a:t>ựa v</a:t>
            </a:r>
            <a:r>
              <a:rPr lang="en-US" altLang="en-US" sz="3200" dirty="0">
                <a:solidFill>
                  <a:srgbClr val="0000CC"/>
                </a:solidFill>
                <a:latin typeface="Times New Roman" panose="02020603050405020304" pitchFamily="18" charset="0"/>
                <a:ea typeface="Times New Roman" panose="02020603050405020304" pitchFamily="18" charset="0"/>
              </a:rPr>
              <a:t>à</a:t>
            </a:r>
            <a:r>
              <a:rPr lang="en-US" altLang="en-US" sz="3200" dirty="0">
                <a:solidFill>
                  <a:srgbClr val="0000CC"/>
                </a:solidFill>
                <a:latin typeface="Times New Roman" panose="02020603050405020304" pitchFamily="18" charset="0"/>
                <a:cs typeface="Times New Roman" panose="02020603050405020304" pitchFamily="18" charset="0"/>
              </a:rPr>
              <a:t>o sức mạnh to</a:t>
            </a:r>
            <a:r>
              <a:rPr lang="en-US" altLang="en-US" sz="3200" dirty="0">
                <a:solidFill>
                  <a:srgbClr val="0000CC"/>
                </a:solidFill>
                <a:latin typeface="Times New Roman" panose="02020603050405020304" pitchFamily="18" charset="0"/>
                <a:ea typeface="Times New Roman" panose="02020603050405020304" pitchFamily="18" charset="0"/>
              </a:rPr>
              <a:t>à</a:t>
            </a:r>
            <a:r>
              <a:rPr lang="en-US" altLang="en-US" sz="3200" dirty="0">
                <a:solidFill>
                  <a:srgbClr val="0000CC"/>
                </a:solidFill>
                <a:latin typeface="Times New Roman" panose="02020603050405020304" pitchFamily="18" charset="0"/>
                <a:cs typeface="Times New Roman" panose="02020603050405020304" pitchFamily="18" charset="0"/>
              </a:rPr>
              <a:t>n dân để đánh giặc</a:t>
            </a:r>
            <a:r>
              <a:rPr lang="vi-VN" altLang="en-US" sz="3200" dirty="0">
                <a:solidFill>
                  <a:srgbClr val="0000CC"/>
                </a:solidFill>
                <a:latin typeface="Times New Roman" panose="02020603050405020304" pitchFamily="18" charset="0"/>
                <a:cs typeface="Times New Roman" panose="02020603050405020304" pitchFamily="18" charset="0"/>
              </a:rPr>
              <a:t>.</a:t>
            </a:r>
            <a:endParaRPr lang="vi-VN" altLang="en-US" sz="3200" dirty="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066801"/>
            <a:ext cx="9144000" cy="583565"/>
          </a:xfrm>
          <a:prstGeom prst="rect">
            <a:avLst/>
          </a:prstGeom>
          <a:solidFill>
            <a:srgbClr val="66FFFF"/>
          </a:solidFill>
          <a:ln w="9525">
            <a:noFill/>
          </a:ln>
        </p:spPr>
        <p:txBody>
          <a:bodyPr wrap="square">
            <a:spAutoFit/>
          </a:bodyPr>
          <a:lstStyle/>
          <a:p>
            <a:pPr algn="just" eaLnBrk="1" hangingPunct="1">
              <a:spcBef>
                <a:spcPct val="50000"/>
              </a:spcBef>
            </a:pPr>
            <a:r>
              <a:rPr lang="vi-VN" sz="3200" b="1" dirty="0">
                <a:solidFill>
                  <a:srgbClr val="FF0000"/>
                </a:solidFill>
                <a:highlight>
                  <a:srgbClr val="00FF00"/>
                </a:highlight>
                <a:latin typeface="Times New Roman" panose="02020603050405020304" pitchFamily="18" charset="0"/>
                <a:cs typeface="Times New Roman" panose="02020603050405020304" pitchFamily="18" charset="0"/>
                <a:sym typeface="+mn-ea"/>
              </a:rPr>
              <a:t>3</a:t>
            </a:r>
            <a:r>
              <a:rPr sz="3200" b="1" dirty="0">
                <a:solidFill>
                  <a:srgbClr val="FF0000"/>
                </a:solidFill>
                <a:highlight>
                  <a:srgbClr val="00FF00"/>
                </a:highlight>
                <a:latin typeface="Times New Roman" panose="02020603050405020304" pitchFamily="18" charset="0"/>
                <a:cs typeface="Times New Roman" panose="02020603050405020304" pitchFamily="18" charset="0"/>
                <a:sym typeface="+mn-ea"/>
              </a:rPr>
              <a:t>.</a:t>
            </a:r>
            <a:r>
              <a:rPr sz="3200" b="1" dirty="0">
                <a:solidFill>
                  <a:srgbClr val="FF0000"/>
                </a:solidFill>
                <a:latin typeface="Times New Roman" panose="02020603050405020304" pitchFamily="18" charset="0"/>
                <a:cs typeface="Times New Roman" panose="02020603050405020304" pitchFamily="18" charset="0"/>
                <a:sym typeface="+mn-ea"/>
              </a:rPr>
              <a:t> Nước Âu Lạc v</a:t>
            </a:r>
            <a:r>
              <a:rPr sz="3200" b="1" dirty="0">
                <a:solidFill>
                  <a:srgbClr val="FF0000"/>
                </a:solidFill>
                <a:latin typeface="Times New Roman" panose="02020603050405020304" pitchFamily="18" charset="0"/>
                <a:ea typeface="Times New Roman" panose="02020603050405020304" pitchFamily="18" charset="0"/>
                <a:sym typeface="+mn-ea"/>
              </a:rPr>
              <a:t>à</a:t>
            </a:r>
            <a:r>
              <a:rPr sz="3200" b="1" dirty="0">
                <a:solidFill>
                  <a:srgbClr val="FF0000"/>
                </a:solidFill>
                <a:latin typeface="Times New Roman" panose="02020603050405020304" pitchFamily="18" charset="0"/>
                <a:cs typeface="Times New Roman" panose="02020603050405020304" pitchFamily="18" charset="0"/>
                <a:sym typeface="+mn-ea"/>
              </a:rPr>
              <a:t> cuộc xâm lược của Triệu Đ</a:t>
            </a:r>
            <a:r>
              <a:rPr sz="3200" b="1" dirty="0">
                <a:solidFill>
                  <a:srgbClr val="FF0000"/>
                </a:solidFill>
                <a:latin typeface="Times New Roman" panose="02020603050405020304" pitchFamily="18" charset="0"/>
                <a:ea typeface="Times New Roman" panose="02020603050405020304" pitchFamily="18" charset="0"/>
                <a:sym typeface="+mn-ea"/>
              </a:rPr>
              <a:t>à</a:t>
            </a:r>
            <a:r>
              <a:rPr sz="3200" b="1" dirty="0">
                <a:solidFill>
                  <a:srgbClr val="FF0000"/>
                </a:solidFill>
                <a:latin typeface="Times New Roman" panose="02020603050405020304" pitchFamily="18" charset="0"/>
                <a:cs typeface="Times New Roman" panose="02020603050405020304" pitchFamily="18" charset="0"/>
                <a:sym typeface="+mn-ea"/>
              </a:rPr>
              <a:t>.</a:t>
            </a:r>
            <a:endParaRPr lang="vi-VN"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7" name="TextBox 2"/>
          <p:cNvSpPr txBox="1"/>
          <p:nvPr/>
        </p:nvSpPr>
        <p:spPr>
          <a:xfrm>
            <a:off x="1524000" y="55911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blinds(horizontal)">
                                      <p:cBhvr>
                                        <p:cTn id="7" dur="500"/>
                                        <p:tgtEl>
                                          <p:spTgt spid="11264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box(in)">
                                      <p:cBhvr>
                                        <p:cTn id="12" dur="500"/>
                                        <p:tgtEl>
                                          <p:spTgt spid="11264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p:bldP spid="112644" grpId="0"/>
      <p:bldP spid="1126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1"/>
          <p:cNvPicPr>
            <a:picLocks noChangeAspect="1"/>
          </p:cNvPicPr>
          <p:nvPr/>
        </p:nvPicPr>
        <p:blipFill>
          <a:blip r:embed="rId2">
            <a:lum contrast="24000"/>
          </a:blip>
          <a:srcRect b="9273"/>
          <a:stretch>
            <a:fillRect/>
          </a:stretch>
        </p:blipFill>
        <p:spPr>
          <a:xfrm>
            <a:off x="1739900" y="304800"/>
            <a:ext cx="8686800" cy="6426200"/>
          </a:xfrm>
          <a:prstGeom prst="rect">
            <a:avLst/>
          </a:prstGeom>
          <a:noFill/>
          <a:ln w="127000" cap="rnd" cmpd="sng">
            <a:solidFill>
              <a:srgbClr val="FF0000"/>
            </a:solidFill>
            <a:prstDash val="sysDot"/>
            <a:miter/>
            <a:headEnd type="none" w="med" len="med"/>
            <a:tailEnd type="none" w="med" len="med"/>
          </a:ln>
        </p:spPr>
      </p:pic>
      <p:sp>
        <p:nvSpPr>
          <p:cNvPr id="18435" name="Text Box 3"/>
          <p:cNvSpPr txBox="1"/>
          <p:nvPr/>
        </p:nvSpPr>
        <p:spPr>
          <a:xfrm>
            <a:off x="3124200" y="5943601"/>
            <a:ext cx="5715000" cy="519113"/>
          </a:xfrm>
          <a:prstGeom prst="rect">
            <a:avLst/>
          </a:prstGeom>
          <a:noFill/>
          <a:ln w="9525">
            <a:noFill/>
          </a:ln>
        </p:spPr>
        <p:txBody>
          <a:bodyPr>
            <a:spAutoFit/>
          </a:bodyPr>
          <a:lstStyle/>
          <a:p>
            <a:pPr algn="ctr">
              <a:spcBef>
                <a:spcPct val="50000"/>
              </a:spcBef>
            </a:pPr>
            <a:r>
              <a:rPr lang="en-US" altLang="en-US" sz="2800" b="1" i="1" dirty="0">
                <a:solidFill>
                  <a:srgbClr val="FF0000"/>
                </a:solidFill>
                <a:latin typeface="Times New Roman" panose="02020603050405020304" pitchFamily="18" charset="0"/>
                <a:cs typeface="Arial" panose="020B0604020202020204" pitchFamily="34" charset="0"/>
              </a:rPr>
              <a:t>Đền thờ An Dương Vương</a:t>
            </a:r>
            <a:endParaRPr lang="en-US" altLang="en-US" sz="2800" b="1" i="1" dirty="0">
              <a:solidFill>
                <a:srgbClr val="FF0000"/>
              </a:solidFill>
              <a:latin typeface="Times New Roman" panose="02020603050405020304" pitchFamily="18" charset="0"/>
              <a:ea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10244" name="Text Box 4"/>
          <p:cNvSpPr txBox="1"/>
          <p:nvPr/>
        </p:nvSpPr>
        <p:spPr>
          <a:xfrm>
            <a:off x="1600201" y="2438400"/>
            <a:ext cx="9001125" cy="3538220"/>
          </a:xfrm>
          <a:prstGeom prst="rect">
            <a:avLst/>
          </a:prstGeom>
          <a:noFill/>
          <a:ln w="38100" cap="flat" cmpd="sng">
            <a:solidFill>
              <a:srgbClr val="0000CC"/>
            </a:solidFill>
            <a:prstDash val="solid"/>
            <a:miter/>
            <a:headEnd type="none" w="med" len="med"/>
            <a:tailEnd type="none" w="med" len="med"/>
          </a:ln>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Cuối thế kỉ III TCN, nước Âu Lạc tiếp nối nước Văn Lang. Nông nghiệp tiếp tục được phát triển. Kĩ  Thuật chế tạo ra nỏ bắn được nhiều mũi tên v</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việc xây dựng th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nh Cổ Loa l</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những th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nh tựu đặc sắc về quốc phòng của người dân Âu Lạc.</a:t>
            </a:r>
          </a:p>
          <a:p>
            <a:pPr algn="just"/>
            <a:r>
              <a:rPr lang="vi-VN"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Năm 179 TCN, quân Triệu Đ</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đã chiếm được Âu Lạc.</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245" name="Text Box 5"/>
          <p:cNvSpPr txBox="1"/>
          <p:nvPr/>
        </p:nvSpPr>
        <p:spPr>
          <a:xfrm>
            <a:off x="3108960" y="1447800"/>
            <a:ext cx="5990590" cy="768350"/>
          </a:xfrm>
          <a:prstGeom prst="rect">
            <a:avLst/>
          </a:prstGeom>
          <a:noFill/>
          <a:ln w="9525">
            <a:noFill/>
          </a:ln>
        </p:spPr>
        <p:txBody>
          <a:bodyPr wrap="square">
            <a:spAutoFit/>
          </a:bodyPr>
          <a:lstStyle/>
          <a:p>
            <a:pPr algn="ctr"/>
            <a:r>
              <a:rPr lang="vi-VN" sz="4400" b="1" dirty="0">
                <a:solidFill>
                  <a:srgbClr val="FF0000"/>
                </a:solidFill>
                <a:highlight>
                  <a:srgbClr val="00FFFF"/>
                </a:highlight>
                <a:latin typeface="Times New Roman" panose="02020603050405020304" pitchFamily="18" charset="0"/>
                <a:cs typeface="Times New Roman" panose="02020603050405020304" pitchFamily="18" charset="0"/>
              </a:rPr>
              <a:t>NỘI DUNG </a:t>
            </a:r>
            <a:r>
              <a:rPr sz="4400" b="1" dirty="0">
                <a:solidFill>
                  <a:srgbClr val="FF0000"/>
                </a:solidFill>
                <a:highlight>
                  <a:srgbClr val="00FFFF"/>
                </a:highlight>
                <a:latin typeface="Times New Roman" panose="02020603050405020304" pitchFamily="18" charset="0"/>
                <a:cs typeface="Times New Roman" panose="02020603050405020304" pitchFamily="18" charset="0"/>
              </a:rPr>
              <a:t>BÀI HỌC</a:t>
            </a:r>
            <a:endParaRPr sz="4400" b="1" dirty="0">
              <a:solidFill>
                <a:srgbClr val="FF0000"/>
              </a:solidFill>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17</a:t>
            </a:r>
          </a:p>
        </p:txBody>
      </p:sp>
      <p:sp>
        <p:nvSpPr>
          <p:cNvPr id="17" name="TextBox 2"/>
          <p:cNvSpPr txBox="1"/>
          <p:nvPr/>
        </p:nvSpPr>
        <p:spPr>
          <a:xfrm>
            <a:off x="1524000" y="55911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strVal val="#ppt_w*0.70"/>
                                          </p:val>
                                        </p:tav>
                                        <p:tav tm="100000">
                                          <p:val>
                                            <p:strVal val="#ppt_w"/>
                                          </p:val>
                                        </p:tav>
                                      </p:tavLst>
                                    </p:anim>
                                    <p:anim calcmode="lin" valueType="num">
                                      <p:cBhvr>
                                        <p:cTn id="8" dur="1000" fill="hold"/>
                                        <p:tgtEl>
                                          <p:spTgt spid="10245"/>
                                        </p:tgtEl>
                                        <p:attrNameLst>
                                          <p:attrName>ppt_h</p:attrName>
                                        </p:attrNameLst>
                                      </p:cBhvr>
                                      <p:tavLst>
                                        <p:tav tm="0">
                                          <p:val>
                                            <p:strVal val="#ppt_h"/>
                                          </p:val>
                                        </p:tav>
                                        <p:tav tm="100000">
                                          <p:val>
                                            <p:strVal val="#ppt_h"/>
                                          </p:val>
                                        </p:tav>
                                      </p:tavLst>
                                    </p:anim>
                                    <p:animEffect transition="in" filter="fade">
                                      <p:cBhvr>
                                        <p:cTn id="9" dur="1000"/>
                                        <p:tgtEl>
                                          <p:spTgt spid="1024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0.70"/>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4" grpId="1" animBg="1"/>
      <p:bldP spid="10245" grpId="0"/>
      <p:bldP spid="1024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a:hlinkClick r:id="" action="ppaction://noaction"/>
          </p:cNvPr>
          <p:cNvSpPr/>
          <p:nvPr/>
        </p:nvSpPr>
        <p:spPr>
          <a:xfrm>
            <a:off x="4610100" y="76200"/>
            <a:ext cx="2971800" cy="990600"/>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311910" rtl="0" eaLnBrk="1" latinLnBrk="0" hangingPunct="1">
              <a:defRPr sz="2600" kern="1200">
                <a:solidFill>
                  <a:schemeClr val="lt1"/>
                </a:solidFill>
                <a:latin typeface="+mn-lt"/>
                <a:ea typeface="+mn-ea"/>
                <a:cs typeface="+mn-cs"/>
              </a:defRPr>
            </a:lvl1pPr>
            <a:lvl2pPr marL="655955" algn="l" defTabSz="1311910" rtl="0" eaLnBrk="1" latinLnBrk="0" hangingPunct="1">
              <a:defRPr sz="2600" kern="1200">
                <a:solidFill>
                  <a:schemeClr val="lt1"/>
                </a:solidFill>
                <a:latin typeface="+mn-lt"/>
                <a:ea typeface="+mn-ea"/>
                <a:cs typeface="+mn-cs"/>
              </a:defRPr>
            </a:lvl2pPr>
            <a:lvl3pPr marL="1311910" algn="l" defTabSz="1311910" rtl="0" eaLnBrk="1" latinLnBrk="0" hangingPunct="1">
              <a:defRPr sz="2600" kern="1200">
                <a:solidFill>
                  <a:schemeClr val="lt1"/>
                </a:solidFill>
                <a:latin typeface="+mn-lt"/>
                <a:ea typeface="+mn-ea"/>
                <a:cs typeface="+mn-cs"/>
              </a:defRPr>
            </a:lvl3pPr>
            <a:lvl4pPr marL="1967230" algn="l" defTabSz="1311910" rtl="0" eaLnBrk="1" latinLnBrk="0" hangingPunct="1">
              <a:defRPr sz="2600" kern="1200">
                <a:solidFill>
                  <a:schemeClr val="lt1"/>
                </a:solidFill>
                <a:latin typeface="+mn-lt"/>
                <a:ea typeface="+mn-ea"/>
                <a:cs typeface="+mn-cs"/>
              </a:defRPr>
            </a:lvl4pPr>
            <a:lvl5pPr marL="2623185" algn="l" defTabSz="1311910" rtl="0" eaLnBrk="1" latinLnBrk="0" hangingPunct="1">
              <a:defRPr sz="2600" kern="1200">
                <a:solidFill>
                  <a:schemeClr val="lt1"/>
                </a:solidFill>
                <a:latin typeface="+mn-lt"/>
                <a:ea typeface="+mn-ea"/>
                <a:cs typeface="+mn-cs"/>
              </a:defRPr>
            </a:lvl5pPr>
            <a:lvl6pPr marL="3279140" algn="l" defTabSz="1311910" rtl="0" eaLnBrk="1" latinLnBrk="0" hangingPunct="1">
              <a:defRPr sz="2600" kern="1200">
                <a:solidFill>
                  <a:schemeClr val="lt1"/>
                </a:solidFill>
                <a:latin typeface="+mn-lt"/>
                <a:ea typeface="+mn-ea"/>
                <a:cs typeface="+mn-cs"/>
              </a:defRPr>
            </a:lvl6pPr>
            <a:lvl7pPr marL="3935095" algn="l" defTabSz="1311910" rtl="0" eaLnBrk="1" latinLnBrk="0" hangingPunct="1">
              <a:defRPr sz="2600" kern="1200">
                <a:solidFill>
                  <a:schemeClr val="lt1"/>
                </a:solidFill>
                <a:latin typeface="+mn-lt"/>
                <a:ea typeface="+mn-ea"/>
                <a:cs typeface="+mn-cs"/>
              </a:defRPr>
            </a:lvl7pPr>
            <a:lvl8pPr marL="4590415" algn="l" defTabSz="1311910" rtl="0" eaLnBrk="1" latinLnBrk="0" hangingPunct="1">
              <a:defRPr sz="2600" kern="1200">
                <a:solidFill>
                  <a:schemeClr val="lt1"/>
                </a:solidFill>
                <a:latin typeface="+mn-lt"/>
                <a:ea typeface="+mn-ea"/>
                <a:cs typeface="+mn-cs"/>
              </a:defRPr>
            </a:lvl8pPr>
            <a:lvl9pPr marL="5246370" algn="l" defTabSz="1311910" rtl="0" eaLnBrk="1" latinLnBrk="0" hangingPunct="1">
              <a:defRPr sz="2600" kern="1200">
                <a:solidFill>
                  <a:schemeClr val="lt1"/>
                </a:solidFill>
                <a:latin typeface="+mn-lt"/>
                <a:ea typeface="+mn-ea"/>
                <a:cs typeface="+mn-cs"/>
              </a:defRPr>
            </a:lvl9pPr>
          </a:lstStyle>
          <a:p>
            <a:pPr algn="ctr" fontAlgn="base">
              <a:spcBef>
                <a:spcPct val="0"/>
              </a:spcBef>
              <a:spcAft>
                <a:spcPct val="0"/>
              </a:spcAft>
              <a:defRPr/>
            </a:pPr>
            <a:r>
              <a:rPr lang="vi-VN" sz="5400" b="1" dirty="0" err="1">
                <a:solidFill>
                  <a:srgbClr val="FF0000"/>
                </a:solidFill>
                <a:latin typeface="Times New Roman" panose="02020603050405020304" pitchFamily="18" charset="0"/>
                <a:cs typeface="Times New Roman" panose="02020603050405020304" pitchFamily="18" charset="0"/>
              </a:rPr>
              <a:t>Dặn dò</a:t>
            </a:r>
          </a:p>
        </p:txBody>
      </p:sp>
      <p:sp>
        <p:nvSpPr>
          <p:cNvPr id="2" name="Text Box 1"/>
          <p:cNvSpPr txBox="1"/>
          <p:nvPr/>
        </p:nvSpPr>
        <p:spPr>
          <a:xfrm>
            <a:off x="1611631" y="1371600"/>
            <a:ext cx="8969375" cy="5130800"/>
          </a:xfrm>
          <a:prstGeom prst="rect">
            <a:avLst/>
          </a:prstGeom>
          <a:noFill/>
        </p:spPr>
        <p:txBody>
          <a:bodyPr wrap="square" rtlCol="0" anchor="t">
            <a:spAutoFit/>
          </a:bodyPr>
          <a:lstStyle/>
          <a:p>
            <a:pPr algn="ctr" eaLnBrk="1" hangingPunct="1">
              <a:lnSpc>
                <a:spcPct val="130000"/>
              </a:lnSpc>
              <a:spcBef>
                <a:spcPct val="50000"/>
              </a:spcBef>
              <a:buNone/>
            </a:pPr>
            <a:r>
              <a:rPr lang="vi-VN" sz="5400" b="1" dirty="0">
                <a:latin typeface="Times New Roman" panose="02020603050405020304" pitchFamily="18" charset="0"/>
                <a:cs typeface="Times New Roman" panose="02020603050405020304" pitchFamily="18" charset="0"/>
                <a:sym typeface="+mn-ea"/>
              </a:rPr>
              <a:t>X</a:t>
            </a:r>
            <a:r>
              <a:rPr sz="5400" b="1" dirty="0">
                <a:latin typeface="Times New Roman" panose="02020603050405020304" pitchFamily="18" charset="0"/>
                <a:cs typeface="Times New Roman" panose="02020603050405020304" pitchFamily="18" charset="0"/>
                <a:sym typeface="+mn-ea"/>
              </a:rPr>
              <a:t>em trước b</a:t>
            </a:r>
            <a:r>
              <a:rPr sz="5400" b="1" dirty="0">
                <a:latin typeface="Times New Roman" panose="02020603050405020304" pitchFamily="18" charset="0"/>
                <a:ea typeface="Times New Roman" panose="02020603050405020304" pitchFamily="18" charset="0"/>
                <a:sym typeface="+mn-ea"/>
              </a:rPr>
              <a:t>à</a:t>
            </a:r>
            <a:r>
              <a:rPr sz="5400" b="1" dirty="0">
                <a:latin typeface="Times New Roman" panose="02020603050405020304" pitchFamily="18" charset="0"/>
                <a:cs typeface="Times New Roman" panose="02020603050405020304" pitchFamily="18" charset="0"/>
                <a:sym typeface="+mn-ea"/>
              </a:rPr>
              <a:t>i</a:t>
            </a:r>
            <a:r>
              <a:rPr sz="4800" b="1" i="1" dirty="0">
                <a:latin typeface="Times New Roman" panose="02020603050405020304" pitchFamily="18" charset="0"/>
                <a:cs typeface="Times New Roman" panose="02020603050405020304" pitchFamily="18" charset="0"/>
                <a:sym typeface="+mn-ea"/>
              </a:rPr>
              <a:t> </a:t>
            </a:r>
            <a:br>
              <a:rPr sz="4800" b="1" i="1" dirty="0">
                <a:latin typeface="Times New Roman" panose="02020603050405020304" pitchFamily="18" charset="0"/>
                <a:cs typeface="Times New Roman" panose="02020603050405020304" pitchFamily="18" charset="0"/>
                <a:sym typeface="+mn-ea"/>
              </a:rPr>
            </a:br>
            <a:r>
              <a:rPr sz="4800" b="1" dirty="0">
                <a:solidFill>
                  <a:srgbClr val="FF0000"/>
                </a:solidFill>
                <a:latin typeface="Times New Roman" panose="02020603050405020304" pitchFamily="18" charset="0"/>
                <a:cs typeface="Times New Roman" panose="02020603050405020304" pitchFamily="18" charset="0"/>
                <a:sym typeface="+mn-ea"/>
              </a:rPr>
              <a:t>“</a:t>
            </a:r>
            <a:r>
              <a:rPr lang="vi-VN" sz="4800" b="1" dirty="0">
                <a:solidFill>
                  <a:srgbClr val="FF0000"/>
                </a:solidFill>
                <a:latin typeface="Times New Roman" panose="02020603050405020304" pitchFamily="18" charset="0"/>
                <a:cs typeface="Times New Roman" panose="02020603050405020304" pitchFamily="18" charset="0"/>
                <a:sym typeface="+mn-ea"/>
              </a:rPr>
              <a:t>NƯỚC TA DƯỚI ÁCH ĐÔ HỘ CỦA CÁC TRIỀU ĐẠI PHONG KIẾN PHƯƠNG BẮC”</a:t>
            </a:r>
            <a:br>
              <a:rPr lang="vi-VN" sz="5400" b="1" i="1" dirty="0">
                <a:latin typeface="Times New Roman" panose="02020603050405020304" pitchFamily="18" charset="0"/>
                <a:cs typeface="Times New Roman" panose="02020603050405020304" pitchFamily="18" charset="0"/>
                <a:sym typeface="+mn-ea"/>
              </a:rPr>
            </a:br>
            <a:r>
              <a:rPr lang="vi-VN" sz="5400" b="1" i="1" dirty="0">
                <a:highlight>
                  <a:srgbClr val="00FFFF"/>
                </a:highlight>
                <a:latin typeface="Times New Roman" panose="02020603050405020304" pitchFamily="18" charset="0"/>
                <a:cs typeface="Times New Roman" panose="02020603050405020304" pitchFamily="18" charset="0"/>
                <a:sym typeface="+mn-ea"/>
              </a:rPr>
              <a:t>SGK T</a:t>
            </a:r>
            <a:r>
              <a:rPr sz="5400" b="1" i="1" dirty="0">
                <a:highlight>
                  <a:srgbClr val="00FFFF"/>
                </a:highlight>
                <a:latin typeface="Times New Roman" panose="02020603050405020304" pitchFamily="18" charset="0"/>
                <a:cs typeface="Times New Roman" panose="02020603050405020304" pitchFamily="18" charset="0"/>
                <a:sym typeface="+mn-ea"/>
              </a:rPr>
              <a:t>rang </a:t>
            </a:r>
            <a:r>
              <a:rPr lang="vi-VN" sz="5400" b="1" i="1" dirty="0">
                <a:highlight>
                  <a:srgbClr val="00FFFF"/>
                </a:highlight>
                <a:latin typeface="Times New Roman" panose="02020603050405020304" pitchFamily="18" charset="0"/>
                <a:cs typeface="Times New Roman" panose="02020603050405020304" pitchFamily="18" charset="0"/>
                <a:sym typeface="+mn-ea"/>
              </a:rPr>
              <a:t>17</a:t>
            </a:r>
          </a:p>
        </p:txBody>
      </p:sp>
    </p:spTree>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WordArt 16"/>
          <p:cNvSpPr>
            <a:spLocks noTextEdit="1"/>
          </p:cNvSpPr>
          <p:nvPr/>
        </p:nvSpPr>
        <p:spPr>
          <a:xfrm>
            <a:off x="1676401" y="848995"/>
            <a:ext cx="3933825" cy="685800"/>
          </a:xfrm>
          <a:prstGeom prst="rect">
            <a:avLst/>
          </a:prstGeom>
        </p:spPr>
        <p:txBody>
          <a:bodyPr wrap="none" fromWordArt="1">
            <a:prstTxWarp prst="textPlain">
              <a:avLst>
                <a:gd name="adj" fmla="val 50000"/>
              </a:avLst>
            </a:prstTxWarp>
            <a:normAutofit/>
          </a:bodyPr>
          <a:lstStyle/>
          <a:p>
            <a:pPr algn="ctr"/>
            <a:r>
              <a:rPr lang="en-US" sz="3600" b="1" dirty="0">
                <a:ln w="9525" cap="flat" cmpd="sng">
                  <a:solidFill>
                    <a:srgbClr val="FF0000"/>
                  </a:solidFill>
                  <a:prstDash val="solid"/>
                  <a:headEnd type="none" w="med" len="med"/>
                  <a:tailEnd type="none" w="med" len="med"/>
                </a:ln>
                <a:solidFill>
                  <a:srgbClr val="003300"/>
                </a:solidFill>
                <a:effectLst>
                  <a:outerShdw dist="45791" dir="2021404" algn="ctr" rotWithShape="0">
                    <a:srgbClr val="B2B2B2">
                      <a:alpha val="79999"/>
                    </a:srgbClr>
                  </a:outerShdw>
                </a:effectLst>
                <a:highlight>
                  <a:srgbClr val="FFFF00"/>
                </a:highlight>
                <a:latin typeface="Times New Roman" panose="02020603050405020304" pitchFamily="18" charset="0"/>
                <a:ea typeface="Times New Roman" panose="02020603050405020304" pitchFamily="18" charset="0"/>
              </a:rPr>
              <a:t>KHỞI ĐỘNG</a:t>
            </a:r>
          </a:p>
        </p:txBody>
      </p:sp>
      <p:pic>
        <p:nvPicPr>
          <p:cNvPr id="4120" name="Picture 24" descr="D:\Tây Úc\hih\raise-your-hand-clipart-4.jpg"/>
          <p:cNvPicPr>
            <a:picLocks noChangeAspect="1" noChangeArrowheads="1"/>
          </p:cNvPicPr>
          <p:nvPr/>
        </p:nvPicPr>
        <p:blipFill>
          <a:blip r:embed="rId3" cstate="print">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rcRect/>
          <a:stretch>
            <a:fillRect/>
          </a:stretch>
        </p:blipFill>
        <p:spPr bwMode="auto">
          <a:xfrm>
            <a:off x="10177963" y="4058286"/>
            <a:ext cx="1465923" cy="2583657"/>
          </a:xfrm>
          <a:prstGeom prst="rect">
            <a:avLst/>
          </a:prstGeom>
          <a:noFill/>
          <a:extLst>
            <a:ext uri="{909E8E84-426E-40DD-AFC4-6F175D3DCCD1}">
              <a14:hiddenFill xmlns:a14="http://schemas.microsoft.com/office/drawing/2010/main">
                <a:solidFill>
                  <a:srgbClr val="FFFFFF"/>
                </a:solidFill>
              </a14:hiddenFill>
            </a:ext>
          </a:extLst>
        </p:spPr>
      </p:pic>
      <p:sp>
        <p:nvSpPr>
          <p:cNvPr id="140295" name="Text Box 7"/>
          <p:cNvSpPr txBox="1"/>
          <p:nvPr/>
        </p:nvSpPr>
        <p:spPr>
          <a:xfrm>
            <a:off x="1524000" y="1600835"/>
            <a:ext cx="9144000" cy="1198880"/>
          </a:xfrm>
          <a:prstGeom prst="rect">
            <a:avLst/>
          </a:prstGeom>
          <a:noFill/>
          <a:ln w="9525">
            <a:noFill/>
          </a:ln>
        </p:spPr>
        <p:txBody>
          <a:bodyPr wrap="square">
            <a:spAutoFit/>
          </a:bodyPr>
          <a:lstStyle/>
          <a:p>
            <a:pPr algn="ctr"/>
            <a:r>
              <a:rPr sz="3600" b="1" dirty="0">
                <a:latin typeface="Times New Roman" panose="02020603050405020304" pitchFamily="18" charset="0"/>
                <a:cs typeface="Times New Roman" panose="02020603050405020304" pitchFamily="18" charset="0"/>
              </a:rPr>
              <a:t> 1/ Nước Văn Lang ra đời v</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thời gian n</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Ở khu v</a:t>
            </a:r>
            <a:r>
              <a:rPr lang="vi-VN" sz="3600" b="1" dirty="0">
                <a:latin typeface="Times New Roman" panose="02020603050405020304" pitchFamily="18" charset="0"/>
                <a:cs typeface="Times New Roman" panose="02020603050405020304" pitchFamily="18" charset="0"/>
              </a:rPr>
              <a:t>ự</a:t>
            </a:r>
            <a:r>
              <a:rPr sz="3600" b="1" dirty="0">
                <a:latin typeface="Times New Roman" panose="02020603050405020304" pitchFamily="18" charset="0"/>
                <a:cs typeface="Times New Roman" panose="02020603050405020304" pitchFamily="18" charset="0"/>
              </a:rPr>
              <a:t>c n</a:t>
            </a:r>
            <a:r>
              <a:rPr sz="3600" b="1" dirty="0">
                <a:latin typeface="Times New Roman" panose="02020603050405020304" pitchFamily="18" charset="0"/>
                <a:ea typeface="Times New Roman" panose="02020603050405020304" pitchFamily="18" charset="0"/>
              </a:rPr>
              <a:t>à</a:t>
            </a:r>
            <a:r>
              <a:rPr sz="3600" b="1" dirty="0">
                <a:latin typeface="Times New Roman" panose="02020603050405020304" pitchFamily="18" charset="0"/>
                <a:cs typeface="Times New Roman" panose="02020603050405020304" pitchFamily="18" charset="0"/>
              </a:rPr>
              <a:t>o trên đất nước ta?</a:t>
            </a:r>
            <a:endParaRPr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7"/>
          <p:cNvSpPr txBox="1"/>
          <p:nvPr/>
        </p:nvSpPr>
        <p:spPr>
          <a:xfrm>
            <a:off x="1600201" y="4533265"/>
            <a:ext cx="7458075" cy="1198880"/>
          </a:xfrm>
          <a:prstGeom prst="rect">
            <a:avLst/>
          </a:prstGeom>
          <a:noFill/>
          <a:ln w="9525">
            <a:noFill/>
          </a:ln>
        </p:spPr>
        <p:txBody>
          <a:bodyPr wrap="square">
            <a:spAutoFit/>
          </a:bodyPr>
          <a:lstStyle/>
          <a:p>
            <a:pPr algn="ctr"/>
            <a:r>
              <a:rPr sz="3600" b="1" dirty="0">
                <a:latin typeface="Times New Roman" panose="02020603050405020304" pitchFamily="18" charset="0"/>
                <a:cs typeface="Times New Roman" panose="02020603050405020304" pitchFamily="18" charset="0"/>
              </a:rPr>
              <a:t>  2/ X</a:t>
            </a:r>
            <a:r>
              <a:rPr lang="vi-VN" sz="3600" b="1" dirty="0">
                <a:latin typeface="Times New Roman" panose="02020603050405020304" pitchFamily="18" charset="0"/>
                <a:cs typeface="Times New Roman" panose="02020603050405020304" pitchFamily="18" charset="0"/>
              </a:rPr>
              <a:t>ã</a:t>
            </a:r>
            <a:r>
              <a:rPr sz="3600" b="1" dirty="0">
                <a:latin typeface="Times New Roman" panose="02020603050405020304" pitchFamily="18" charset="0"/>
                <a:cs typeface="Times New Roman" panose="02020603050405020304" pitchFamily="18" charset="0"/>
              </a:rPr>
              <a:t> h</a:t>
            </a:r>
            <a:r>
              <a:rPr lang="vi-VN" sz="3600" b="1" dirty="0">
                <a:latin typeface="Times New Roman" panose="02020603050405020304" pitchFamily="18" charset="0"/>
                <a:cs typeface="Times New Roman" panose="02020603050405020304" pitchFamily="18" charset="0"/>
              </a:rPr>
              <a:t>ộ</a:t>
            </a:r>
            <a:r>
              <a:rPr lang="vi-VN" altLang="x-none" sz="3600" b="1" dirty="0">
                <a:latin typeface="Times New Roman" panose="02020603050405020304" pitchFamily="18" charset="0"/>
                <a:cs typeface="Times New Roman" panose="02020603050405020304" pitchFamily="18" charset="0"/>
              </a:rPr>
              <a:t>i</a:t>
            </a:r>
            <a:r>
              <a:rPr sz="3600" b="1" dirty="0">
                <a:latin typeface="Times New Roman" panose="02020603050405020304" pitchFamily="18" charset="0"/>
                <a:cs typeface="Times New Roman" panose="02020603050405020304" pitchFamily="18" charset="0"/>
              </a:rPr>
              <a:t> V</a:t>
            </a:r>
            <a:r>
              <a:rPr lang="vi-VN" altLang="x-none" sz="3600" b="1" dirty="0">
                <a:latin typeface="Times New Roman" panose="02020603050405020304" pitchFamily="18" charset="0"/>
                <a:cs typeface="Times New Roman" panose="02020603050405020304" pitchFamily="18" charset="0"/>
              </a:rPr>
              <a:t>ă</a:t>
            </a:r>
            <a:r>
              <a:rPr sz="3600" b="1" dirty="0">
                <a:latin typeface="Times New Roman" panose="02020603050405020304" pitchFamily="18" charset="0"/>
                <a:cs typeface="Times New Roman" panose="02020603050405020304" pitchFamily="18" charset="0"/>
              </a:rPr>
              <a:t>n Lang c</a:t>
            </a:r>
            <a:r>
              <a:rPr lang="vi-VN" sz="3600" b="1" dirty="0">
                <a:latin typeface="Times New Roman" panose="02020603050405020304" pitchFamily="18" charset="0"/>
                <a:cs typeface="Times New Roman" panose="02020603050405020304" pitchFamily="18" charset="0"/>
              </a:rPr>
              <a:t>ó</a:t>
            </a:r>
            <a:r>
              <a:rPr sz="3600" b="1" dirty="0">
                <a:latin typeface="Times New Roman" panose="02020603050405020304" pitchFamily="18" charset="0"/>
                <a:cs typeface="Times New Roman" panose="02020603050405020304" pitchFamily="18" charset="0"/>
              </a:rPr>
              <a:t> nh</a:t>
            </a:r>
            <a:r>
              <a:rPr lang="vi-VN" sz="3600" b="1" dirty="0">
                <a:latin typeface="Times New Roman" panose="02020603050405020304" pitchFamily="18" charset="0"/>
                <a:cs typeface="Times New Roman" panose="02020603050405020304" pitchFamily="18" charset="0"/>
              </a:rPr>
              <a:t>ữ</a:t>
            </a:r>
            <a:r>
              <a:rPr lang="vi-VN" altLang="x-none" sz="3600" b="1" dirty="0">
                <a:latin typeface="Times New Roman" panose="02020603050405020304" pitchFamily="18" charset="0"/>
                <a:cs typeface="Times New Roman" panose="02020603050405020304" pitchFamily="18" charset="0"/>
              </a:rPr>
              <a:t>ng</a:t>
            </a:r>
            <a:r>
              <a:rPr sz="3600" b="1" dirty="0">
                <a:latin typeface="Times New Roman" panose="02020603050405020304" pitchFamily="18" charset="0"/>
                <a:cs typeface="Times New Roman" panose="02020603050405020304" pitchFamily="18" charset="0"/>
              </a:rPr>
              <a:t> t</a:t>
            </a:r>
            <a:r>
              <a:rPr lang="vi-VN" altLang="x-none" sz="3600" b="1" dirty="0">
                <a:latin typeface="Times New Roman" panose="02020603050405020304" pitchFamily="18" charset="0"/>
                <a:cs typeface="Times New Roman" panose="02020603050405020304" pitchFamily="18" charset="0"/>
              </a:rPr>
              <a:t>ầng</a:t>
            </a:r>
            <a:r>
              <a:rPr sz="3600" b="1" dirty="0">
                <a:latin typeface="Times New Roman" panose="02020603050405020304" pitchFamily="18" charset="0"/>
                <a:cs typeface="Times New Roman" panose="02020603050405020304" pitchFamily="18" charset="0"/>
              </a:rPr>
              <a:t> l</a:t>
            </a:r>
            <a:r>
              <a:rPr lang="vi-VN" sz="3600" b="1" dirty="0">
                <a:latin typeface="Times New Roman" panose="02020603050405020304" pitchFamily="18" charset="0"/>
                <a:cs typeface="Times New Roman" panose="02020603050405020304" pitchFamily="18" charset="0"/>
              </a:rPr>
              <a:t>ớ</a:t>
            </a:r>
            <a:r>
              <a:rPr lang="vi-VN" altLang="x-none" sz="3600" b="1" dirty="0">
                <a:latin typeface="Times New Roman" panose="02020603050405020304" pitchFamily="18" charset="0"/>
                <a:cs typeface="Times New Roman" panose="02020603050405020304" pitchFamily="18" charset="0"/>
              </a:rPr>
              <a:t>p</a:t>
            </a:r>
            <a:r>
              <a:rPr sz="3600" b="1" dirty="0">
                <a:latin typeface="Times New Roman" panose="02020603050405020304" pitchFamily="18" charset="0"/>
                <a:cs typeface="Times New Roman" panose="02020603050405020304" pitchFamily="18" charset="0"/>
              </a:rPr>
              <a:t> n</a:t>
            </a:r>
            <a:r>
              <a:rPr lang="vi-VN" sz="3600" b="1" dirty="0">
                <a:latin typeface="Times New Roman" panose="02020603050405020304" pitchFamily="18" charset="0"/>
                <a:cs typeface="Times New Roman" panose="02020603050405020304" pitchFamily="18" charset="0"/>
              </a:rPr>
              <a:t>à</a:t>
            </a:r>
            <a:r>
              <a:rPr lang="vi-VN" altLang="x-none" sz="3600" b="1" dirty="0">
                <a:latin typeface="Times New Roman" panose="02020603050405020304" pitchFamily="18" charset="0"/>
                <a:cs typeface="Times New Roman" panose="02020603050405020304" pitchFamily="18" charset="0"/>
              </a:rPr>
              <a:t>o </a:t>
            </a:r>
            <a:r>
              <a:rPr sz="3600" b="1" dirty="0">
                <a:latin typeface="Times New Roman" panose="02020603050405020304" pitchFamily="18" charset="0"/>
                <a:cs typeface="Times New Roman" panose="02020603050405020304" pitchFamily="18" charset="0"/>
              </a:rPr>
              <a:t>?</a:t>
            </a:r>
            <a:endParaRPr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2"/>
          <p:cNvSpPr txBox="1"/>
          <p:nvPr/>
        </p:nvSpPr>
        <p:spPr>
          <a:xfrm>
            <a:off x="1677036" y="2964815"/>
            <a:ext cx="8933815" cy="1568450"/>
          </a:xfrm>
          <a:prstGeom prst="rect">
            <a:avLst/>
          </a:prstGeom>
          <a:noFill/>
        </p:spPr>
        <p:txBody>
          <a:bodyPr wrap="square" rtlCol="0">
            <a:spAutoFit/>
          </a:bodyPr>
          <a:lstStyle/>
          <a:p>
            <a:pPr algn="ctr"/>
            <a:r>
              <a:rPr lang="en-US" sz="3200" b="1">
                <a:solidFill>
                  <a:srgbClr val="0000FF"/>
                </a:solidFill>
                <a:latin typeface="Times New Roman" panose="02020603050405020304" pitchFamily="18" charset="0"/>
                <a:cs typeface="Times New Roman" panose="02020603050405020304" pitchFamily="18" charset="0"/>
              </a:rPr>
              <a:t>Khoảng năm 700 TCN, ở khu vực sông Hồng, sông Mã và sông Cả, nơi người Lạc Việt sinh sống, nước Văn Lang đã ra đời.</a:t>
            </a:r>
          </a:p>
        </p:txBody>
      </p:sp>
      <p:sp>
        <p:nvSpPr>
          <p:cNvPr id="4" name="Text Box 7"/>
          <p:cNvSpPr txBox="1"/>
          <p:nvPr/>
        </p:nvSpPr>
        <p:spPr>
          <a:xfrm>
            <a:off x="1552575" y="5867400"/>
            <a:ext cx="7734300" cy="645160"/>
          </a:xfrm>
          <a:prstGeom prst="rect">
            <a:avLst/>
          </a:prstGeom>
          <a:noFill/>
          <a:ln w="9525">
            <a:noFill/>
          </a:ln>
        </p:spPr>
        <p:txBody>
          <a:bodyPr wrap="square">
            <a:spAutoFit/>
          </a:bodyPr>
          <a:lstStyle/>
          <a:p>
            <a:pPr algn="ctr"/>
            <a:r>
              <a:rPr sz="3600" b="1" dirty="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Vua, Lạc Hầu, Lạc Tướng, dân, nô tì.</a:t>
            </a:r>
            <a:endParaRPr lang="vi-VN"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 calcmode="lin" valueType="num">
                                      <p:cBhvr additive="base">
                                        <p:cTn id="7" dur="500" fill="hold"/>
                                        <p:tgtEl>
                                          <p:spTgt spid="6151"/>
                                        </p:tgtEl>
                                        <p:attrNameLst>
                                          <p:attrName>ppt_x</p:attrName>
                                        </p:attrNameLst>
                                      </p:cBhvr>
                                      <p:tavLst>
                                        <p:tav tm="0">
                                          <p:val>
                                            <p:strVal val="#ppt_x"/>
                                          </p:val>
                                        </p:tav>
                                        <p:tav tm="100000">
                                          <p:val>
                                            <p:strVal val="#ppt_x"/>
                                          </p:val>
                                        </p:tav>
                                      </p:tavLst>
                                    </p:anim>
                                    <p:anim calcmode="lin" valueType="num">
                                      <p:cBhvr additive="base">
                                        <p:cTn id="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40295"/>
                                        </p:tgtEl>
                                        <p:attrNameLst>
                                          <p:attrName>style.visibility</p:attrName>
                                        </p:attrNameLst>
                                      </p:cBhvr>
                                      <p:to>
                                        <p:strVal val="visible"/>
                                      </p:to>
                                    </p:set>
                                    <p:anim calcmode="lin" valueType="num">
                                      <p:cBhvr>
                                        <p:cTn id="13" dur="1000" fill="hold"/>
                                        <p:tgtEl>
                                          <p:spTgt spid="140295"/>
                                        </p:tgtEl>
                                        <p:attrNameLst>
                                          <p:attrName>ppt_w</p:attrName>
                                        </p:attrNameLst>
                                      </p:cBhvr>
                                      <p:tavLst>
                                        <p:tav tm="0">
                                          <p:val>
                                            <p:strVal val="#ppt_w*0.70"/>
                                          </p:val>
                                        </p:tav>
                                        <p:tav tm="100000">
                                          <p:val>
                                            <p:strVal val="#ppt_w"/>
                                          </p:val>
                                        </p:tav>
                                      </p:tavLst>
                                    </p:anim>
                                    <p:anim calcmode="lin" valueType="num">
                                      <p:cBhvr>
                                        <p:cTn id="14" dur="1000" fill="hold"/>
                                        <p:tgtEl>
                                          <p:spTgt spid="140295"/>
                                        </p:tgtEl>
                                        <p:attrNameLst>
                                          <p:attrName>ppt_h</p:attrName>
                                        </p:attrNameLst>
                                      </p:cBhvr>
                                      <p:tavLst>
                                        <p:tav tm="0">
                                          <p:val>
                                            <p:strVal val="#ppt_h"/>
                                          </p:val>
                                        </p:tav>
                                        <p:tav tm="100000">
                                          <p:val>
                                            <p:strVal val="#ppt_h"/>
                                          </p:val>
                                        </p:tav>
                                      </p:tavLst>
                                    </p:anim>
                                    <p:animEffect transition="in" filter="fade">
                                      <p:cBhvr>
                                        <p:cTn id="15" dur="1000"/>
                                        <p:tgtEl>
                                          <p:spTgt spid="14029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strVal val="#ppt_w*0.70"/>
                                          </p:val>
                                        </p:tav>
                                        <p:tav tm="100000">
                                          <p:val>
                                            <p:strVal val="#ppt_w"/>
                                          </p:val>
                                        </p:tav>
                                      </p:tavLst>
                                    </p:anim>
                                    <p:anim calcmode="lin" valueType="num">
                                      <p:cBhvr>
                                        <p:cTn id="27" dur="1000" fill="hold"/>
                                        <p:tgtEl>
                                          <p:spTgt spid="2"/>
                                        </p:tgtEl>
                                        <p:attrNameLst>
                                          <p:attrName>ppt_h</p:attrName>
                                        </p:attrNameLst>
                                      </p:cBhvr>
                                      <p:tavLst>
                                        <p:tav tm="0">
                                          <p:val>
                                            <p:strVal val="#ppt_h"/>
                                          </p:val>
                                        </p:tav>
                                        <p:tav tm="100000">
                                          <p:val>
                                            <p:strVal val="#ppt_h"/>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p:bldP spid="140295" grpId="1"/>
      <p:bldP spid="2" grpId="0"/>
      <p:bldP spid="2" grpId="1"/>
      <p:bldP spid="3" grpId="0"/>
      <p:bldP spid="3"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rgb-on-white-01"/>
          <p:cNvPicPr>
            <a:picLocks noChangeAspect="1"/>
          </p:cNvPicPr>
          <p:nvPr/>
        </p:nvPicPr>
        <p:blipFill>
          <a:blip r:embed="rId2"/>
          <a:stretch>
            <a:fillRect/>
          </a:stretch>
        </p:blipFill>
        <p:spPr>
          <a:xfrm>
            <a:off x="1219200" y="1"/>
            <a:ext cx="9448800" cy="7045325"/>
          </a:xfrm>
          <a:prstGeom prst="rect">
            <a:avLst/>
          </a:prstGeom>
          <a:noFill/>
          <a:ln w="9525">
            <a:noFill/>
          </a:ln>
        </p:spPr>
      </p:pic>
      <p:pic>
        <p:nvPicPr>
          <p:cNvPr id="77826" name="Picture 12" descr="Flowers blink Animation"/>
          <p:cNvPicPr>
            <a:picLocks noChangeAspect="1"/>
          </p:cNvPicPr>
          <p:nvPr/>
        </p:nvPicPr>
        <p:blipFill>
          <a:blip r:embed="rId3"/>
          <a:stretch>
            <a:fillRect/>
          </a:stretch>
        </p:blipFill>
        <p:spPr>
          <a:xfrm>
            <a:off x="1524000" y="0"/>
            <a:ext cx="9144000" cy="609600"/>
          </a:xfrm>
          <a:prstGeom prst="rect">
            <a:avLst/>
          </a:prstGeom>
          <a:noFill/>
          <a:ln w="9525">
            <a:noFill/>
          </a:ln>
        </p:spPr>
      </p:pic>
      <p:pic>
        <p:nvPicPr>
          <p:cNvPr id="77827" name="Picture 13" descr="Flowers blink Animation"/>
          <p:cNvPicPr>
            <a:picLocks noChangeAspect="1"/>
          </p:cNvPicPr>
          <p:nvPr/>
        </p:nvPicPr>
        <p:blipFill>
          <a:blip r:embed="rId3"/>
          <a:stretch>
            <a:fillRect/>
          </a:stretch>
        </p:blipFill>
        <p:spPr>
          <a:xfrm>
            <a:off x="1524000" y="6172200"/>
            <a:ext cx="9144000" cy="685800"/>
          </a:xfrm>
          <a:prstGeom prst="rect">
            <a:avLst/>
          </a:prstGeom>
          <a:noFill/>
          <a:ln w="9525">
            <a:noFill/>
          </a:ln>
        </p:spPr>
      </p:pic>
      <p:pic>
        <p:nvPicPr>
          <p:cNvPr id="77828" name="Picture 10" descr="Animated Nature - Flowers"/>
          <p:cNvPicPr>
            <a:picLocks noChangeAspect="1"/>
          </p:cNvPicPr>
          <p:nvPr/>
        </p:nvPicPr>
        <p:blipFill>
          <a:blip r:embed="rId4"/>
          <a:stretch>
            <a:fillRect/>
          </a:stretch>
        </p:blipFill>
        <p:spPr>
          <a:xfrm>
            <a:off x="990600" y="4038601"/>
            <a:ext cx="1600200" cy="2428875"/>
          </a:xfrm>
          <a:prstGeom prst="rect">
            <a:avLst/>
          </a:prstGeom>
          <a:noFill/>
          <a:ln w="9525">
            <a:noFill/>
          </a:ln>
        </p:spPr>
      </p:pic>
      <p:sp>
        <p:nvSpPr>
          <p:cNvPr id="7" name="Rectangle 6"/>
          <p:cNvSpPr/>
          <p:nvPr/>
        </p:nvSpPr>
        <p:spPr>
          <a:xfrm>
            <a:off x="2613661" y="798830"/>
            <a:ext cx="6964043" cy="3115310"/>
          </a:xfrm>
          <a:prstGeom prst="rect">
            <a:avLst/>
          </a:prstGeom>
          <a:noFill/>
        </p:spPr>
        <p:txBody>
          <a:bodyPr wrap="square" lIns="68580" tIns="34290" rIns="68580" bIns="34290">
            <a:spAutoFit/>
            <a:scene3d>
              <a:camera prst="orthographicFront"/>
              <a:lightRig rig="threePt" dir="t"/>
            </a:scene3d>
          </a:bodyPr>
          <a:lstStyle/>
          <a:p>
            <a:pPr algn="ctr" eaLnBrk="0" fontAlgn="base" hangingPunct="0">
              <a:spcBef>
                <a:spcPct val="0"/>
              </a:spcBef>
              <a:spcAft>
                <a:spcPct val="0"/>
              </a:spcAft>
            </a:pPr>
            <a:r>
              <a:rPr lang="en-US" sz="6600" b="1" noProof="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CHÚC CÁC EM </a:t>
            </a:r>
            <a:r>
              <a:rPr lang="vi-VN" altLang="en-US" sz="6600" b="1" noProof="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NGÀY MỚI </a:t>
            </a:r>
          </a:p>
          <a:p>
            <a:pPr algn="ctr" eaLnBrk="0" fontAlgn="base" hangingPunct="0">
              <a:spcBef>
                <a:spcPct val="0"/>
              </a:spcBef>
              <a:spcAft>
                <a:spcPct val="0"/>
              </a:spcAft>
            </a:pPr>
            <a:r>
              <a:rPr lang="vi-VN" altLang="en-US" sz="6600" b="1" noProof="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VUI VẺ!</a:t>
            </a:r>
          </a:p>
        </p:txBody>
      </p:sp>
      <p:pic>
        <p:nvPicPr>
          <p:cNvPr id="54292" name="Picture 20" descr="202"/>
          <p:cNvPicPr>
            <a:picLocks noChangeAspect="1"/>
          </p:cNvPicPr>
          <p:nvPr/>
        </p:nvPicPr>
        <p:blipFill>
          <a:blip r:embed="rId5"/>
          <a:stretch>
            <a:fillRect/>
          </a:stretch>
        </p:blipFill>
        <p:spPr>
          <a:xfrm>
            <a:off x="2046288" y="2420938"/>
            <a:ext cx="2133600" cy="1524000"/>
          </a:xfrm>
          <a:prstGeom prst="rect">
            <a:avLst/>
          </a:prstGeom>
          <a:noFill/>
          <a:ln w="9525">
            <a:noFill/>
          </a:ln>
        </p:spPr>
      </p:pic>
      <p:pic>
        <p:nvPicPr>
          <p:cNvPr id="3" name="Picture 20" descr="202"/>
          <p:cNvPicPr>
            <a:picLocks noChangeAspect="1"/>
          </p:cNvPicPr>
          <p:nvPr/>
        </p:nvPicPr>
        <p:blipFill>
          <a:blip r:embed="rId5"/>
          <a:stretch>
            <a:fillRect/>
          </a:stretch>
        </p:blipFill>
        <p:spPr>
          <a:xfrm>
            <a:off x="7620000" y="2420938"/>
            <a:ext cx="2133600" cy="1524000"/>
          </a:xfrm>
          <a:prstGeom prst="rect">
            <a:avLst/>
          </a:prstGeom>
          <a:noFill/>
          <a:ln w="9525">
            <a:noFill/>
          </a:ln>
        </p:spPr>
      </p:pic>
      <p:pic>
        <p:nvPicPr>
          <p:cNvPr id="54290" name="Picture 18" descr="202"/>
          <p:cNvPicPr>
            <a:picLocks noChangeAspect="1"/>
          </p:cNvPicPr>
          <p:nvPr/>
        </p:nvPicPr>
        <p:blipFill>
          <a:blip r:embed="rId5"/>
          <a:stretch>
            <a:fillRect/>
          </a:stretch>
        </p:blipFill>
        <p:spPr>
          <a:xfrm>
            <a:off x="4291014" y="4038600"/>
            <a:ext cx="4010025" cy="1633538"/>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4292"/>
                                        </p:tgtEl>
                                        <p:attrNameLst>
                                          <p:attrName>style.visibility</p:attrName>
                                        </p:attrNameLst>
                                      </p:cBhvr>
                                      <p:to>
                                        <p:strVal val="visible"/>
                                      </p:to>
                                    </p:set>
                                    <p:animEffect transition="in" filter="dissolve">
                                      <p:cBhvr>
                                        <p:cTn id="7" dur="500"/>
                                        <p:tgtEl>
                                          <p:spTgt spid="5429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4290"/>
                                        </p:tgtEl>
                                        <p:attrNameLst>
                                          <p:attrName>style.visibility</p:attrName>
                                        </p:attrNameLst>
                                      </p:cBhvr>
                                      <p:to>
                                        <p:strVal val="visible"/>
                                      </p:to>
                                    </p:set>
                                    <p:animEffect transition="in" filter="dissolve">
                                      <p:cBhvr>
                                        <p:cTn id="15" dur="500"/>
                                        <p:tgtEl>
                                          <p:spTgt spid="54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AutoShape 14"/>
          <p:cNvSpPr>
            <a:spLocks noChangeArrowheads="1"/>
          </p:cNvSpPr>
          <p:nvPr/>
        </p:nvSpPr>
        <p:spPr bwMode="auto">
          <a:xfrm>
            <a:off x="4250055" y="1441450"/>
            <a:ext cx="3657600" cy="2653030"/>
          </a:xfrm>
          <a:prstGeom prst="star24">
            <a:avLst>
              <a:gd name="adj" fmla="val 37500"/>
            </a:avLst>
          </a:prstGeom>
          <a:gradFill rotWithShape="1">
            <a:gsLst>
              <a:gs pos="0">
                <a:srgbClr val="66FF33">
                  <a:alpha val="0"/>
                </a:srgbClr>
              </a:gs>
              <a:gs pos="100000">
                <a:srgbClr val="FF33CC">
                  <a:alpha val="14000"/>
                </a:srgbClr>
              </a:gs>
            </a:gsLst>
            <a:path path="shape">
              <a:fillToRect l="50000" t="50000" r="50000" b="50000"/>
            </a:path>
          </a:gradFill>
          <a:ln w="9525">
            <a:noFill/>
            <a:miter lim="800000"/>
          </a:ln>
          <a:effectLst/>
        </p:spPr>
        <p:txBody>
          <a:bodyPr wrap="none" anchor="ctr"/>
          <a:lstStyle/>
          <a:p>
            <a:pPr eaLnBrk="0" fontAlgn="base" hangingPunct="0">
              <a:spcBef>
                <a:spcPct val="0"/>
              </a:spcBef>
              <a:spcAft>
                <a:spcPct val="0"/>
              </a:spcAft>
              <a:defRPr/>
            </a:pPr>
            <a:endParaRPr lang="en-US" sz="30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01600">
                  <a:schemeClr val="accent2">
                    <a:satMod val="175000"/>
                    <a:alpha val="40000"/>
                  </a:schemeClr>
                </a:glow>
                <a:outerShdw blurRad="50800" dist="50800" sx="1000" sy="1000" algn="ctr" rotWithShape="0">
                  <a:srgbClr val="000000"/>
                </a:outerShdw>
              </a:effectLst>
              <a:latin typeface="Arial" panose="020B0604020202020204" pitchFamily="34" charset="0"/>
            </a:endParaRPr>
          </a:p>
        </p:txBody>
      </p:sp>
      <p:sp>
        <p:nvSpPr>
          <p:cNvPr id="3078" name="Rectangle 310"/>
          <p:cNvSpPr/>
          <p:nvPr/>
        </p:nvSpPr>
        <p:spPr>
          <a:xfrm>
            <a:off x="5638800" y="4000500"/>
            <a:ext cx="3371850" cy="369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eaLnBrk="1" hangingPunct="1">
              <a:spcBef>
                <a:spcPct val="0"/>
              </a:spcBef>
              <a:buNone/>
            </a:pPr>
            <a:r>
              <a:rPr lang="en-US" altLang="vi-VN" sz="1800" dirty="0">
                <a:cs typeface="Arial" panose="020B0604020202020204" pitchFamily="34" charset="0"/>
              </a:rPr>
              <a:t> </a:t>
            </a:r>
            <a:endParaRPr lang="vi-VN" altLang="vi-VN" sz="1800" dirty="0">
              <a:ea typeface="Arial" panose="020B0604020202020204" pitchFamily="34" charset="0"/>
            </a:endParaRPr>
          </a:p>
        </p:txBody>
      </p:sp>
      <p:sp>
        <p:nvSpPr>
          <p:cNvPr id="3080" name="WordArt 294"/>
          <p:cNvSpPr>
            <a:spLocks noTextEdit="1"/>
          </p:cNvSpPr>
          <p:nvPr/>
        </p:nvSpPr>
        <p:spPr>
          <a:xfrm>
            <a:off x="4966971" y="2156460"/>
            <a:ext cx="2364105" cy="1192530"/>
          </a:xfrm>
          <a:prstGeom prst="rect">
            <a:avLst/>
          </a:prstGeom>
        </p:spPr>
        <p:txBody>
          <a:bodyPr wrap="none" fromWordArt="1">
            <a:prstTxWarp prst="textPlain">
              <a:avLst>
                <a:gd name="adj" fmla="val 50000"/>
              </a:avLst>
            </a:prstTxWarp>
            <a:normAutofit/>
          </a:bodyPr>
          <a:lstStyle/>
          <a:p>
            <a:pPr algn="ctr"/>
            <a:r>
              <a:rPr lang="en-US" altLang="en-US" sz="2700" b="1" dirty="0" err="1">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rPr>
              <a:t>BÀI</a:t>
            </a:r>
            <a:endParaRPr lang="vi-VN" altLang="en-US" sz="2700" b="1"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highlight>
                <a:srgbClr val="00FFFF"/>
              </a:highlight>
              <a:latin typeface="Times New Roman" panose="02020603050405020304" pitchFamily="18" charset="0"/>
              <a:ea typeface="Times New Roman" panose="02020603050405020304" pitchFamily="18" charset="0"/>
              <a:cs typeface="Arial" panose="020B0604020202020204" pitchFamily="34" charset="0"/>
            </a:endParaRPr>
          </a:p>
        </p:txBody>
      </p:sp>
      <p:sp>
        <p:nvSpPr>
          <p:cNvPr id="3086" name="WordArt 11"/>
          <p:cNvSpPr>
            <a:spLocks noTextEdit="1"/>
          </p:cNvSpPr>
          <p:nvPr/>
        </p:nvSpPr>
        <p:spPr>
          <a:xfrm>
            <a:off x="3064511" y="3603625"/>
            <a:ext cx="6169025" cy="1814830"/>
          </a:xfrm>
          <a:prstGeom prst="rect">
            <a:avLst/>
          </a:prstGeom>
        </p:spPr>
        <p:txBody>
          <a:bodyPr wrap="none" fromWordArt="1">
            <a:prstTxWarp prst="textPlain">
              <a:avLst>
                <a:gd name="adj" fmla="val 50000"/>
              </a:avLst>
            </a:prstTxWarp>
            <a:normAutofit/>
          </a:bodyPr>
          <a:lstStyle/>
          <a:p>
            <a:pPr algn="ctr"/>
            <a:r>
              <a:rPr lang="vi-VN" altLang="en-US" sz="3600" b="1">
                <a:ln w="9525" cap="flat" cmpd="sng">
                  <a:solidFill>
                    <a:srgbClr val="FF00FF"/>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NƯỚC ÂU LẠC</a:t>
            </a:r>
          </a:p>
        </p:txBody>
      </p:sp>
    </p:spTree>
    <p:extLst>
      <p:ext uri="{BB962C8B-B14F-4D97-AF65-F5344CB8AC3E}">
        <p14:creationId xmlns:p14="http://schemas.microsoft.com/office/powerpoint/2010/main" val="2062533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8" repeatCount="indefinite" fill="hold" grpId="0" nodeType="withEffect">
                                  <p:stCondLst>
                                    <p:cond delay="0"/>
                                  </p:stCondLst>
                                  <p:childTnLst>
                                    <p:animEffect transition="out" filter="wheel(8)">
                                      <p:cBhvr>
                                        <p:cTn id="6" dur="2000"/>
                                        <p:tgtEl>
                                          <p:spTgt spid="296"/>
                                        </p:tgtEl>
                                      </p:cBhvr>
                                    </p:animEffect>
                                    <p:set>
                                      <p:cBhvr>
                                        <p:cTn id="7" dur="1" fill="hold">
                                          <p:stCondLst>
                                            <p:cond delay="1999"/>
                                          </p:stCondLst>
                                        </p:cTn>
                                        <p:tgtEl>
                                          <p:spTgt spid="2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645160"/>
          </a:xfrm>
          <a:prstGeom prst="rect">
            <a:avLst/>
          </a:prstGeom>
          <a:solidFill>
            <a:srgbClr val="66FFFF"/>
          </a:solidFill>
          <a:ln w="9525">
            <a:noFill/>
          </a:ln>
        </p:spPr>
        <p:txBody>
          <a:bodyPr wrap="square">
            <a:spAutoFit/>
          </a:bodyPr>
          <a:lstStyle/>
          <a:p>
            <a:pPr algn="just" eaLnBrk="1" hangingPunct="1">
              <a:spcBef>
                <a:spcPct val="50000"/>
              </a:spcBef>
            </a:pP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1.</a:t>
            </a:r>
            <a:r>
              <a:rPr sz="3600" b="1" dirty="0">
                <a:solidFill>
                  <a:srgbClr val="FF0000"/>
                </a:solidFill>
                <a:latin typeface="Times New Roman" panose="02020603050405020304" pitchFamily="18" charset="0"/>
                <a:cs typeface="Times New Roman" panose="02020603050405020304" pitchFamily="18" charset="0"/>
                <a:sym typeface="+mn-ea"/>
              </a:rPr>
              <a:t> Sự ra đời của nước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15</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31753" name="Text Box 9"/>
          <p:cNvSpPr txBox="1"/>
          <p:nvPr/>
        </p:nvSpPr>
        <p:spPr>
          <a:xfrm>
            <a:off x="1524000" y="1818641"/>
            <a:ext cx="9080500" cy="1076325"/>
          </a:xfrm>
          <a:prstGeom prst="rect">
            <a:avLst/>
          </a:prstGeom>
          <a:noFill/>
          <a:ln w="9525">
            <a:noFill/>
          </a:ln>
        </p:spPr>
        <p:txBody>
          <a:bodyPr wrap="square">
            <a:spAutoFit/>
          </a:bodyPr>
          <a:lstStyle/>
          <a:p>
            <a:pPr>
              <a:spcBef>
                <a:spcPct val="50000"/>
              </a:spcBef>
            </a:pPr>
            <a:r>
              <a:rPr lang="vi-VN" sz="3200" b="1" u="sng" dirty="0">
                <a:latin typeface="Times New Roman" panose="02020603050405020304" pitchFamily="18" charset="0"/>
                <a:cs typeface="Times New Roman" panose="02020603050405020304" pitchFamily="18" charset="0"/>
              </a:rPr>
              <a:t>Câu 1</a:t>
            </a:r>
            <a:r>
              <a:rPr lang="vi-VN"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 Nh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nước Âu Lạc ra đời v</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o thời gian n</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o? Ở đâu? </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754" name="Text Box 10"/>
          <p:cNvSpPr txBox="1"/>
          <p:nvPr/>
        </p:nvSpPr>
        <p:spPr>
          <a:xfrm>
            <a:off x="1548130" y="4000501"/>
            <a:ext cx="9144000" cy="1076325"/>
          </a:xfrm>
          <a:prstGeom prst="rect">
            <a:avLst/>
          </a:prstGeom>
          <a:noFill/>
          <a:ln w="9525">
            <a:noFill/>
          </a:ln>
        </p:spPr>
        <p:txBody>
          <a:bodyPr>
            <a:spAutoFit/>
          </a:bodyPr>
          <a:lstStyle/>
          <a:p>
            <a:pPr>
              <a:spcBef>
                <a:spcPct val="50000"/>
              </a:spcBef>
            </a:pPr>
            <a:r>
              <a:rPr lang="vi-VN" sz="3200" b="1" u="sng" dirty="0">
                <a:latin typeface="Times New Roman" panose="02020603050405020304" pitchFamily="18" charset="0"/>
                <a:cs typeface="Times New Roman" panose="02020603050405020304" pitchFamily="18" charset="0"/>
              </a:rPr>
              <a:t>Câu 2</a:t>
            </a:r>
            <a:r>
              <a:rPr lang="vi-VN" sz="3200" b="1" dirty="0">
                <a:latin typeface="Times New Roman" panose="02020603050405020304" pitchFamily="18" charset="0"/>
                <a:cs typeface="Times New Roman" panose="02020603050405020304" pitchFamily="18" charset="0"/>
              </a:rPr>
              <a:t> :</a:t>
            </a:r>
            <a:r>
              <a:rPr sz="3200" b="1" dirty="0">
                <a:latin typeface="Times New Roman" panose="02020603050405020304" pitchFamily="18" charset="0"/>
                <a:cs typeface="Times New Roman" panose="02020603050405020304" pitchFamily="18" charset="0"/>
              </a:rPr>
              <a:t> Nh</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 nước Âu Lạc ra đời trong ho</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n cảnh n</a:t>
            </a:r>
            <a:r>
              <a:rPr sz="3200" b="1" dirty="0">
                <a:latin typeface="Times New Roman" panose="02020603050405020304" pitchFamily="18" charset="0"/>
                <a:ea typeface="Times New Roman" panose="02020603050405020304" pitchFamily="18" charset="0"/>
              </a:rPr>
              <a:t>à</a:t>
            </a:r>
            <a:r>
              <a:rPr sz="3200" b="1" dirty="0">
                <a:latin typeface="Times New Roman" panose="02020603050405020304" pitchFamily="18" charset="0"/>
                <a:cs typeface="Times New Roman" panose="02020603050405020304" pitchFamily="18" charset="0"/>
              </a:rPr>
              <a:t>o? </a:t>
            </a:r>
            <a:endParaRPr sz="32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757" name="Text Box 13"/>
          <p:cNvSpPr txBox="1"/>
          <p:nvPr/>
        </p:nvSpPr>
        <p:spPr>
          <a:xfrm>
            <a:off x="1547813" y="2895601"/>
            <a:ext cx="9144000" cy="1076325"/>
          </a:xfrm>
          <a:prstGeom prst="rect">
            <a:avLst/>
          </a:prstGeom>
          <a:noFill/>
          <a:ln w="9525">
            <a:noFill/>
          </a:ln>
        </p:spPr>
        <p:txBody>
          <a:bodyPr>
            <a:spAutoFit/>
          </a:bodyPr>
          <a:lstStyle/>
          <a:p>
            <a:pPr>
              <a:spcBef>
                <a:spcPct val="50000"/>
              </a:spcBef>
            </a:pPr>
            <a:r>
              <a:rPr sz="3200" b="1" dirty="0">
                <a:solidFill>
                  <a:srgbClr val="0000FF"/>
                </a:solidFill>
                <a:latin typeface="Times New Roman" panose="02020603050405020304" pitchFamily="18" charset="0"/>
                <a:cs typeface="Times New Roman" panose="02020603050405020304" pitchFamily="18" charset="0"/>
              </a:rPr>
              <a:t>=&gt; Nh</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 nước Âu Lạc ra đời v</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o năm 218 TCN. Ở vùng núi phía Bắc. </a:t>
            </a:r>
            <a:endParaRP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1758" name="Text Box 14"/>
          <p:cNvSpPr txBox="1"/>
          <p:nvPr/>
        </p:nvSpPr>
        <p:spPr>
          <a:xfrm>
            <a:off x="1548130" y="5105400"/>
            <a:ext cx="9144000" cy="1568450"/>
          </a:xfrm>
          <a:prstGeom prst="rect">
            <a:avLst/>
          </a:prstGeom>
          <a:noFill/>
          <a:ln w="9525">
            <a:noFill/>
          </a:ln>
        </p:spPr>
        <p:txBody>
          <a:bodyPr>
            <a:spAutoFit/>
          </a:bodyPr>
          <a:lstStyle/>
          <a:p>
            <a:pPr algn="just"/>
            <a:r>
              <a:rPr sz="3200" b="1" dirty="0">
                <a:solidFill>
                  <a:srgbClr val="0000FF"/>
                </a:solidFill>
                <a:latin typeface="Times New Roman" panose="02020603050405020304" pitchFamily="18" charset="0"/>
                <a:cs typeface="Times New Roman" panose="02020603050405020304" pitchFamily="18" charset="0"/>
              </a:rPr>
              <a:t>=&gt;  Người Lạc Việt v</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 người Âu Việt lại hợp nhất với nhau th</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nh một đất nước để cùng chống  ngoại xâm (quân Tần - Trung Quốc ng</a:t>
            </a:r>
            <a:r>
              <a:rPr sz="3200" b="1" dirty="0">
                <a:solidFill>
                  <a:srgbClr val="0000FF"/>
                </a:solidFill>
                <a:latin typeface="Times New Roman" panose="02020603050405020304" pitchFamily="18" charset="0"/>
                <a:ea typeface="Times New Roman" panose="02020603050405020304" pitchFamily="18" charset="0"/>
              </a:rPr>
              <a:t>à</a:t>
            </a:r>
            <a:r>
              <a:rPr sz="3200" b="1" dirty="0">
                <a:solidFill>
                  <a:srgbClr val="0000FF"/>
                </a:solidFill>
                <a:latin typeface="Times New Roman" panose="02020603050405020304" pitchFamily="18" charset="0"/>
                <a:cs typeface="Times New Roman" panose="02020603050405020304" pitchFamily="18" charset="0"/>
              </a:rPr>
              <a:t>y nay). </a:t>
            </a:r>
            <a:endParaRPr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224"/>
                                        </p:tgtEl>
                                        <p:attrNameLst>
                                          <p:attrName>style.visibility</p:attrName>
                                        </p:attrNameLst>
                                      </p:cBhvr>
                                      <p:to>
                                        <p:strVal val="visible"/>
                                      </p:to>
                                    </p:set>
                                    <p:anim calcmode="lin" valueType="num">
                                      <p:cBhvr>
                                        <p:cTn id="7" dur="1000" fill="hold"/>
                                        <p:tgtEl>
                                          <p:spTgt spid="8224"/>
                                        </p:tgtEl>
                                        <p:attrNameLst>
                                          <p:attrName>ppt_w</p:attrName>
                                        </p:attrNameLst>
                                      </p:cBhvr>
                                      <p:tavLst>
                                        <p:tav tm="0">
                                          <p:val>
                                            <p:strVal val="#ppt_w*0.70"/>
                                          </p:val>
                                        </p:tav>
                                        <p:tav tm="100000">
                                          <p:val>
                                            <p:strVal val="#ppt_w"/>
                                          </p:val>
                                        </p:tav>
                                      </p:tavLst>
                                    </p:anim>
                                    <p:anim calcmode="lin" valueType="num">
                                      <p:cBhvr>
                                        <p:cTn id="8" dur="1000" fill="hold"/>
                                        <p:tgtEl>
                                          <p:spTgt spid="8224"/>
                                        </p:tgtEl>
                                        <p:attrNameLst>
                                          <p:attrName>ppt_h</p:attrName>
                                        </p:attrNameLst>
                                      </p:cBhvr>
                                      <p:tavLst>
                                        <p:tav tm="0">
                                          <p:val>
                                            <p:strVal val="#ppt_h"/>
                                          </p:val>
                                        </p:tav>
                                        <p:tav tm="100000">
                                          <p:val>
                                            <p:strVal val="#ppt_h"/>
                                          </p:val>
                                        </p:tav>
                                      </p:tavLst>
                                    </p:anim>
                                    <p:animEffect transition="in" filter="fade">
                                      <p:cBhvr>
                                        <p:cTn id="9" dur="1000"/>
                                        <p:tgtEl>
                                          <p:spTgt spid="82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753"/>
                                        </p:tgtEl>
                                        <p:attrNameLst>
                                          <p:attrName>style.visibility</p:attrName>
                                        </p:attrNameLst>
                                      </p:cBhvr>
                                      <p:to>
                                        <p:strVal val="visible"/>
                                      </p:to>
                                    </p:set>
                                    <p:anim calcmode="lin" valueType="num">
                                      <p:cBhvr>
                                        <p:cTn id="14" dur="500" fill="hold"/>
                                        <p:tgtEl>
                                          <p:spTgt spid="31753"/>
                                        </p:tgtEl>
                                        <p:attrNameLst>
                                          <p:attrName>ppt_w</p:attrName>
                                        </p:attrNameLst>
                                      </p:cBhvr>
                                      <p:tavLst>
                                        <p:tav tm="0">
                                          <p:val>
                                            <p:fltVal val="0"/>
                                          </p:val>
                                        </p:tav>
                                        <p:tav tm="100000">
                                          <p:val>
                                            <p:strVal val="#ppt_w"/>
                                          </p:val>
                                        </p:tav>
                                      </p:tavLst>
                                    </p:anim>
                                    <p:anim calcmode="lin" valueType="num">
                                      <p:cBhvr>
                                        <p:cTn id="15" dur="500" fill="hold"/>
                                        <p:tgtEl>
                                          <p:spTgt spid="31753"/>
                                        </p:tgtEl>
                                        <p:attrNameLst>
                                          <p:attrName>ppt_h</p:attrName>
                                        </p:attrNameLst>
                                      </p:cBhvr>
                                      <p:tavLst>
                                        <p:tav tm="0">
                                          <p:val>
                                            <p:fltVal val="0"/>
                                          </p:val>
                                        </p:tav>
                                        <p:tav tm="100000">
                                          <p:val>
                                            <p:strVal val="#ppt_h"/>
                                          </p:val>
                                        </p:tav>
                                      </p:tavLst>
                                    </p:anim>
                                    <p:animEffect transition="in" filter="fade">
                                      <p:cBhvr>
                                        <p:cTn id="16" dur="500"/>
                                        <p:tgtEl>
                                          <p:spTgt spid="3175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1754"/>
                                        </p:tgtEl>
                                        <p:attrNameLst>
                                          <p:attrName>style.visibility</p:attrName>
                                        </p:attrNameLst>
                                      </p:cBhvr>
                                      <p:to>
                                        <p:strVal val="visible"/>
                                      </p:to>
                                    </p:set>
                                    <p:anim calcmode="lin" valueType="num">
                                      <p:cBhvr>
                                        <p:cTn id="19" dur="500" fill="hold"/>
                                        <p:tgtEl>
                                          <p:spTgt spid="31754"/>
                                        </p:tgtEl>
                                        <p:attrNameLst>
                                          <p:attrName>ppt_w</p:attrName>
                                        </p:attrNameLst>
                                      </p:cBhvr>
                                      <p:tavLst>
                                        <p:tav tm="0">
                                          <p:val>
                                            <p:fltVal val="0"/>
                                          </p:val>
                                        </p:tav>
                                        <p:tav tm="100000">
                                          <p:val>
                                            <p:strVal val="#ppt_w"/>
                                          </p:val>
                                        </p:tav>
                                      </p:tavLst>
                                    </p:anim>
                                    <p:anim calcmode="lin" valueType="num">
                                      <p:cBhvr>
                                        <p:cTn id="20" dur="500" fill="hold"/>
                                        <p:tgtEl>
                                          <p:spTgt spid="31754"/>
                                        </p:tgtEl>
                                        <p:attrNameLst>
                                          <p:attrName>ppt_h</p:attrName>
                                        </p:attrNameLst>
                                      </p:cBhvr>
                                      <p:tavLst>
                                        <p:tav tm="0">
                                          <p:val>
                                            <p:fltVal val="0"/>
                                          </p:val>
                                        </p:tav>
                                        <p:tav tm="100000">
                                          <p:val>
                                            <p:strVal val="#ppt_h"/>
                                          </p:val>
                                        </p:tav>
                                      </p:tavLst>
                                    </p:anim>
                                    <p:animEffect transition="in" filter="fade">
                                      <p:cBhvr>
                                        <p:cTn id="21" dur="500"/>
                                        <p:tgtEl>
                                          <p:spTgt spid="31754"/>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31757"/>
                                        </p:tgtEl>
                                        <p:attrNameLst>
                                          <p:attrName>style.visibility</p:attrName>
                                        </p:attrNameLst>
                                      </p:cBhvr>
                                      <p:to>
                                        <p:strVal val="visible"/>
                                      </p:to>
                                    </p:set>
                                    <p:anim calcmode="discrete" valueType="clr">
                                      <p:cBhvr override="childStyle">
                                        <p:cTn id="26" dur="80"/>
                                        <p:tgtEl>
                                          <p:spTgt spid="3175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1757"/>
                                        </p:tgtEl>
                                        <p:attrNameLst>
                                          <p:attrName>fillcolor</p:attrName>
                                        </p:attrNameLst>
                                      </p:cBhvr>
                                      <p:tavLst>
                                        <p:tav tm="0">
                                          <p:val>
                                            <p:clrVal>
                                              <a:schemeClr val="accent2"/>
                                            </p:clrVal>
                                          </p:val>
                                        </p:tav>
                                        <p:tav tm="50000">
                                          <p:val>
                                            <p:clrVal>
                                              <a:schemeClr val="hlink"/>
                                            </p:clrVal>
                                          </p:val>
                                        </p:tav>
                                      </p:tavLst>
                                    </p:anim>
                                    <p:set>
                                      <p:cBhvr>
                                        <p:cTn id="28" dur="80"/>
                                        <p:tgtEl>
                                          <p:spTgt spid="31757"/>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31758"/>
                                        </p:tgtEl>
                                        <p:attrNameLst>
                                          <p:attrName>style.visibility</p:attrName>
                                        </p:attrNameLst>
                                      </p:cBhvr>
                                      <p:to>
                                        <p:strVal val="visible"/>
                                      </p:to>
                                    </p:set>
                                    <p:anim calcmode="discrete" valueType="clr">
                                      <p:cBhvr override="childStyle">
                                        <p:cTn id="33" dur="80"/>
                                        <p:tgtEl>
                                          <p:spTgt spid="31758"/>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1758"/>
                                        </p:tgtEl>
                                        <p:attrNameLst>
                                          <p:attrName>fillcolor</p:attrName>
                                        </p:attrNameLst>
                                      </p:cBhvr>
                                      <p:tavLst>
                                        <p:tav tm="0">
                                          <p:val>
                                            <p:clrVal>
                                              <a:schemeClr val="accent2"/>
                                            </p:clrVal>
                                          </p:val>
                                        </p:tav>
                                        <p:tav tm="50000">
                                          <p:val>
                                            <p:clrVal>
                                              <a:schemeClr val="hlink"/>
                                            </p:clrVal>
                                          </p:val>
                                        </p:tav>
                                      </p:tavLst>
                                    </p:anim>
                                    <p:set>
                                      <p:cBhvr>
                                        <p:cTn id="35" dur="80"/>
                                        <p:tgtEl>
                                          <p:spTgt spid="317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bldLvl="0" animBg="1"/>
      <p:bldP spid="8224" grpId="1" animBg="1"/>
      <p:bldP spid="31753" grpId="0"/>
      <p:bldP spid="31754" grpId="0"/>
      <p:bldP spid="31757" grpId="0"/>
      <p:bldP spid="317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645160"/>
          </a:xfrm>
          <a:prstGeom prst="rect">
            <a:avLst/>
          </a:prstGeom>
          <a:solidFill>
            <a:srgbClr val="66FFFF"/>
          </a:solidFill>
          <a:ln w="9525">
            <a:noFill/>
          </a:ln>
        </p:spPr>
        <p:txBody>
          <a:bodyPr wrap="square">
            <a:spAutoFit/>
          </a:bodyPr>
          <a:lstStyle/>
          <a:p>
            <a:pPr algn="just" eaLnBrk="1" hangingPunct="1">
              <a:spcBef>
                <a:spcPct val="50000"/>
              </a:spcBef>
            </a:pP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1.</a:t>
            </a:r>
            <a:r>
              <a:rPr sz="3600" b="1" dirty="0">
                <a:solidFill>
                  <a:srgbClr val="FF0000"/>
                </a:solidFill>
                <a:latin typeface="Times New Roman" panose="02020603050405020304" pitchFamily="18" charset="0"/>
                <a:cs typeface="Times New Roman" panose="02020603050405020304" pitchFamily="18" charset="0"/>
                <a:sym typeface="+mn-ea"/>
              </a:rPr>
              <a:t> Sự ra đời của nước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15</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4" name="Text Box 12"/>
          <p:cNvSpPr txBox="1">
            <a:spLocks noChangeArrowheads="1"/>
          </p:cNvSpPr>
          <p:nvPr/>
        </p:nvSpPr>
        <p:spPr bwMode="auto">
          <a:xfrm>
            <a:off x="1524001" y="1778635"/>
            <a:ext cx="914082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spcBef>
                <a:spcPct val="20000"/>
              </a:spcBef>
              <a:buNone/>
            </a:pPr>
            <a:r>
              <a:rPr lang="vi-VN" altLang="x-none" sz="3600" b="1" u="sng" dirty="0">
                <a:latin typeface="Times New Roman" panose="02020603050405020304" pitchFamily="18" charset="0"/>
                <a:cs typeface="Times New Roman" panose="02020603050405020304" pitchFamily="18" charset="0"/>
              </a:rPr>
              <a:t>Câu 3</a:t>
            </a:r>
            <a:r>
              <a:rPr lang="vi-VN" altLang="x-none" sz="3600" b="1" dirty="0">
                <a:latin typeface="Times New Roman" panose="02020603050405020304" pitchFamily="18" charset="0"/>
                <a:cs typeface="Times New Roman" panose="02020603050405020304" pitchFamily="18" charset="0"/>
              </a:rPr>
              <a:t> : Ai l</a:t>
            </a:r>
            <a:r>
              <a:rPr lang="vi-VN" altLang="x-none" sz="3600" b="1" dirty="0">
                <a:latin typeface="Times New Roman" panose="02020603050405020304" pitchFamily="18" charset="0"/>
                <a:ea typeface="Times New Roman" panose="02020603050405020304" pitchFamily="18" charset="0"/>
              </a:rPr>
              <a:t>à</a:t>
            </a:r>
            <a:r>
              <a:rPr lang="vi-VN" altLang="x-none" sz="3600" b="1" dirty="0">
                <a:latin typeface="Times New Roman" panose="02020603050405020304" pitchFamily="18" charset="0"/>
                <a:cs typeface="Times New Roman" panose="02020603050405020304" pitchFamily="18" charset="0"/>
              </a:rPr>
              <a:t> người có công hợp nhất đất nước của người Lạc Việt ?</a:t>
            </a:r>
            <a:endParaRPr lang="en-GB" altLang="x-none" sz="3600" b="1" dirty="0">
              <a:latin typeface="Times New Roman" panose="02020603050405020304" pitchFamily="18" charset="0"/>
              <a:ea typeface="Times New Roman" panose="02020603050405020304" pitchFamily="18" charset="0"/>
            </a:endParaRPr>
          </a:p>
        </p:txBody>
      </p:sp>
      <p:sp>
        <p:nvSpPr>
          <p:cNvPr id="5" name="Text Box 15"/>
          <p:cNvSpPr txBox="1"/>
          <p:nvPr/>
        </p:nvSpPr>
        <p:spPr>
          <a:xfrm>
            <a:off x="1600201" y="2971800"/>
            <a:ext cx="8919845" cy="645160"/>
          </a:xfrm>
          <a:prstGeom prst="rect">
            <a:avLst/>
          </a:prstGeom>
          <a:noFill/>
          <a:ln w="9525">
            <a:noFill/>
          </a:ln>
        </p:spPr>
        <p:txBody>
          <a:bodyPr wrap="square">
            <a:spAutoFit/>
          </a:bodyPr>
          <a:lstStyle/>
          <a:p>
            <a:pPr>
              <a:spcBef>
                <a:spcPct val="50000"/>
              </a:spcBef>
            </a:pPr>
            <a:r>
              <a:rPr sz="3600" b="1" dirty="0">
                <a:solidFill>
                  <a:srgbClr val="0000FF"/>
                </a:solidFill>
                <a:latin typeface="Times New Roman" panose="02020603050405020304" pitchFamily="18" charset="0"/>
                <a:cs typeface="Times New Roman" panose="02020603050405020304" pitchFamily="18" charset="0"/>
              </a:rPr>
              <a:t>=&gt; Thục Phán – An Dương Vương .</a:t>
            </a:r>
            <a:endParaRPr sz="36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 Box 12"/>
          <p:cNvSpPr txBox="1"/>
          <p:nvPr/>
        </p:nvSpPr>
        <p:spPr>
          <a:xfrm>
            <a:off x="1600200" y="3618230"/>
            <a:ext cx="9039860" cy="1198880"/>
          </a:xfrm>
          <a:prstGeom prst="rect">
            <a:avLst/>
          </a:prstGeom>
          <a:noFill/>
          <a:ln w="9525">
            <a:noFill/>
          </a:ln>
        </p:spPr>
        <p:txBody>
          <a:bodyPr wrap="square">
            <a:spAutoFit/>
          </a:bodyPr>
          <a:lstStyle/>
          <a:p>
            <a:pPr algn="just" eaLnBrk="1" hangingPunct="1">
              <a:spcBef>
                <a:spcPct val="20000"/>
              </a:spcBef>
              <a:buNone/>
            </a:pPr>
            <a:r>
              <a:rPr lang="vi-VN" altLang="x-none" sz="3600" b="1" u="sng" dirty="0">
                <a:latin typeface="Times New Roman" panose="02020603050405020304" pitchFamily="18" charset="0"/>
                <a:cs typeface="Times New Roman" panose="02020603050405020304" pitchFamily="18" charset="0"/>
              </a:rPr>
              <a:t>Câu 4</a:t>
            </a:r>
            <a:r>
              <a:rPr lang="vi-VN" altLang="x-none" sz="3600" b="1" dirty="0">
                <a:latin typeface="Times New Roman" panose="02020603050405020304" pitchFamily="18" charset="0"/>
                <a:cs typeface="Times New Roman" panose="02020603050405020304" pitchFamily="18" charset="0"/>
              </a:rPr>
              <a:t> : Nh</a:t>
            </a:r>
            <a:r>
              <a:rPr lang="vi-VN" altLang="x-none" sz="3600" b="1" dirty="0">
                <a:latin typeface="Times New Roman" panose="02020603050405020304" pitchFamily="18" charset="0"/>
                <a:ea typeface="Times New Roman" panose="02020603050405020304" pitchFamily="18" charset="0"/>
              </a:rPr>
              <a:t>à</a:t>
            </a:r>
            <a:r>
              <a:rPr lang="vi-VN" altLang="x-none" sz="3600" b="1" dirty="0">
                <a:latin typeface="Times New Roman" panose="02020603050405020304" pitchFamily="18" charset="0"/>
                <a:cs typeface="Times New Roman" panose="02020603050405020304" pitchFamily="18" charset="0"/>
              </a:rPr>
              <a:t> nước của người Lạc Việt v</a:t>
            </a:r>
            <a:r>
              <a:rPr lang="vi-VN" altLang="x-none" sz="3600" b="1" dirty="0">
                <a:latin typeface="Times New Roman" panose="02020603050405020304" pitchFamily="18" charset="0"/>
                <a:ea typeface="Times New Roman" panose="02020603050405020304" pitchFamily="18" charset="0"/>
              </a:rPr>
              <a:t>à</a:t>
            </a:r>
            <a:r>
              <a:rPr lang="vi-VN" altLang="x-none" sz="3600" b="1" dirty="0">
                <a:latin typeface="Times New Roman" panose="02020603050405020304" pitchFamily="18" charset="0"/>
                <a:cs typeface="Times New Roman" panose="02020603050405020304" pitchFamily="18" charset="0"/>
              </a:rPr>
              <a:t> người Âu Việt có tên l</a:t>
            </a:r>
            <a:r>
              <a:rPr lang="vi-VN" altLang="x-none" sz="3600" b="1" dirty="0">
                <a:latin typeface="Times New Roman" panose="02020603050405020304" pitchFamily="18" charset="0"/>
                <a:ea typeface="Times New Roman" panose="02020603050405020304" pitchFamily="18" charset="0"/>
              </a:rPr>
              <a:t>à</a:t>
            </a:r>
            <a:r>
              <a:rPr lang="vi-VN" altLang="x-none" sz="3600" b="1" dirty="0">
                <a:latin typeface="Times New Roman" panose="02020603050405020304" pitchFamily="18" charset="0"/>
                <a:cs typeface="Times New Roman" panose="02020603050405020304" pitchFamily="18" charset="0"/>
              </a:rPr>
              <a:t> gì, đóng đô ở đâu?</a:t>
            </a:r>
            <a:endParaRPr lang="en-GB" altLang="x-none" sz="3600" b="1" dirty="0">
              <a:latin typeface="Times New Roman" panose="02020603050405020304" pitchFamily="18" charset="0"/>
              <a:ea typeface="Times New Roman" panose="02020603050405020304" pitchFamily="18" charset="0"/>
            </a:endParaRPr>
          </a:p>
        </p:txBody>
      </p:sp>
      <p:sp>
        <p:nvSpPr>
          <p:cNvPr id="8" name="Text Box 15"/>
          <p:cNvSpPr txBox="1"/>
          <p:nvPr/>
        </p:nvSpPr>
        <p:spPr>
          <a:xfrm>
            <a:off x="1600201" y="4876801"/>
            <a:ext cx="9002395" cy="1753235"/>
          </a:xfrm>
          <a:prstGeom prst="rect">
            <a:avLst/>
          </a:prstGeom>
          <a:noFill/>
          <a:ln w="9525">
            <a:noFill/>
          </a:ln>
        </p:spPr>
        <p:txBody>
          <a:bodyPr wrap="square">
            <a:spAutoFit/>
          </a:bodyPr>
          <a:lstStyle/>
          <a:p>
            <a:pPr eaLnBrk="1" hangingPunct="1"/>
            <a:r>
              <a:rPr sz="3600" b="1" dirty="0">
                <a:solidFill>
                  <a:srgbClr val="0000FF"/>
                </a:solidFill>
                <a:latin typeface="Times New Roman" panose="02020603050405020304" pitchFamily="18" charset="0"/>
                <a:cs typeface="Times New Roman" panose="02020603050405020304" pitchFamily="18" charset="0"/>
              </a:rPr>
              <a:t>=&gt; </a:t>
            </a:r>
            <a:r>
              <a:rPr lang="en-ZA" altLang="en-US" sz="3600" b="1" dirty="0">
                <a:solidFill>
                  <a:srgbClr val="0000FF"/>
                </a:solidFill>
                <a:latin typeface="Times New Roman" panose="02020603050405020304" pitchFamily="18" charset="0"/>
                <a:cs typeface="Times New Roman" panose="02020603050405020304" pitchFamily="18" charset="0"/>
              </a:rPr>
              <a:t>Tên</a:t>
            </a:r>
            <a:r>
              <a:rPr lang="vi-VN" altLang="en-US" sz="3600" b="1" dirty="0">
                <a:solidFill>
                  <a:srgbClr val="0000FF"/>
                </a:solidFill>
                <a:latin typeface="Times New Roman" panose="02020603050405020304" pitchFamily="18" charset="0"/>
                <a:cs typeface="Times New Roman" panose="02020603050405020304" pitchFamily="18" charset="0"/>
              </a:rPr>
              <a:t> nước Âu Lạc</a:t>
            </a:r>
            <a:endParaRPr lang="en-ZA" altLang="en-US" sz="3600" b="1" dirty="0">
              <a:solidFill>
                <a:srgbClr val="0000FF"/>
              </a:solidFill>
              <a:latin typeface="Times New Roman" panose="02020603050405020304" pitchFamily="18" charset="0"/>
              <a:cs typeface="Times New Roman" panose="02020603050405020304" pitchFamily="18" charset="0"/>
            </a:endParaRPr>
          </a:p>
          <a:p>
            <a:pPr eaLnBrk="1" hangingPunct="1"/>
            <a:r>
              <a:rPr lang="en-ZA" altLang="en-US" sz="3600" b="1" dirty="0">
                <a:solidFill>
                  <a:srgbClr val="0000FF"/>
                </a:solidFill>
                <a:latin typeface="Times New Roman" panose="02020603050405020304" pitchFamily="18" charset="0"/>
                <a:cs typeface="Times New Roman" panose="02020603050405020304" pitchFamily="18" charset="0"/>
              </a:rPr>
              <a:t>=&gt; Đóng đô: Cổ Loa (Đông Anh - H</a:t>
            </a:r>
            <a:r>
              <a:rPr lang="en-ZA" altLang="en-US" sz="3600" b="1" dirty="0">
                <a:solidFill>
                  <a:srgbClr val="0000FF"/>
                </a:solidFill>
                <a:latin typeface="Times New Roman" panose="02020603050405020304" pitchFamily="18" charset="0"/>
                <a:ea typeface="Times New Roman" panose="02020603050405020304" pitchFamily="18" charset="0"/>
              </a:rPr>
              <a:t>à</a:t>
            </a:r>
            <a:r>
              <a:rPr lang="en-ZA" altLang="en-US" sz="3600" b="1" dirty="0">
                <a:solidFill>
                  <a:srgbClr val="0000FF"/>
                </a:solidFill>
                <a:latin typeface="Times New Roman" panose="02020603050405020304" pitchFamily="18" charset="0"/>
                <a:cs typeface="Times New Roman" panose="02020603050405020304" pitchFamily="18" charset="0"/>
              </a:rPr>
              <a:t> Nội ng</a:t>
            </a:r>
            <a:r>
              <a:rPr lang="en-ZA" altLang="en-US" sz="3600" b="1" dirty="0">
                <a:solidFill>
                  <a:srgbClr val="0000FF"/>
                </a:solidFill>
                <a:latin typeface="Times New Roman" panose="02020603050405020304" pitchFamily="18" charset="0"/>
                <a:ea typeface="Times New Roman" panose="02020603050405020304" pitchFamily="18" charset="0"/>
              </a:rPr>
              <a:t>à</a:t>
            </a:r>
            <a:r>
              <a:rPr lang="en-ZA" altLang="en-US" sz="3600" b="1" dirty="0">
                <a:solidFill>
                  <a:srgbClr val="0000FF"/>
                </a:solidFill>
                <a:latin typeface="Times New Roman" panose="02020603050405020304" pitchFamily="18" charset="0"/>
                <a:cs typeface="Times New Roman" panose="02020603050405020304" pitchFamily="18" charset="0"/>
              </a:rPr>
              <a:t>y nay)</a:t>
            </a:r>
            <a:endParaRPr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
                                        </p:tgtEl>
                                        <p:attrNameLst>
                                          <p:attrName>style.visibility</p:attrName>
                                        </p:attrNameLst>
                                      </p:cBhvr>
                                      <p:to>
                                        <p:strVal val="visible"/>
                                      </p:to>
                                    </p:set>
                                    <p:anim calcmode="discrete" valueType="clr">
                                      <p:cBhvr override="childStyle">
                                        <p:cTn id="3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
                                        </p:tgtEl>
                                        <p:attrNameLst>
                                          <p:attrName>fillcolor</p:attrName>
                                        </p:attrNameLst>
                                      </p:cBhvr>
                                      <p:tavLst>
                                        <p:tav tm="0">
                                          <p:val>
                                            <p:clrVal>
                                              <a:schemeClr val="accent2"/>
                                            </p:clrVal>
                                          </p:val>
                                        </p:tav>
                                        <p:tav tm="50000">
                                          <p:val>
                                            <p:clrVal>
                                              <a:schemeClr val="hlink"/>
                                            </p:clrVal>
                                          </p:val>
                                        </p:tav>
                                      </p:tavLst>
                                    </p:anim>
                                    <p:set>
                                      <p:cBhvr>
                                        <p:cTn id="39"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645160"/>
          </a:xfrm>
          <a:prstGeom prst="rect">
            <a:avLst/>
          </a:prstGeom>
          <a:solidFill>
            <a:srgbClr val="66FFFF"/>
          </a:solidFill>
          <a:ln w="9525">
            <a:noFill/>
          </a:ln>
        </p:spPr>
        <p:txBody>
          <a:bodyPr wrap="square">
            <a:spAutoFit/>
          </a:bodyPr>
          <a:lstStyle/>
          <a:p>
            <a:pPr algn="just" eaLnBrk="1" hangingPunct="1">
              <a:spcBef>
                <a:spcPct val="50000"/>
              </a:spcBef>
            </a:pP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1.</a:t>
            </a:r>
            <a:r>
              <a:rPr sz="3600" b="1" dirty="0">
                <a:solidFill>
                  <a:srgbClr val="FF0000"/>
                </a:solidFill>
                <a:latin typeface="Times New Roman" panose="02020603050405020304" pitchFamily="18" charset="0"/>
                <a:cs typeface="Times New Roman" panose="02020603050405020304" pitchFamily="18" charset="0"/>
                <a:sym typeface="+mn-ea"/>
              </a:rPr>
              <a:t> Sự ra đời của nước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15</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2" name="Text Box 13"/>
          <p:cNvSpPr txBox="1"/>
          <p:nvPr/>
        </p:nvSpPr>
        <p:spPr>
          <a:xfrm>
            <a:off x="1524000" y="1981201"/>
            <a:ext cx="9144000" cy="4523105"/>
          </a:xfrm>
          <a:prstGeom prst="rect">
            <a:avLst/>
          </a:prstGeom>
          <a:noFill/>
          <a:ln w="9525">
            <a:noFill/>
          </a:ln>
        </p:spPr>
        <p:txBody>
          <a:bodyPr wrap="square">
            <a:spAutoFit/>
          </a:bodyPr>
          <a:lstStyle/>
          <a:p>
            <a:pPr algn="just">
              <a:spcBef>
                <a:spcPct val="50000"/>
              </a:spcBef>
            </a:pPr>
            <a:r>
              <a:rPr sz="4800" b="1" dirty="0">
                <a:latin typeface="Times New Roman" panose="02020603050405020304" pitchFamily="18" charset="0"/>
                <a:cs typeface="Times New Roman" panose="02020603050405020304" pitchFamily="18" charset="0"/>
              </a:rPr>
              <a:t>Nh</a:t>
            </a:r>
            <a:r>
              <a:rPr sz="4800" b="1" dirty="0">
                <a:latin typeface="Times New Roman" panose="02020603050405020304" pitchFamily="18" charset="0"/>
                <a:ea typeface="Times New Roman" panose="02020603050405020304" pitchFamily="18" charset="0"/>
              </a:rPr>
              <a:t>à</a:t>
            </a:r>
            <a:r>
              <a:rPr sz="4800" b="1" dirty="0">
                <a:latin typeface="Times New Roman" panose="02020603050405020304" pitchFamily="18" charset="0"/>
                <a:cs typeface="Times New Roman" panose="02020603050405020304" pitchFamily="18" charset="0"/>
              </a:rPr>
              <a:t> nước Âu Lạc ra đời v</a:t>
            </a:r>
            <a:r>
              <a:rPr sz="4800" b="1" dirty="0">
                <a:latin typeface="Times New Roman" panose="02020603050405020304" pitchFamily="18" charset="0"/>
                <a:ea typeface="Times New Roman" panose="02020603050405020304" pitchFamily="18" charset="0"/>
              </a:rPr>
              <a:t>à</a:t>
            </a:r>
            <a:r>
              <a:rPr sz="4800" b="1" dirty="0">
                <a:latin typeface="Times New Roman" panose="02020603050405020304" pitchFamily="18" charset="0"/>
                <a:cs typeface="Times New Roman" panose="02020603050405020304" pitchFamily="18" charset="0"/>
              </a:rPr>
              <a:t>o năm 218 TCN ở vùng núi phía Bắc. Thục Phán – An Dương Vương l</a:t>
            </a:r>
            <a:r>
              <a:rPr sz="4800" b="1" dirty="0">
                <a:latin typeface="Times New Roman" panose="02020603050405020304" pitchFamily="18" charset="0"/>
                <a:ea typeface="Times New Roman" panose="02020603050405020304" pitchFamily="18" charset="0"/>
              </a:rPr>
              <a:t>à</a:t>
            </a:r>
            <a:r>
              <a:rPr sz="4800" b="1" dirty="0">
                <a:latin typeface="Times New Roman" panose="02020603050405020304" pitchFamily="18" charset="0"/>
                <a:cs typeface="Times New Roman" panose="02020603050405020304" pitchFamily="18" charset="0"/>
              </a:rPr>
              <a:t> ngư</a:t>
            </a:r>
            <a:r>
              <a:rPr lang="vi-VN" sz="4800" b="1" dirty="0">
                <a:latin typeface="Times New Roman" panose="02020603050405020304" pitchFamily="18" charset="0"/>
                <a:cs typeface="Times New Roman" panose="02020603050405020304" pitchFamily="18" charset="0"/>
              </a:rPr>
              <a:t>ời</a:t>
            </a:r>
            <a:r>
              <a:rPr sz="4800" b="1" dirty="0">
                <a:latin typeface="Times New Roman" panose="02020603050405020304" pitchFamily="18" charset="0"/>
                <a:cs typeface="Times New Roman" panose="02020603050405020304" pitchFamily="18" charset="0"/>
              </a:rPr>
              <a:t> lập ra nước Âu Lạc </a:t>
            </a:r>
            <a:r>
              <a:rPr lang="en-ZA" altLang="x-none" sz="4800" b="1" dirty="0">
                <a:latin typeface="Times New Roman" panose="02020603050405020304" pitchFamily="18" charset="0"/>
                <a:cs typeface="Times New Roman" panose="02020603050405020304" pitchFamily="18" charset="0"/>
              </a:rPr>
              <a:t>đ</a:t>
            </a:r>
            <a:r>
              <a:rPr lang="en-ZA" altLang="en-US" sz="4800" b="1" dirty="0">
                <a:latin typeface="Times New Roman" panose="02020603050405020304" pitchFamily="18" charset="0"/>
                <a:cs typeface="Times New Roman" panose="02020603050405020304" pitchFamily="18" charset="0"/>
              </a:rPr>
              <a:t>óng đô ở Cổ Loa (Đông Anh - H</a:t>
            </a:r>
            <a:r>
              <a:rPr lang="en-ZA" altLang="en-US" sz="4800" b="1" dirty="0">
                <a:latin typeface="Times New Roman" panose="02020603050405020304" pitchFamily="18" charset="0"/>
                <a:ea typeface="Times New Roman" panose="02020603050405020304" pitchFamily="18" charset="0"/>
              </a:rPr>
              <a:t>à</a:t>
            </a:r>
            <a:r>
              <a:rPr lang="en-ZA" altLang="en-US" sz="4800" b="1" dirty="0">
                <a:latin typeface="Times New Roman" panose="02020603050405020304" pitchFamily="18" charset="0"/>
                <a:cs typeface="Times New Roman" panose="02020603050405020304" pitchFamily="18" charset="0"/>
              </a:rPr>
              <a:t> Nội ng</a:t>
            </a:r>
            <a:r>
              <a:rPr lang="en-ZA" altLang="en-US" sz="4800" b="1" dirty="0">
                <a:latin typeface="Times New Roman" panose="02020603050405020304" pitchFamily="18" charset="0"/>
                <a:ea typeface="Times New Roman" panose="02020603050405020304" pitchFamily="18" charset="0"/>
              </a:rPr>
              <a:t>à</a:t>
            </a:r>
            <a:r>
              <a:rPr lang="en-ZA" altLang="en-US" sz="4800" b="1" dirty="0">
                <a:latin typeface="Times New Roman" panose="02020603050405020304" pitchFamily="18" charset="0"/>
                <a:cs typeface="Times New Roman" panose="02020603050405020304" pitchFamily="18" charset="0"/>
              </a:rPr>
              <a:t>y nay)</a:t>
            </a:r>
            <a:r>
              <a:rPr lang="vi-VN" altLang="en-ZA" sz="4800" b="1" dirty="0">
                <a:latin typeface="Times New Roman" panose="02020603050405020304" pitchFamily="18" charset="0"/>
                <a:cs typeface="Times New Roman" panose="02020603050405020304" pitchFamily="18" charset="0"/>
              </a:rPr>
              <a:t>.</a:t>
            </a:r>
            <a:endParaRPr lang="vi-VN" altLang="en-ZA"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1198880"/>
          </a:xfrm>
          <a:prstGeom prst="rect">
            <a:avLst/>
          </a:prstGeom>
          <a:solidFill>
            <a:srgbClr val="66FFFF"/>
          </a:solidFill>
          <a:ln w="9525">
            <a:noFill/>
          </a:ln>
        </p:spPr>
        <p:txBody>
          <a:bodyPr wrap="square">
            <a:spAutoFit/>
          </a:bodyPr>
          <a:lstStyle/>
          <a:p>
            <a:pPr algn="just" eaLnBrk="1" hangingPunct="1">
              <a:spcBef>
                <a:spcPct val="50000"/>
              </a:spcBef>
            </a:pPr>
            <a:r>
              <a:rPr lang="vi-VN"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2</a:t>
            </a: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a:t>
            </a:r>
            <a:r>
              <a:rPr sz="3600" b="1" dirty="0">
                <a:solidFill>
                  <a:srgbClr val="FF0000"/>
                </a:solidFill>
                <a:latin typeface="Times New Roman" panose="02020603050405020304" pitchFamily="18" charset="0"/>
                <a:cs typeface="Times New Roman" panose="02020603050405020304" pitchFamily="18" charset="0"/>
                <a:sym typeface="+mn-ea"/>
              </a:rPr>
              <a:t> Cuộc sống v</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 những th</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nh tựu của người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15</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83982" name="Text Box 14"/>
          <p:cNvSpPr txBox="1"/>
          <p:nvPr/>
        </p:nvSpPr>
        <p:spPr>
          <a:xfrm>
            <a:off x="1554163" y="2667000"/>
            <a:ext cx="9144000" cy="1568450"/>
          </a:xfrm>
          <a:prstGeom prst="rect">
            <a:avLst/>
          </a:prstGeom>
          <a:noFill/>
          <a:ln w="9525">
            <a:noFill/>
          </a:ln>
        </p:spPr>
        <p:txBody>
          <a:bodyPr>
            <a:spAutoFit/>
          </a:bodyPr>
          <a:lstStyle/>
          <a:p>
            <a:pPr algn="ctr"/>
            <a:r>
              <a:rPr lang="vi-VN" sz="4800" b="1" u="sng" dirty="0">
                <a:latin typeface="Times New Roman" panose="02020603050405020304" pitchFamily="18" charset="0"/>
                <a:cs typeface="Times New Roman" panose="02020603050405020304" pitchFamily="18" charset="0"/>
              </a:rPr>
              <a:t>Câu 1</a:t>
            </a:r>
            <a:r>
              <a:rPr lang="vi-VN" sz="4800" b="1" dirty="0">
                <a:latin typeface="Times New Roman" panose="02020603050405020304" pitchFamily="18" charset="0"/>
                <a:cs typeface="Times New Roman" panose="02020603050405020304" pitchFamily="18" charset="0"/>
              </a:rPr>
              <a:t> :</a:t>
            </a:r>
            <a:r>
              <a:rPr sz="4800" b="1" dirty="0">
                <a:latin typeface="Times New Roman" panose="02020603050405020304" pitchFamily="18" charset="0"/>
                <a:cs typeface="Times New Roman" panose="02020603050405020304" pitchFamily="18" charset="0"/>
              </a:rPr>
              <a:t> Công việc chính của người Âu Lạc l</a:t>
            </a:r>
            <a:r>
              <a:rPr sz="4800" b="1" dirty="0">
                <a:latin typeface="Times New Roman" panose="02020603050405020304" pitchFamily="18" charset="0"/>
                <a:ea typeface="Times New Roman" panose="02020603050405020304" pitchFamily="18" charset="0"/>
              </a:rPr>
              <a:t>à</a:t>
            </a:r>
            <a:r>
              <a:rPr sz="4800" b="1" dirty="0">
                <a:latin typeface="Times New Roman" panose="02020603050405020304" pitchFamily="18" charset="0"/>
                <a:cs typeface="Times New Roman" panose="02020603050405020304" pitchFamily="18" charset="0"/>
              </a:rPr>
              <a:t> gì?</a:t>
            </a:r>
            <a:endParaRPr sz="4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09" name="Text Box 13"/>
          <p:cNvSpPr txBox="1"/>
          <p:nvPr/>
        </p:nvSpPr>
        <p:spPr>
          <a:xfrm>
            <a:off x="1554480" y="4724401"/>
            <a:ext cx="9144000" cy="829945"/>
          </a:xfrm>
          <a:prstGeom prst="rect">
            <a:avLst/>
          </a:prstGeom>
          <a:noFill/>
          <a:ln w="9525">
            <a:noFill/>
          </a:ln>
        </p:spPr>
        <p:txBody>
          <a:bodyPr>
            <a:spAutoFit/>
          </a:bodyPr>
          <a:lstStyle/>
          <a:p>
            <a:pPr algn="ctr"/>
            <a:r>
              <a:rPr sz="4800" b="1" dirty="0">
                <a:solidFill>
                  <a:srgbClr val="0000FF"/>
                </a:solidFill>
                <a:latin typeface="Times New Roman" panose="02020603050405020304" pitchFamily="18" charset="0"/>
                <a:cs typeface="Times New Roman" panose="02020603050405020304" pitchFamily="18" charset="0"/>
              </a:rPr>
              <a:t>=&gt; Trồng lúa, chăn nuôi. </a:t>
            </a:r>
            <a:endParaRPr sz="4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224"/>
                                        </p:tgtEl>
                                        <p:attrNameLst>
                                          <p:attrName>style.visibility</p:attrName>
                                        </p:attrNameLst>
                                      </p:cBhvr>
                                      <p:to>
                                        <p:strVal val="visible"/>
                                      </p:to>
                                    </p:set>
                                    <p:anim calcmode="discrete" valueType="clr">
                                      <p:cBhvr override="childStyle">
                                        <p:cTn id="7" dur="80"/>
                                        <p:tgtEl>
                                          <p:spTgt spid="82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224"/>
                                        </p:tgtEl>
                                        <p:attrNameLst>
                                          <p:attrName>fillcolor</p:attrName>
                                        </p:attrNameLst>
                                      </p:cBhvr>
                                      <p:tavLst>
                                        <p:tav tm="0">
                                          <p:val>
                                            <p:clrVal>
                                              <a:schemeClr val="accent2"/>
                                            </p:clrVal>
                                          </p:val>
                                        </p:tav>
                                        <p:tav tm="50000">
                                          <p:val>
                                            <p:clrVal>
                                              <a:schemeClr val="hlink"/>
                                            </p:clrVal>
                                          </p:val>
                                        </p:tav>
                                      </p:tavLst>
                                    </p:anim>
                                    <p:set>
                                      <p:cBhvr>
                                        <p:cTn id="9" dur="80"/>
                                        <p:tgtEl>
                                          <p:spTgt spid="822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3982"/>
                                        </p:tgtEl>
                                        <p:attrNameLst>
                                          <p:attrName>style.visibility</p:attrName>
                                        </p:attrNameLst>
                                      </p:cBhvr>
                                      <p:to>
                                        <p:strVal val="visible"/>
                                      </p:to>
                                    </p:set>
                                    <p:animEffect transition="in" filter="barn(inVertical)">
                                      <p:cBhvr>
                                        <p:cTn id="14" dur="500"/>
                                        <p:tgtEl>
                                          <p:spTgt spid="83982"/>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109"/>
                                        </p:tgtEl>
                                        <p:attrNameLst>
                                          <p:attrName>style.visibility</p:attrName>
                                        </p:attrNameLst>
                                      </p:cBhvr>
                                      <p:to>
                                        <p:strVal val="visible"/>
                                      </p:to>
                                    </p:set>
                                    <p:anim calcmode="discrete" valueType="clr">
                                      <p:cBhvr override="childStyle">
                                        <p:cTn id="19"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109"/>
                                        </p:tgtEl>
                                        <p:attrNameLst>
                                          <p:attrName>fillcolor</p:attrName>
                                        </p:attrNameLst>
                                      </p:cBhvr>
                                      <p:tavLst>
                                        <p:tav tm="0">
                                          <p:val>
                                            <p:clrVal>
                                              <a:schemeClr val="accent2"/>
                                            </p:clrVal>
                                          </p:val>
                                        </p:tav>
                                        <p:tav tm="50000">
                                          <p:val>
                                            <p:clrVal>
                                              <a:schemeClr val="hlink"/>
                                            </p:clrVal>
                                          </p:val>
                                        </p:tav>
                                      </p:tavLst>
                                    </p:anim>
                                    <p:set>
                                      <p:cBhvr>
                                        <p:cTn id="21" dur="80"/>
                                        <p:tgtEl>
                                          <p:spTgt spid="410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4" grpId="0" animBg="1"/>
      <p:bldP spid="8224" grpId="1" animBg="1"/>
      <p:bldP spid="83982" grpId="0"/>
      <p:bldP spid="4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1198880"/>
          </a:xfrm>
          <a:prstGeom prst="rect">
            <a:avLst/>
          </a:prstGeom>
          <a:solidFill>
            <a:srgbClr val="66FFFF"/>
          </a:solidFill>
          <a:ln w="9525">
            <a:noFill/>
          </a:ln>
        </p:spPr>
        <p:txBody>
          <a:bodyPr wrap="square">
            <a:spAutoFit/>
          </a:bodyPr>
          <a:lstStyle/>
          <a:p>
            <a:pPr algn="just" eaLnBrk="1" hangingPunct="1">
              <a:spcBef>
                <a:spcPct val="50000"/>
              </a:spcBef>
            </a:pPr>
            <a:r>
              <a:rPr lang="vi-VN"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2</a:t>
            </a: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a:t>
            </a:r>
            <a:r>
              <a:rPr sz="3600" b="1" dirty="0">
                <a:solidFill>
                  <a:srgbClr val="FF0000"/>
                </a:solidFill>
                <a:latin typeface="Times New Roman" panose="02020603050405020304" pitchFamily="18" charset="0"/>
                <a:cs typeface="Times New Roman" panose="02020603050405020304" pitchFamily="18" charset="0"/>
                <a:sym typeface="+mn-ea"/>
              </a:rPr>
              <a:t> Cuộc sống v</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 những th</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nh tựu của người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15</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83985" name="Text Box 17"/>
          <p:cNvSpPr txBox="1"/>
          <p:nvPr/>
        </p:nvSpPr>
        <p:spPr>
          <a:xfrm>
            <a:off x="1524000" y="2324100"/>
            <a:ext cx="9144000" cy="1322070"/>
          </a:xfrm>
          <a:prstGeom prst="rect">
            <a:avLst/>
          </a:prstGeom>
          <a:noFill/>
          <a:ln w="9525">
            <a:noFill/>
          </a:ln>
        </p:spPr>
        <p:txBody>
          <a:bodyPr>
            <a:spAutoFit/>
          </a:bodyPr>
          <a:lstStyle/>
          <a:p>
            <a:pPr algn="ctr"/>
            <a:r>
              <a:rPr sz="4000" b="1" dirty="0">
                <a:latin typeface="Times New Roman" panose="02020603050405020304" pitchFamily="18" charset="0"/>
                <a:cs typeface="Times New Roman" panose="02020603050405020304" pitchFamily="18" charset="0"/>
              </a:rPr>
              <a:t> </a:t>
            </a:r>
            <a:r>
              <a:rPr lang="vi-VN" sz="4000" b="1" u="sng" dirty="0">
                <a:latin typeface="Times New Roman" panose="02020603050405020304" pitchFamily="18" charset="0"/>
                <a:cs typeface="Times New Roman" panose="02020603050405020304" pitchFamily="18" charset="0"/>
              </a:rPr>
              <a:t>Câu 2</a:t>
            </a:r>
            <a:r>
              <a:rPr lang="vi-VN" sz="4000" b="1" dirty="0">
                <a:latin typeface="Times New Roman" panose="02020603050405020304" pitchFamily="18" charset="0"/>
                <a:cs typeface="Times New Roman" panose="02020603050405020304" pitchFamily="18" charset="0"/>
              </a:rPr>
              <a:t> :</a:t>
            </a:r>
            <a:r>
              <a:rPr sz="4000" b="1" dirty="0">
                <a:latin typeface="Times New Roman" panose="02020603050405020304" pitchFamily="18" charset="0"/>
                <a:cs typeface="Times New Roman" panose="02020603050405020304" pitchFamily="18" charset="0"/>
              </a:rPr>
              <a:t> Những th</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nh tựu nổi bật của người dân Âu Lạc l</a:t>
            </a:r>
            <a:r>
              <a:rPr sz="4000" b="1" dirty="0">
                <a:latin typeface="Times New Roman" panose="02020603050405020304" pitchFamily="18" charset="0"/>
                <a:ea typeface="Times New Roman" panose="02020603050405020304" pitchFamily="18" charset="0"/>
              </a:rPr>
              <a:t>à</a:t>
            </a:r>
            <a:r>
              <a:rPr sz="4000" b="1" dirty="0">
                <a:latin typeface="Times New Roman" panose="02020603050405020304" pitchFamily="18" charset="0"/>
                <a:cs typeface="Times New Roman" panose="02020603050405020304" pitchFamily="18" charset="0"/>
              </a:rPr>
              <a:t> gì ?</a:t>
            </a:r>
            <a:endParaRPr sz="4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112" name="Text Box 16"/>
          <p:cNvSpPr txBox="1"/>
          <p:nvPr/>
        </p:nvSpPr>
        <p:spPr>
          <a:xfrm>
            <a:off x="1524000" y="3581400"/>
            <a:ext cx="9144000" cy="1322070"/>
          </a:xfrm>
          <a:prstGeom prst="rect">
            <a:avLst/>
          </a:prstGeom>
          <a:noFill/>
          <a:ln w="9525">
            <a:noFill/>
          </a:ln>
        </p:spPr>
        <p:txBody>
          <a:bodyPr>
            <a:spAutoFit/>
          </a:bodyPr>
          <a:lstStyle/>
          <a:p>
            <a:pPr algn="ctr">
              <a:spcBef>
                <a:spcPct val="50000"/>
              </a:spcBef>
            </a:pPr>
            <a:r>
              <a:rPr lang="vi-VN" sz="4000" b="1" dirty="0">
                <a:solidFill>
                  <a:srgbClr val="0000FF"/>
                </a:solidFill>
                <a:latin typeface="Times New Roman" panose="02020603050405020304" pitchFamily="18" charset="0"/>
                <a:cs typeface="Times New Roman" panose="02020603050405020304" pitchFamily="18" charset="0"/>
              </a:rPr>
              <a:t>- </a:t>
            </a:r>
            <a:r>
              <a:rPr sz="4000" b="1" dirty="0">
                <a:solidFill>
                  <a:srgbClr val="0000FF"/>
                </a:solidFill>
                <a:latin typeface="Times New Roman" panose="02020603050405020304" pitchFamily="18" charset="0"/>
                <a:cs typeface="Times New Roman" panose="02020603050405020304" pitchFamily="18" charset="0"/>
              </a:rPr>
              <a:t>Biết chế tạo v</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sử dụng các dụng cụ bằng đồng v</a:t>
            </a:r>
            <a:r>
              <a:rPr sz="4000" b="1" dirty="0">
                <a:solidFill>
                  <a:srgbClr val="0000FF"/>
                </a:solidFill>
                <a:latin typeface="Times New Roman" panose="02020603050405020304" pitchFamily="18" charset="0"/>
                <a:ea typeface="Times New Roman" panose="02020603050405020304" pitchFamily="18" charset="0"/>
              </a:rPr>
              <a:t>à</a:t>
            </a:r>
            <a:r>
              <a:rPr sz="4000" b="1" dirty="0">
                <a:solidFill>
                  <a:srgbClr val="0000FF"/>
                </a:solidFill>
                <a:latin typeface="Times New Roman" panose="02020603050405020304" pitchFamily="18" charset="0"/>
                <a:cs typeface="Times New Roman" panose="02020603050405020304" pitchFamily="18" charset="0"/>
              </a:rPr>
              <a:t> sắt.</a:t>
            </a:r>
            <a:endParaRPr sz="4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Text Box 17"/>
          <p:cNvSpPr txBox="1"/>
          <p:nvPr/>
        </p:nvSpPr>
        <p:spPr>
          <a:xfrm>
            <a:off x="1524001" y="5486400"/>
            <a:ext cx="8978265" cy="1322070"/>
          </a:xfrm>
          <a:prstGeom prst="rect">
            <a:avLst/>
          </a:prstGeom>
          <a:noFill/>
          <a:ln w="9525">
            <a:noFill/>
          </a:ln>
        </p:spPr>
        <p:txBody>
          <a:bodyPr wrap="square">
            <a:spAutoFit/>
          </a:bodyPr>
          <a:lstStyle/>
          <a:p>
            <a:pPr algn="ctr"/>
            <a:r>
              <a:rPr lang="vi-VN" sz="4000" b="1" dirty="0">
                <a:solidFill>
                  <a:srgbClr val="F509DC"/>
                </a:solidFill>
                <a:latin typeface="Times New Roman" panose="02020603050405020304" pitchFamily="18" charset="0"/>
                <a:cs typeface="Times New Roman" panose="02020603050405020304" pitchFamily="18" charset="0"/>
              </a:rPr>
              <a:t>- </a:t>
            </a:r>
            <a:r>
              <a:rPr sz="4000" b="1" dirty="0">
                <a:solidFill>
                  <a:srgbClr val="F509DC"/>
                </a:solidFill>
                <a:latin typeface="Times New Roman" panose="02020603050405020304" pitchFamily="18" charset="0"/>
                <a:cs typeface="Times New Roman" panose="02020603050405020304" pitchFamily="18" charset="0"/>
              </a:rPr>
              <a:t>Chế tạo được loại nỏ bắn được nhiều mũi tên</a:t>
            </a:r>
            <a:r>
              <a:rPr lang="vi-VN" sz="4000" b="1" dirty="0">
                <a:solidFill>
                  <a:srgbClr val="F509DC"/>
                </a:solidFill>
                <a:latin typeface="Times New Roman" panose="02020603050405020304" pitchFamily="18" charset="0"/>
                <a:cs typeface="Times New Roman" panose="02020603050405020304" pitchFamily="18" charset="0"/>
              </a:rPr>
              <a:t> </a:t>
            </a:r>
            <a:r>
              <a:rPr sz="4000" b="1" dirty="0">
                <a:solidFill>
                  <a:srgbClr val="F509DC"/>
                </a:solidFill>
                <a:latin typeface="Times New Roman" panose="02020603050405020304" pitchFamily="18" charset="0"/>
                <a:cs typeface="Times New Roman" panose="02020603050405020304" pitchFamily="18" charset="0"/>
              </a:rPr>
              <a:t>(gọi l</a:t>
            </a:r>
            <a:r>
              <a:rPr sz="4000" b="1" dirty="0">
                <a:solidFill>
                  <a:srgbClr val="F509DC"/>
                </a:solidFill>
                <a:latin typeface="Times New Roman" panose="02020603050405020304" pitchFamily="18" charset="0"/>
                <a:ea typeface="Times New Roman" panose="02020603050405020304" pitchFamily="18" charset="0"/>
              </a:rPr>
              <a:t>à</a:t>
            </a:r>
            <a:r>
              <a:rPr sz="4000" b="1" dirty="0">
                <a:solidFill>
                  <a:srgbClr val="F509DC"/>
                </a:solidFill>
                <a:latin typeface="Times New Roman" panose="02020603050405020304" pitchFamily="18" charset="0"/>
                <a:cs typeface="Times New Roman" panose="02020603050405020304" pitchFamily="18" charset="0"/>
              </a:rPr>
              <a:t> nỏ thần)</a:t>
            </a:r>
            <a:r>
              <a:rPr lang="vi-VN" sz="4000" b="1" dirty="0">
                <a:solidFill>
                  <a:srgbClr val="F509DC"/>
                </a:solidFill>
                <a:latin typeface="Times New Roman" panose="02020603050405020304" pitchFamily="18" charset="0"/>
                <a:cs typeface="Times New Roman" panose="02020603050405020304" pitchFamily="18" charset="0"/>
              </a:rPr>
              <a:t>.</a:t>
            </a:r>
            <a:r>
              <a:rPr sz="4000" b="1" dirty="0">
                <a:solidFill>
                  <a:srgbClr val="F509DC"/>
                </a:solidFill>
                <a:latin typeface="Times New Roman" panose="02020603050405020304" pitchFamily="18" charset="0"/>
                <a:cs typeface="Times New Roman" panose="02020603050405020304" pitchFamily="18" charset="0"/>
              </a:rPr>
              <a:t> </a:t>
            </a:r>
            <a:endParaRPr sz="4000" b="1" dirty="0">
              <a:solidFill>
                <a:srgbClr val="F509DC"/>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 Box 17"/>
          <p:cNvSpPr txBox="1"/>
          <p:nvPr/>
        </p:nvSpPr>
        <p:spPr>
          <a:xfrm>
            <a:off x="551543" y="4832351"/>
            <a:ext cx="10116457" cy="706755"/>
          </a:xfrm>
          <a:prstGeom prst="rect">
            <a:avLst/>
          </a:prstGeom>
          <a:noFill/>
          <a:ln w="9525">
            <a:noFill/>
          </a:ln>
        </p:spPr>
        <p:txBody>
          <a:bodyPr wrap="square">
            <a:spAutoFit/>
          </a:bodyPr>
          <a:lstStyle/>
          <a:p>
            <a:pPr algn="ctr"/>
            <a:r>
              <a:rPr lang="vi-VN" sz="4000" b="1" dirty="0">
                <a:solidFill>
                  <a:srgbClr val="006600"/>
                </a:solidFill>
                <a:latin typeface="Times New Roman" panose="02020603050405020304" pitchFamily="18" charset="0"/>
                <a:cs typeface="Times New Roman" panose="02020603050405020304" pitchFamily="18" charset="0"/>
              </a:rPr>
              <a:t>- </a:t>
            </a:r>
            <a:r>
              <a:rPr sz="4000" b="1" dirty="0">
                <a:solidFill>
                  <a:srgbClr val="006600"/>
                </a:solidFill>
                <a:latin typeface="Times New Roman" panose="02020603050405020304" pitchFamily="18" charset="0"/>
                <a:cs typeface="Times New Roman" panose="02020603050405020304" pitchFamily="18" charset="0"/>
              </a:rPr>
              <a:t>Xây được th</a:t>
            </a:r>
            <a:r>
              <a:rPr sz="4000" b="1" dirty="0">
                <a:solidFill>
                  <a:srgbClr val="006600"/>
                </a:solidFill>
                <a:latin typeface="Times New Roman" panose="02020603050405020304" pitchFamily="18" charset="0"/>
                <a:ea typeface="Times New Roman" panose="02020603050405020304" pitchFamily="18" charset="0"/>
              </a:rPr>
              <a:t>à</a:t>
            </a:r>
            <a:r>
              <a:rPr sz="4000" b="1" dirty="0">
                <a:solidFill>
                  <a:srgbClr val="006600"/>
                </a:solidFill>
                <a:latin typeface="Times New Roman" panose="02020603050405020304" pitchFamily="18" charset="0"/>
                <a:cs typeface="Times New Roman" panose="02020603050405020304" pitchFamily="18" charset="0"/>
              </a:rPr>
              <a:t>nh Cổ Loa kiên cố. </a:t>
            </a:r>
            <a:endParaRPr sz="4000" b="1" dirty="0">
              <a:solidFill>
                <a:srgbClr val="0066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3985"/>
                                        </p:tgtEl>
                                        <p:attrNameLst>
                                          <p:attrName>style.visibility</p:attrName>
                                        </p:attrNameLst>
                                      </p:cBhvr>
                                      <p:to>
                                        <p:strVal val="visible"/>
                                      </p:to>
                                    </p:set>
                                    <p:animEffect transition="in" filter="barn(inVertical)">
                                      <p:cBhvr>
                                        <p:cTn id="7" dur="500"/>
                                        <p:tgtEl>
                                          <p:spTgt spid="839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12"/>
                                        </p:tgtEl>
                                        <p:attrNameLst>
                                          <p:attrName>style.visibility</p:attrName>
                                        </p:attrNameLst>
                                      </p:cBhvr>
                                      <p:to>
                                        <p:strVal val="visible"/>
                                      </p:to>
                                    </p:set>
                                    <p:animEffect transition="in" filter="barn(inVertical)">
                                      <p:cBhvr>
                                        <p:cTn id="12" dur="500"/>
                                        <p:tgtEl>
                                          <p:spTgt spid="4112"/>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to="" calcmode="lin" valueType="num">
                                      <p:cBhvr>
                                        <p:cTn id="17" dur="1" fill="hold"/>
                                        <p:tgtEl>
                                          <p:spTgt spid="3"/>
                                        </p:tgtEl>
                                      </p:cBhvr>
                                    </p:anim>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edge">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p:bldP spid="4112" grpId="0"/>
      <p:bldP spid="2" grpId="0"/>
      <p:bldP spid="2" grpId="1"/>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4"/>
          <p:cNvSpPr txBox="1"/>
          <p:nvPr/>
        </p:nvSpPr>
        <p:spPr>
          <a:xfrm>
            <a:off x="1524000" y="1"/>
            <a:ext cx="9144000" cy="583565"/>
          </a:xfrm>
          <a:prstGeom prst="rect">
            <a:avLst/>
          </a:prstGeom>
          <a:noFill/>
          <a:ln w="9525">
            <a:noFill/>
          </a:ln>
          <a:effectLst>
            <a:prstShdw prst="shdw11" dir="16200000">
              <a:schemeClr val="bg2">
                <a:alpha val="50000"/>
              </a:schemeClr>
            </a:prstShdw>
          </a:effectLst>
        </p:spPr>
        <p:txBody>
          <a:bodyPr>
            <a:spAutoFit/>
          </a:bodyPr>
          <a:lstStyle/>
          <a:p>
            <a:pPr algn="ctr" eaLnBrk="1" hangingPunct="1">
              <a:spcBef>
                <a:spcPct val="50000"/>
              </a:spcBef>
            </a:pPr>
            <a:r>
              <a:rPr lang="vi-VN" altLang="en-US" sz="3200"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Lịch sử</a:t>
            </a:r>
          </a:p>
        </p:txBody>
      </p:sp>
      <p:sp>
        <p:nvSpPr>
          <p:cNvPr id="8224" name="Text Box 45"/>
          <p:cNvSpPr txBox="1"/>
          <p:nvPr/>
        </p:nvSpPr>
        <p:spPr>
          <a:xfrm>
            <a:off x="1524000" y="1143000"/>
            <a:ext cx="9144000" cy="1198880"/>
          </a:xfrm>
          <a:prstGeom prst="rect">
            <a:avLst/>
          </a:prstGeom>
          <a:solidFill>
            <a:srgbClr val="66FFFF"/>
          </a:solidFill>
          <a:ln w="9525">
            <a:noFill/>
          </a:ln>
        </p:spPr>
        <p:txBody>
          <a:bodyPr wrap="square">
            <a:spAutoFit/>
          </a:bodyPr>
          <a:lstStyle/>
          <a:p>
            <a:pPr algn="just" eaLnBrk="1" hangingPunct="1">
              <a:spcBef>
                <a:spcPct val="50000"/>
              </a:spcBef>
            </a:pPr>
            <a:r>
              <a:rPr lang="vi-VN"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2</a:t>
            </a:r>
            <a:r>
              <a:rPr sz="3600" b="1" dirty="0">
                <a:solidFill>
                  <a:srgbClr val="FF0000"/>
                </a:solidFill>
                <a:highlight>
                  <a:srgbClr val="00FF00"/>
                </a:highlight>
                <a:latin typeface="Times New Roman" panose="02020603050405020304" pitchFamily="18" charset="0"/>
                <a:cs typeface="Times New Roman" panose="02020603050405020304" pitchFamily="18" charset="0"/>
                <a:sym typeface="+mn-ea"/>
              </a:rPr>
              <a:t>.</a:t>
            </a:r>
            <a:r>
              <a:rPr sz="3600" b="1" dirty="0">
                <a:solidFill>
                  <a:srgbClr val="FF0000"/>
                </a:solidFill>
                <a:latin typeface="Times New Roman" panose="02020603050405020304" pitchFamily="18" charset="0"/>
                <a:cs typeface="Times New Roman" panose="02020603050405020304" pitchFamily="18" charset="0"/>
                <a:sym typeface="+mn-ea"/>
              </a:rPr>
              <a:t> Cuộc sống v</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 những th</a:t>
            </a:r>
            <a:r>
              <a:rPr sz="3600" b="1" dirty="0">
                <a:solidFill>
                  <a:srgbClr val="FF0000"/>
                </a:solidFill>
                <a:latin typeface="Times New Roman" panose="02020603050405020304" pitchFamily="18" charset="0"/>
                <a:ea typeface="Times New Roman" panose="02020603050405020304" pitchFamily="18" charset="0"/>
                <a:sym typeface="+mn-ea"/>
              </a:rPr>
              <a:t>à</a:t>
            </a:r>
            <a:r>
              <a:rPr sz="3600" b="1" dirty="0">
                <a:solidFill>
                  <a:srgbClr val="FF0000"/>
                </a:solidFill>
                <a:latin typeface="Times New Roman" panose="02020603050405020304" pitchFamily="18" charset="0"/>
                <a:cs typeface="Times New Roman" panose="02020603050405020304" pitchFamily="18" charset="0"/>
                <a:sym typeface="+mn-ea"/>
              </a:rPr>
              <a:t>nh tựu của người Âu Lạc.</a:t>
            </a:r>
            <a:endParaRPr lang="vi-VN" alt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5" name="Rounded Rectangle 14"/>
          <p:cNvSpPr/>
          <p:nvPr/>
        </p:nvSpPr>
        <p:spPr>
          <a:xfrm>
            <a:off x="1600201" y="66675"/>
            <a:ext cx="1751965" cy="4572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altLang="en-US" b="1"/>
              <a:t>SGK Trang 15</a:t>
            </a:r>
          </a:p>
        </p:txBody>
      </p:sp>
      <p:sp>
        <p:nvSpPr>
          <p:cNvPr id="17" name="TextBox 2"/>
          <p:cNvSpPr txBox="1"/>
          <p:nvPr/>
        </p:nvSpPr>
        <p:spPr>
          <a:xfrm>
            <a:off x="1524000" y="554039"/>
            <a:ext cx="9144000" cy="583565"/>
          </a:xfrm>
          <a:prstGeom prst="rect">
            <a:avLst/>
          </a:prstGeom>
          <a:noFill/>
          <a:ln w="9525">
            <a:noFill/>
          </a:ln>
        </p:spPr>
        <p:txBody>
          <a:bodyPr>
            <a:spAutoFit/>
          </a:bodyPr>
          <a:lstStyle/>
          <a:p>
            <a:pPr algn="ctr" eaLnBrk="1" hangingPunct="1"/>
            <a:r>
              <a:rPr lang="vi-VN" sz="3200" b="1" dirty="0">
                <a:solidFill>
                  <a:srgbClr val="FF0000"/>
                </a:solidFill>
                <a:latin typeface="Times New Roman" panose="02020603050405020304" pitchFamily="18" charset="0"/>
                <a:ea typeface="Times New Roman" panose="02020603050405020304" pitchFamily="18" charset="0"/>
              </a:rPr>
              <a:t>Nước Âu Lạc</a:t>
            </a:r>
          </a:p>
        </p:txBody>
      </p:sp>
      <p:sp>
        <p:nvSpPr>
          <p:cNvPr id="4116" name="Text Box 20"/>
          <p:cNvSpPr txBox="1"/>
          <p:nvPr/>
        </p:nvSpPr>
        <p:spPr>
          <a:xfrm>
            <a:off x="1524000" y="2362200"/>
            <a:ext cx="8991600" cy="4154170"/>
          </a:xfrm>
          <a:prstGeom prst="rect">
            <a:avLst/>
          </a:prstGeom>
          <a:noFill/>
          <a:ln w="9525">
            <a:noFill/>
          </a:ln>
        </p:spPr>
        <p:txBody>
          <a:bodyPr>
            <a:spAutoFit/>
          </a:bodyPr>
          <a:lstStyle/>
          <a:p>
            <a:pPr algn="just"/>
            <a:r>
              <a:rPr sz="4400" b="1" dirty="0">
                <a:latin typeface="Times New Roman" panose="02020603050405020304" pitchFamily="18" charset="0"/>
                <a:cs typeface="Times New Roman" panose="02020603050405020304" pitchFamily="18" charset="0"/>
              </a:rPr>
              <a:t>     </a:t>
            </a:r>
            <a:r>
              <a:rPr sz="4400" b="1" u="sng" dirty="0">
                <a:highlight>
                  <a:srgbClr val="FFFF00"/>
                </a:highlight>
                <a:latin typeface="Times New Roman" panose="02020603050405020304" pitchFamily="18" charset="0"/>
                <a:cs typeface="Times New Roman" panose="02020603050405020304" pitchFamily="18" charset="0"/>
              </a:rPr>
              <a:t>K</a:t>
            </a:r>
            <a:r>
              <a:rPr lang="vi-VN" sz="4400" b="1" u="sng" dirty="0">
                <a:highlight>
                  <a:srgbClr val="FFFF00"/>
                </a:highlight>
                <a:latin typeface="Times New Roman" panose="02020603050405020304" pitchFamily="18" charset="0"/>
                <a:cs typeface="Times New Roman" panose="02020603050405020304" pitchFamily="18" charset="0"/>
              </a:rPr>
              <a:t>ết luận</a:t>
            </a:r>
            <a:r>
              <a:rPr sz="4400" b="1" dirty="0">
                <a:latin typeface="Times New Roman" panose="02020603050405020304" pitchFamily="18" charset="0"/>
                <a:cs typeface="Times New Roman" panose="02020603050405020304" pitchFamily="18" charset="0"/>
              </a:rPr>
              <a:t>: </a:t>
            </a:r>
            <a:r>
              <a:rPr sz="4400" dirty="0">
                <a:latin typeface="Times New Roman" panose="02020603050405020304" pitchFamily="18" charset="0"/>
                <a:cs typeface="Times New Roman" panose="02020603050405020304" pitchFamily="18" charset="0"/>
              </a:rPr>
              <a:t>Người Âu Lạc đạt được nhiều th</a:t>
            </a:r>
            <a:r>
              <a:rPr sz="4400" dirty="0">
                <a:latin typeface="Times New Roman" panose="02020603050405020304" pitchFamily="18" charset="0"/>
                <a:ea typeface="Times New Roman" panose="02020603050405020304" pitchFamily="18" charset="0"/>
              </a:rPr>
              <a:t>à</a:t>
            </a:r>
            <a:r>
              <a:rPr sz="4400" dirty="0">
                <a:latin typeface="Times New Roman" panose="02020603050405020304" pitchFamily="18" charset="0"/>
                <a:cs typeface="Times New Roman" panose="02020603050405020304" pitchFamily="18" charset="0"/>
              </a:rPr>
              <a:t>nh tựu trong cuộc sống, trong đó th</a:t>
            </a:r>
            <a:r>
              <a:rPr sz="4400" dirty="0">
                <a:latin typeface="Times New Roman" panose="02020603050405020304" pitchFamily="18" charset="0"/>
                <a:ea typeface="Times New Roman" panose="02020603050405020304" pitchFamily="18" charset="0"/>
              </a:rPr>
              <a:t>à</a:t>
            </a:r>
            <a:r>
              <a:rPr sz="4400" dirty="0">
                <a:latin typeface="Times New Roman" panose="02020603050405020304" pitchFamily="18" charset="0"/>
                <a:cs typeface="Times New Roman" panose="02020603050405020304" pitchFamily="18" charset="0"/>
              </a:rPr>
              <a:t>nh tựu rực rỡ nhất l</a:t>
            </a:r>
            <a:r>
              <a:rPr sz="4400" dirty="0">
                <a:latin typeface="Times New Roman" panose="02020603050405020304" pitchFamily="18" charset="0"/>
                <a:ea typeface="Times New Roman" panose="02020603050405020304" pitchFamily="18" charset="0"/>
              </a:rPr>
              <a:t>à</a:t>
            </a:r>
            <a:r>
              <a:rPr sz="4400" dirty="0">
                <a:latin typeface="Times New Roman" panose="02020603050405020304" pitchFamily="18" charset="0"/>
                <a:cs typeface="Times New Roman" panose="02020603050405020304" pitchFamily="18" charset="0"/>
              </a:rPr>
              <a:t> về sự phát triển quân sự thể hiện ở việc bố trí th</a:t>
            </a:r>
            <a:r>
              <a:rPr sz="4400" dirty="0">
                <a:latin typeface="Times New Roman" panose="02020603050405020304" pitchFamily="18" charset="0"/>
                <a:ea typeface="Times New Roman" panose="02020603050405020304" pitchFamily="18" charset="0"/>
              </a:rPr>
              <a:t>à</a:t>
            </a:r>
            <a:r>
              <a:rPr sz="4400" dirty="0">
                <a:latin typeface="Times New Roman" panose="02020603050405020304" pitchFamily="18" charset="0"/>
                <a:cs typeface="Times New Roman" panose="02020603050405020304" pitchFamily="18" charset="0"/>
              </a:rPr>
              <a:t>nh Cổ Loa v</a:t>
            </a:r>
            <a:r>
              <a:rPr sz="4400" dirty="0">
                <a:latin typeface="Times New Roman" panose="02020603050405020304" pitchFamily="18" charset="0"/>
                <a:ea typeface="Times New Roman" panose="02020603050405020304" pitchFamily="18" charset="0"/>
              </a:rPr>
              <a:t>à</a:t>
            </a:r>
            <a:r>
              <a:rPr sz="4400" dirty="0">
                <a:latin typeface="Times New Roman" panose="02020603050405020304" pitchFamily="18" charset="0"/>
                <a:cs typeface="Times New Roman" panose="02020603050405020304" pitchFamily="18" charset="0"/>
              </a:rPr>
              <a:t> chế tạo nỏ bắn được nhiều mũi tên một lần.</a:t>
            </a:r>
            <a:endParaRPr sz="4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16"/>
                                        </p:tgtEl>
                                        <p:attrNameLst>
                                          <p:attrName>style.visibility</p:attrName>
                                        </p:attrNameLst>
                                      </p:cBhvr>
                                      <p:to>
                                        <p:strVal val="visible"/>
                                      </p:to>
                                    </p:set>
                                    <p:anim calcmode="discrete" valueType="clr">
                                      <p:cBhvr override="childStyle">
                                        <p:cTn id="7" dur="80"/>
                                        <p:tgtEl>
                                          <p:spTgt spid="411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16"/>
                                        </p:tgtEl>
                                        <p:attrNameLst>
                                          <p:attrName>fillcolor</p:attrName>
                                        </p:attrNameLst>
                                      </p:cBhvr>
                                      <p:tavLst>
                                        <p:tav tm="0">
                                          <p:val>
                                            <p:clrVal>
                                              <a:schemeClr val="accent2"/>
                                            </p:clrVal>
                                          </p:val>
                                        </p:tav>
                                        <p:tav tm="50000">
                                          <p:val>
                                            <p:clrVal>
                                              <a:schemeClr val="hlink"/>
                                            </p:clrVal>
                                          </p:val>
                                        </p:tav>
                                      </p:tavLst>
                                    </p:anim>
                                    <p:set>
                                      <p:cBhvr>
                                        <p:cTn id="9" dur="80"/>
                                        <p:tgtEl>
                                          <p:spTgt spid="41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1005</Words>
  <Application>Microsoft Office PowerPoint</Application>
  <PresentationFormat>Widescreen</PresentationFormat>
  <Paragraphs>102</Paragraphs>
  <Slides>20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.VnArial</vt:lpstr>
      <vt:lpstr>Arial</vt:lpstr>
      <vt:lpstr>Calibri</vt:lpstr>
      <vt:lpstr>Calibri Light</vt:lpstr>
      <vt:lpstr>Times New Roman</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Thuỳ Đàm</cp:lastModifiedBy>
  <cp:revision>10</cp:revision>
  <dcterms:created xsi:type="dcterms:W3CDTF">2021-10-24T08:46:45Z</dcterms:created>
  <dcterms:modified xsi:type="dcterms:W3CDTF">2022-09-26T03:17:41Z</dcterms:modified>
</cp:coreProperties>
</file>