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6" r:id="rId4"/>
    <p:sldId id="267" r:id="rId5"/>
    <p:sldId id="262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88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69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4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41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0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468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45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52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364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100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38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FD2A-AA29-45D0-AA78-A8CB0BF6671F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E3865-1554-4E5C-8D11-3BA17FF2D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93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hyperlink" Target="http://www.glitter-graphics.com/" TargetMode="External"/><Relationship Id="rId7" Type="http://schemas.openxmlformats.org/officeDocument/2006/relationships/image" Target="../media/image5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jpeg"/><Relationship Id="rId10" Type="http://schemas.openxmlformats.org/officeDocument/2006/relationships/image" Target="../media/image8.jpg"/><Relationship Id="rId4" Type="http://schemas.openxmlformats.org/officeDocument/2006/relationships/image" Target="../media/image2.gif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7"/>
          <p:cNvSpPr>
            <a:spLocks noChangeArrowheads="1" noChangeShapeType="1" noTextEdit="1"/>
          </p:cNvSpPr>
          <p:nvPr/>
        </p:nvSpPr>
        <p:spPr bwMode="auto">
          <a:xfrm>
            <a:off x="4502135" y="1402082"/>
            <a:ext cx="281940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6000" b="1" kern="10" dirty="0">
                <a:ln w="9525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pic>
        <p:nvPicPr>
          <p:cNvPr id="3076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4572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58" y="3432606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5259819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708245qq9tddswa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3048001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oup 18"/>
          <p:cNvGrpSpPr>
            <a:grpSpLocks/>
          </p:cNvGrpSpPr>
          <p:nvPr/>
        </p:nvGrpSpPr>
        <p:grpSpPr bwMode="auto">
          <a:xfrm>
            <a:off x="748651" y="1523055"/>
            <a:ext cx="1752600" cy="16764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3084" name="Picture 26" descr="cosmoS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25" descr="BOOK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24" descr="BOOK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23" descr="QUILLPEN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VnBangkok" pitchFamily="34" charset="0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8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309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GB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</p:grpSp>
      <p:sp>
        <p:nvSpPr>
          <p:cNvPr id="3082" name="TextBox 1"/>
          <p:cNvSpPr txBox="1">
            <a:spLocks noChangeArrowheads="1"/>
          </p:cNvSpPr>
          <p:nvPr/>
        </p:nvSpPr>
        <p:spPr bwMode="auto">
          <a:xfrm>
            <a:off x="2501251" y="227960"/>
            <a:ext cx="7419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LÊ QUÝ ĐÔN – LONG BIÊN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1607" y="2570622"/>
            <a:ext cx="58794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Luyện</a:t>
            </a:r>
            <a:r>
              <a:rPr lang="en-GB" sz="8800" b="1" dirty="0">
                <a:solidFill>
                  <a:srgbClr val="002060"/>
                </a:solidFill>
                <a:latin typeface="HP001 5 hàng" panose="020B0603050302020204" pitchFamily="34" charset="0"/>
              </a:rPr>
              <a:t> </a:t>
            </a:r>
            <a:r>
              <a:rPr lang="en-GB" sz="88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tập</a:t>
            </a:r>
            <a:endParaRPr lang="en-GB" sz="8800" b="1" dirty="0">
              <a:solidFill>
                <a:srgbClr val="002060"/>
              </a:solidFill>
              <a:latin typeface="HP001 5 hàng" panose="020B06030503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18558" y="4379580"/>
            <a:ext cx="20874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Trang</a:t>
            </a:r>
            <a:r>
              <a:rPr lang="en-GB" sz="3200" b="1" dirty="0">
                <a:solidFill>
                  <a:srgbClr val="002060"/>
                </a:solidFill>
                <a:latin typeface="HP001 5 hàng" panose="020B0603050302020204" pitchFamily="34" charset="0"/>
              </a:rPr>
              <a:t> </a:t>
            </a:r>
            <a:r>
              <a:rPr lang="en-GB" sz="3200" b="1" dirty="0" smtClean="0">
                <a:solidFill>
                  <a:srgbClr val="002060"/>
                </a:solidFill>
                <a:latin typeface="HP001 5 hàng" panose="020B0603050302020204" pitchFamily="34" charset="0"/>
              </a:rPr>
              <a:t>20</a:t>
            </a:r>
            <a:endParaRPr lang="en-GB" sz="3200" b="1" dirty="0">
              <a:solidFill>
                <a:srgbClr val="002060"/>
              </a:solidFill>
              <a:latin typeface="HP001 5 hàng" panose="020B06030503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3826136"/>
            <a:ext cx="2854233" cy="28542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94" y="363736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54660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67780" y="4317459"/>
            <a:ext cx="8985970" cy="118799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GB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60639" y="698765"/>
            <a:ext cx="29738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err="1">
                <a:latin typeface="HP001 4 hàng" panose="020B0603050302020204" pitchFamily="34" charset="0"/>
              </a:rPr>
              <a:t>Luyện</a:t>
            </a:r>
            <a:r>
              <a:rPr lang="en-GB" sz="4800" b="1" dirty="0">
                <a:latin typeface="HP001 4 hàng" panose="020B0603050302020204" pitchFamily="34" charset="0"/>
              </a:rPr>
              <a:t> </a:t>
            </a:r>
            <a:r>
              <a:rPr lang="en-GB" sz="4800" b="1" dirty="0" err="1">
                <a:latin typeface="HP001 4 hàng" panose="020B0603050302020204" pitchFamily="34" charset="0"/>
              </a:rPr>
              <a:t>tập</a:t>
            </a:r>
            <a:endParaRPr lang="en-GB" sz="4800" b="1" dirty="0"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4458" y="159658"/>
            <a:ext cx="15151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 err="1">
                <a:latin typeface="HP001 4 hàng" panose="020B0603050302020204" pitchFamily="34" charset="0"/>
              </a:rPr>
              <a:t>Toán</a:t>
            </a:r>
            <a:endParaRPr lang="en-GB" sz="4400" b="1" dirty="0"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06614" y="1955711"/>
            <a:ext cx="6179464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4800" dirty="0"/>
              <a:t>KIẾN THỨC TRỌNG TÂM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5095" y="3212658"/>
            <a:ext cx="6179780" cy="646986"/>
          </a:xfrm>
          <a:prstGeom prst="round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GB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GB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endParaRPr lang="en-GB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18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128398" y="772852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Box 23"/>
          <p:cNvSpPr txBox="1"/>
          <p:nvPr/>
        </p:nvSpPr>
        <p:spPr>
          <a:xfrm>
            <a:off x="166799" y="73128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3174" y="719626"/>
            <a:ext cx="891141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GB" sz="3600" b="1" dirty="0" err="1">
                <a:solidFill>
                  <a:srgbClr val="C00000"/>
                </a:solidFill>
              </a:rPr>
              <a:t>Tính</a:t>
            </a:r>
            <a:r>
              <a:rPr lang="en-GB" sz="3600" b="1" dirty="0">
                <a:solidFill>
                  <a:srgbClr val="C00000"/>
                </a:solidFill>
              </a:rPr>
              <a:t> </a:t>
            </a:r>
            <a:r>
              <a:rPr lang="en-GB" sz="3600" b="1" dirty="0" err="1">
                <a:solidFill>
                  <a:srgbClr val="C00000"/>
                </a:solidFill>
              </a:rPr>
              <a:t>nhẩm</a:t>
            </a:r>
            <a:endParaRPr lang="en-GB" sz="3600" b="1" dirty="0">
              <a:solidFill>
                <a:srgbClr val="C00000"/>
              </a:solidFill>
            </a:endParaRPr>
          </a:p>
          <a:p>
            <a:pPr algn="just"/>
            <a:r>
              <a:rPr lang="en-GB" sz="3600" b="1" dirty="0" smtClean="0">
                <a:solidFill>
                  <a:srgbClr val="0070C0"/>
                </a:solidFill>
              </a:rPr>
              <a:t>a</a:t>
            </a:r>
            <a:r>
              <a:rPr lang="en-GB" sz="3600" b="1" dirty="0">
                <a:solidFill>
                  <a:srgbClr val="0070C0"/>
                </a:solidFill>
              </a:rPr>
              <a:t>) </a:t>
            </a:r>
            <a:r>
              <a:rPr lang="en-GB" sz="3600" b="1" dirty="0" smtClean="0">
                <a:solidFill>
                  <a:srgbClr val="0070C0"/>
                </a:solidFill>
              </a:rPr>
              <a:t>6 x 5  =</a:t>
            </a:r>
            <a:r>
              <a:rPr lang="en-GB" sz="3600" b="1" dirty="0">
                <a:solidFill>
                  <a:srgbClr val="0070C0"/>
                </a:solidFill>
              </a:rPr>
              <a:t>		  	</a:t>
            </a:r>
            <a:r>
              <a:rPr lang="en-GB" sz="3600" b="1" dirty="0" smtClean="0">
                <a:solidFill>
                  <a:srgbClr val="0070C0"/>
                </a:solidFill>
              </a:rPr>
              <a:t> 6 x 10 =</a:t>
            </a:r>
            <a:r>
              <a:rPr lang="en-GB" sz="3600" b="1" dirty="0">
                <a:solidFill>
                  <a:srgbClr val="0070C0"/>
                </a:solidFill>
              </a:rPr>
              <a:t>		    </a:t>
            </a:r>
            <a:r>
              <a:rPr lang="en-GB" sz="3600" b="1" dirty="0" smtClean="0">
                <a:solidFill>
                  <a:srgbClr val="0070C0"/>
                </a:solidFill>
              </a:rPr>
              <a:t>     6 x 2  =</a:t>
            </a:r>
            <a:endParaRPr lang="en-GB" sz="3600" b="1" dirty="0">
              <a:solidFill>
                <a:srgbClr val="0070C0"/>
              </a:solidFill>
            </a:endParaRPr>
          </a:p>
          <a:p>
            <a:pPr algn="just"/>
            <a:r>
              <a:rPr lang="en-GB" sz="3600" b="1" dirty="0">
                <a:solidFill>
                  <a:srgbClr val="0070C0"/>
                </a:solidFill>
              </a:rPr>
              <a:t>   </a:t>
            </a:r>
            <a:r>
              <a:rPr lang="en-GB" sz="3600" b="1" dirty="0" smtClean="0">
                <a:solidFill>
                  <a:srgbClr val="0070C0"/>
                </a:solidFill>
              </a:rPr>
              <a:t>  6 x 7  =</a:t>
            </a:r>
            <a:r>
              <a:rPr lang="en-GB" sz="3600" b="1" dirty="0">
                <a:solidFill>
                  <a:srgbClr val="0070C0"/>
                </a:solidFill>
              </a:rPr>
              <a:t>		 </a:t>
            </a:r>
            <a:r>
              <a:rPr lang="en-GB" sz="3600" b="1" dirty="0" smtClean="0">
                <a:solidFill>
                  <a:srgbClr val="0070C0"/>
                </a:solidFill>
              </a:rPr>
              <a:t>6 x 8   =</a:t>
            </a:r>
            <a:r>
              <a:rPr lang="en-GB" sz="3600" b="1" dirty="0">
                <a:solidFill>
                  <a:srgbClr val="0070C0"/>
                </a:solidFill>
              </a:rPr>
              <a:t>	       </a:t>
            </a:r>
            <a:r>
              <a:rPr lang="en-GB" sz="3600" b="1" dirty="0" smtClean="0">
                <a:solidFill>
                  <a:srgbClr val="0070C0"/>
                </a:solidFill>
              </a:rPr>
              <a:t>		6 x 3  </a:t>
            </a:r>
            <a:r>
              <a:rPr lang="en-GB" sz="3600" b="1" dirty="0">
                <a:solidFill>
                  <a:srgbClr val="0070C0"/>
                </a:solidFill>
              </a:rPr>
              <a:t>=</a:t>
            </a:r>
          </a:p>
          <a:p>
            <a:pPr algn="just"/>
            <a:r>
              <a:rPr lang="en-GB" sz="3600" b="1" dirty="0">
                <a:solidFill>
                  <a:srgbClr val="0070C0"/>
                </a:solidFill>
              </a:rPr>
              <a:t>   </a:t>
            </a:r>
            <a:r>
              <a:rPr lang="en-GB" sz="3600" b="1" dirty="0" smtClean="0">
                <a:solidFill>
                  <a:srgbClr val="0070C0"/>
                </a:solidFill>
              </a:rPr>
              <a:t>  6 x 9  = </a:t>
            </a:r>
            <a:r>
              <a:rPr lang="en-GB" sz="3600" b="1" dirty="0">
                <a:solidFill>
                  <a:srgbClr val="0070C0"/>
                </a:solidFill>
              </a:rPr>
              <a:t>		 </a:t>
            </a:r>
            <a:r>
              <a:rPr lang="en-GB" sz="3600" b="1" dirty="0" smtClean="0">
                <a:solidFill>
                  <a:srgbClr val="0070C0"/>
                </a:solidFill>
              </a:rPr>
              <a:t>6 x 6   =</a:t>
            </a:r>
            <a:r>
              <a:rPr lang="en-GB" sz="3600" b="1" dirty="0">
                <a:solidFill>
                  <a:srgbClr val="0070C0"/>
                </a:solidFill>
              </a:rPr>
              <a:t>	       </a:t>
            </a:r>
            <a:r>
              <a:rPr lang="en-GB" sz="3600" b="1" dirty="0" smtClean="0">
                <a:solidFill>
                  <a:srgbClr val="0070C0"/>
                </a:solidFill>
              </a:rPr>
              <a:t>		6 x 4  =</a:t>
            </a:r>
          </a:p>
          <a:p>
            <a:pPr algn="just"/>
            <a:endParaRPr lang="en-GB" sz="3600" b="1" dirty="0">
              <a:solidFill>
                <a:srgbClr val="0070C0"/>
              </a:solidFill>
            </a:endParaRPr>
          </a:p>
          <a:p>
            <a:pPr marL="742950" indent="-742950" algn="just">
              <a:buAutoNum type="alphaLcParenR" startAt="2"/>
            </a:pPr>
            <a:r>
              <a:rPr lang="en-GB" sz="3600" b="1" dirty="0" smtClean="0">
                <a:solidFill>
                  <a:srgbClr val="0070C0"/>
                </a:solidFill>
              </a:rPr>
              <a:t>6 x 2  =		 3 x 6   =			6 x 5  =</a:t>
            </a:r>
          </a:p>
          <a:p>
            <a:pPr algn="just"/>
            <a:r>
              <a:rPr lang="en-GB" sz="3600" b="1" dirty="0" smtClean="0">
                <a:solidFill>
                  <a:srgbClr val="0070C0"/>
                </a:solidFill>
              </a:rPr>
              <a:t>       2 x 6  =		 6 x 3   =			5 x 6  =</a:t>
            </a:r>
            <a:endParaRPr lang="en-GB" sz="36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9287" y="126200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30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933544" y="183004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42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936851" y="237037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54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300355" y="126893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60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316685" y="1871563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48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13965" y="240003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36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783040" y="126893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12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9762265" y="183004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18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9779573" y="237037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24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01687" y="343370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12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85944" y="400174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</a:rPr>
              <a:t>1</a:t>
            </a:r>
            <a:r>
              <a:rPr lang="en-GB" sz="3600" b="1" dirty="0" smtClean="0">
                <a:solidFill>
                  <a:srgbClr val="C00000"/>
                </a:solidFill>
              </a:rPr>
              <a:t>2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02087" y="341465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18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6344" y="398269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18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750137" y="343370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30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734394" y="400174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30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3733" y="5106489"/>
            <a:ext cx="90120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u="sng" dirty="0" err="1" smtClean="0">
                <a:solidFill>
                  <a:schemeClr val="accent6">
                    <a:lumMod val="75000"/>
                  </a:schemeClr>
                </a:solidFill>
              </a:rPr>
              <a:t>Nhận</a:t>
            </a:r>
            <a:r>
              <a:rPr lang="en-GB" sz="3600" b="1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3600" b="1" u="sng" dirty="0" err="1" smtClean="0">
                <a:solidFill>
                  <a:schemeClr val="accent6">
                    <a:lumMod val="75000"/>
                  </a:schemeClr>
                </a:solidFill>
              </a:rPr>
              <a:t>xét</a:t>
            </a:r>
            <a:r>
              <a:rPr lang="en-GB" sz="3600" b="1" u="sng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Khi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đổi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chỗ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hai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thừa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số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thì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tích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không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thay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đổi</a:t>
            </a:r>
            <a:endParaRPr lang="en-GB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61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1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14" grpId="0"/>
      <p:bldP spid="15" grpId="0"/>
      <p:bldP spid="16" grpId="0"/>
      <p:bldP spid="17" grpId="0"/>
      <p:bldP spid="18" grpId="0"/>
      <p:bldP spid="19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1209055" y="639498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Box 23"/>
          <p:cNvSpPr txBox="1"/>
          <p:nvPr/>
        </p:nvSpPr>
        <p:spPr>
          <a:xfrm>
            <a:off x="1247456" y="59793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65560" y="618584"/>
            <a:ext cx="4801314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 smtClean="0">
                <a:solidFill>
                  <a:srgbClr val="C00000"/>
                </a:solidFill>
              </a:rPr>
              <a:t>Tính</a:t>
            </a:r>
            <a:endParaRPr lang="en-GB" sz="3600" b="1" dirty="0">
              <a:solidFill>
                <a:srgbClr val="C00000"/>
              </a:solidFill>
            </a:endParaRPr>
          </a:p>
          <a:p>
            <a:endParaRPr lang="en-GB" sz="3600" b="1" dirty="0">
              <a:solidFill>
                <a:srgbClr val="C00000"/>
              </a:solidFill>
            </a:endParaRPr>
          </a:p>
          <a:p>
            <a:pPr marL="742950" indent="-742950">
              <a:lnSpc>
                <a:spcPct val="200000"/>
              </a:lnSpc>
              <a:buAutoNum type="alphaLcParenR"/>
            </a:pPr>
            <a:r>
              <a:rPr lang="en-GB" sz="3600" b="1" dirty="0" smtClean="0">
                <a:solidFill>
                  <a:srgbClr val="0070C0"/>
                </a:solidFill>
              </a:rPr>
              <a:t>6 x 9 + 6 =</a:t>
            </a:r>
            <a:r>
              <a:rPr lang="en-GB" sz="3600" b="1" dirty="0">
                <a:solidFill>
                  <a:srgbClr val="0070C0"/>
                </a:solidFill>
              </a:rPr>
              <a:t>		  </a:t>
            </a:r>
            <a:endParaRPr lang="en-GB" sz="3600" b="1" dirty="0" smtClean="0">
              <a:solidFill>
                <a:srgbClr val="0070C0"/>
              </a:solidFill>
            </a:endParaRPr>
          </a:p>
          <a:p>
            <a:pPr marL="742950" indent="-742950">
              <a:lnSpc>
                <a:spcPct val="200000"/>
              </a:lnSpc>
              <a:buAutoNum type="alphaLcParenR"/>
            </a:pPr>
            <a:r>
              <a:rPr lang="en-GB" sz="3600" b="1" dirty="0" smtClean="0">
                <a:solidFill>
                  <a:srgbClr val="0070C0"/>
                </a:solidFill>
              </a:rPr>
              <a:t>6 x 5 </a:t>
            </a:r>
            <a:r>
              <a:rPr lang="en-GB" sz="3600" b="1" dirty="0">
                <a:solidFill>
                  <a:srgbClr val="0070C0"/>
                </a:solidFill>
              </a:rPr>
              <a:t>+ </a:t>
            </a:r>
            <a:r>
              <a:rPr lang="en-GB" sz="3600" b="1" dirty="0" smtClean="0">
                <a:solidFill>
                  <a:srgbClr val="0070C0"/>
                </a:solidFill>
              </a:rPr>
              <a:t>29 =</a:t>
            </a:r>
            <a:r>
              <a:rPr lang="en-GB" sz="3600" b="1" dirty="0">
                <a:solidFill>
                  <a:srgbClr val="0070C0"/>
                </a:solidFill>
              </a:rPr>
              <a:t>		</a:t>
            </a:r>
            <a:endParaRPr lang="en-GB" sz="3600" b="1" dirty="0" smtClean="0">
              <a:solidFill>
                <a:srgbClr val="0070C0"/>
              </a:solidFill>
            </a:endParaRPr>
          </a:p>
          <a:p>
            <a:pPr marL="742950" indent="-742950">
              <a:lnSpc>
                <a:spcPct val="200000"/>
              </a:lnSpc>
              <a:buAutoNum type="alphaLcParenR"/>
            </a:pPr>
            <a:r>
              <a:rPr lang="en-GB" sz="3600" b="1" dirty="0" smtClean="0">
                <a:solidFill>
                  <a:srgbClr val="0070C0"/>
                </a:solidFill>
              </a:rPr>
              <a:t>6 x 6 + 6 =</a:t>
            </a:r>
            <a:endParaRPr lang="en-GB" sz="3600" b="1" dirty="0">
              <a:solidFill>
                <a:srgbClr val="0070C0"/>
              </a:solidFill>
            </a:endParaRPr>
          </a:p>
          <a:p>
            <a:r>
              <a:rPr lang="en-GB" sz="3600" b="1" dirty="0">
                <a:solidFill>
                  <a:srgbClr val="0070C0"/>
                </a:solidFill>
              </a:rPr>
              <a:t>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97582" y="2099517"/>
            <a:ext cx="2230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54 + 6 = 60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97582" y="3183591"/>
            <a:ext cx="2464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30 + 29 = 59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68341" y="4295844"/>
            <a:ext cx="2230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C00000"/>
                </a:solidFill>
              </a:rPr>
              <a:t>36 + 6 = 42</a:t>
            </a:r>
            <a:endParaRPr lang="en-GB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05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0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779560" y="701843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TextBox 23"/>
          <p:cNvSpPr txBox="1"/>
          <p:nvPr/>
        </p:nvSpPr>
        <p:spPr>
          <a:xfrm>
            <a:off x="838743" y="66027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36065" y="701711"/>
            <a:ext cx="9712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 smtClean="0">
                <a:solidFill>
                  <a:srgbClr val="C00000"/>
                </a:solidFill>
              </a:rPr>
              <a:t>Mỗi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học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sinh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mua</a:t>
            </a:r>
            <a:r>
              <a:rPr lang="en-GB" sz="3600" b="1" dirty="0" smtClean="0">
                <a:solidFill>
                  <a:srgbClr val="C00000"/>
                </a:solidFill>
              </a:rPr>
              <a:t> 6 </a:t>
            </a:r>
            <a:r>
              <a:rPr lang="en-GB" sz="3600" b="1" dirty="0" err="1" smtClean="0">
                <a:solidFill>
                  <a:srgbClr val="C00000"/>
                </a:solidFill>
              </a:rPr>
              <a:t>quyển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vở</a:t>
            </a:r>
            <a:r>
              <a:rPr lang="en-GB" sz="3600" b="1" dirty="0" smtClean="0">
                <a:solidFill>
                  <a:srgbClr val="C00000"/>
                </a:solidFill>
              </a:rPr>
              <a:t>. </a:t>
            </a:r>
            <a:r>
              <a:rPr lang="en-GB" sz="3600" b="1" dirty="0" err="1" smtClean="0">
                <a:solidFill>
                  <a:srgbClr val="C00000"/>
                </a:solidFill>
              </a:rPr>
              <a:t>Hỏi</a:t>
            </a:r>
            <a:r>
              <a:rPr lang="en-GB" sz="3600" b="1" dirty="0" smtClean="0">
                <a:solidFill>
                  <a:srgbClr val="C00000"/>
                </a:solidFill>
              </a:rPr>
              <a:t> 4 </a:t>
            </a:r>
            <a:r>
              <a:rPr lang="en-GB" sz="3600" b="1" dirty="0" err="1" smtClean="0">
                <a:solidFill>
                  <a:srgbClr val="C00000"/>
                </a:solidFill>
              </a:rPr>
              <a:t>học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sinh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mua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bao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nhiêu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quyển</a:t>
            </a:r>
            <a:r>
              <a:rPr lang="en-GB" sz="3600" b="1" dirty="0" smtClean="0">
                <a:solidFill>
                  <a:srgbClr val="C00000"/>
                </a:solidFill>
              </a:rPr>
              <a:t> </a:t>
            </a:r>
            <a:r>
              <a:rPr lang="en-GB" sz="3600" b="1" dirty="0" err="1" smtClean="0">
                <a:solidFill>
                  <a:srgbClr val="C00000"/>
                </a:solidFill>
              </a:rPr>
              <a:t>vở</a:t>
            </a:r>
            <a:r>
              <a:rPr lang="en-GB" sz="3600" b="1" dirty="0" smtClean="0">
                <a:solidFill>
                  <a:srgbClr val="C00000"/>
                </a:solidFill>
              </a:rPr>
              <a:t>?</a:t>
            </a:r>
            <a:endParaRPr lang="en-GB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630337" y="3931577"/>
            <a:ext cx="60822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b="1" u="sng" dirty="0" err="1">
                <a:solidFill>
                  <a:srgbClr val="C00000"/>
                </a:solidFill>
              </a:rPr>
              <a:t>Bài</a:t>
            </a:r>
            <a:r>
              <a:rPr lang="en-GB" sz="3600" b="1" u="sng" dirty="0">
                <a:solidFill>
                  <a:srgbClr val="C00000"/>
                </a:solidFill>
              </a:rPr>
              <a:t> </a:t>
            </a:r>
            <a:r>
              <a:rPr lang="en-GB" sz="3600" b="1" u="sng" dirty="0" err="1">
                <a:solidFill>
                  <a:srgbClr val="C00000"/>
                </a:solidFill>
              </a:rPr>
              <a:t>giải</a:t>
            </a:r>
            <a:endParaRPr lang="en-GB" sz="3600" b="1" u="sng" dirty="0">
              <a:solidFill>
                <a:srgbClr val="C00000"/>
              </a:solidFill>
            </a:endParaRPr>
          </a:p>
          <a:p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4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học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sinh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mua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số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quyển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vở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</a:rPr>
              <a:t>là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en-GB" sz="36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6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x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4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24 (</a:t>
            </a:r>
            <a:r>
              <a:rPr lang="en-GB" sz="3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en-GB" sz="36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GB" sz="3600" b="1" dirty="0">
                <a:solidFill>
                  <a:schemeClr val="accent5">
                    <a:lumMod val="75000"/>
                  </a:schemeClr>
                </a:solidFill>
              </a:rPr>
              <a:t>		</a:t>
            </a:r>
            <a:r>
              <a:rPr lang="en-GB" sz="3600" b="1" i="1" dirty="0" err="1">
                <a:solidFill>
                  <a:srgbClr val="7030A0"/>
                </a:solidFill>
              </a:rPr>
              <a:t>Đáp</a:t>
            </a:r>
            <a:r>
              <a:rPr lang="en-GB" sz="3600" b="1" i="1" dirty="0">
                <a:solidFill>
                  <a:srgbClr val="7030A0"/>
                </a:solidFill>
              </a:rPr>
              <a:t> </a:t>
            </a:r>
            <a:r>
              <a:rPr lang="en-GB" sz="3600" b="1" i="1" dirty="0" err="1">
                <a:solidFill>
                  <a:srgbClr val="7030A0"/>
                </a:solidFill>
              </a:rPr>
              <a:t>số</a:t>
            </a:r>
            <a:r>
              <a:rPr lang="en-GB" sz="3600" b="1" i="1" dirty="0">
                <a:solidFill>
                  <a:srgbClr val="7030A0"/>
                </a:solidFill>
              </a:rPr>
              <a:t>: </a:t>
            </a:r>
            <a:r>
              <a:rPr lang="en-GB" sz="3600" b="1" i="1" dirty="0" smtClean="0">
                <a:solidFill>
                  <a:srgbClr val="7030A0"/>
                </a:solidFill>
              </a:rPr>
              <a:t>24 </a:t>
            </a:r>
            <a:r>
              <a:rPr lang="en-GB" sz="3600" b="1" i="1" dirty="0" err="1" smtClean="0">
                <a:solidFill>
                  <a:srgbClr val="7030A0"/>
                </a:solidFill>
              </a:rPr>
              <a:t>quyển</a:t>
            </a:r>
            <a:r>
              <a:rPr lang="en-GB" sz="3600" b="1" i="1" dirty="0" smtClean="0">
                <a:solidFill>
                  <a:srgbClr val="7030A0"/>
                </a:solidFill>
              </a:rPr>
              <a:t>.</a:t>
            </a:r>
            <a:endParaRPr lang="en-GB" sz="3600" b="1" i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743" y="1902040"/>
            <a:ext cx="45608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u="sng" dirty="0" err="1" smtClean="0">
                <a:solidFill>
                  <a:schemeClr val="accent5">
                    <a:lumMod val="75000"/>
                  </a:schemeClr>
                </a:solidFill>
              </a:rPr>
              <a:t>Tóm</a:t>
            </a:r>
            <a:r>
              <a:rPr lang="en-GB" sz="3600" b="1" u="sng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u="sng" dirty="0" err="1" smtClean="0">
                <a:solidFill>
                  <a:schemeClr val="accent5">
                    <a:lumMod val="75000"/>
                  </a:schemeClr>
                </a:solidFill>
              </a:rPr>
              <a:t>tắt</a:t>
            </a:r>
            <a:r>
              <a:rPr lang="en-GB" sz="3600" b="1" u="sng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r>
              <a:rPr lang="en-GB" sz="3600" b="1" i="1" dirty="0" smtClean="0">
                <a:solidFill>
                  <a:schemeClr val="accent5">
                    <a:lumMod val="75000"/>
                  </a:schemeClr>
                </a:solidFill>
              </a:rPr>
              <a:t>1 </a:t>
            </a:r>
            <a:r>
              <a:rPr lang="en-GB" sz="3600" b="1" i="1" dirty="0" err="1" smtClean="0">
                <a:solidFill>
                  <a:schemeClr val="accent5">
                    <a:lumMod val="75000"/>
                  </a:schemeClr>
                </a:solidFill>
              </a:rPr>
              <a:t>học</a:t>
            </a:r>
            <a:r>
              <a:rPr lang="en-GB" sz="36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i="1" dirty="0" err="1" smtClean="0">
                <a:solidFill>
                  <a:schemeClr val="accent5">
                    <a:lumMod val="75000"/>
                  </a:schemeClr>
                </a:solidFill>
              </a:rPr>
              <a:t>sinh</a:t>
            </a:r>
            <a:r>
              <a:rPr lang="en-GB" sz="3600" b="1" i="1" dirty="0" smtClean="0">
                <a:solidFill>
                  <a:schemeClr val="accent5">
                    <a:lumMod val="75000"/>
                  </a:schemeClr>
                </a:solidFill>
              </a:rPr>
              <a:t> : 	6 </a:t>
            </a:r>
            <a:r>
              <a:rPr lang="en-GB" sz="3600" b="1" i="1" dirty="0" err="1" smtClean="0">
                <a:solidFill>
                  <a:schemeClr val="accent5">
                    <a:lumMod val="75000"/>
                  </a:schemeClr>
                </a:solidFill>
              </a:rPr>
              <a:t>quyển</a:t>
            </a:r>
            <a:endParaRPr lang="en-GB" sz="36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GB" sz="3600" b="1" i="1" dirty="0" smtClean="0">
                <a:solidFill>
                  <a:schemeClr val="accent5">
                    <a:lumMod val="75000"/>
                  </a:schemeClr>
                </a:solidFill>
              </a:rPr>
              <a:t>4 </a:t>
            </a:r>
            <a:r>
              <a:rPr lang="en-GB" sz="3600" b="1" i="1" dirty="0" err="1" smtClean="0">
                <a:solidFill>
                  <a:schemeClr val="accent5">
                    <a:lumMod val="75000"/>
                  </a:schemeClr>
                </a:solidFill>
              </a:rPr>
              <a:t>học</a:t>
            </a:r>
            <a:r>
              <a:rPr lang="en-GB" sz="36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3600" b="1" i="1" dirty="0" err="1" smtClean="0">
                <a:solidFill>
                  <a:schemeClr val="accent5">
                    <a:lumMod val="75000"/>
                  </a:schemeClr>
                </a:solidFill>
              </a:rPr>
              <a:t>sinh</a:t>
            </a:r>
            <a:r>
              <a:rPr lang="en-GB" sz="3600" b="1" i="1" dirty="0" smtClean="0">
                <a:solidFill>
                  <a:schemeClr val="accent5">
                    <a:lumMod val="75000"/>
                  </a:schemeClr>
                </a:solidFill>
              </a:rPr>
              <a:t> :	… </a:t>
            </a:r>
            <a:r>
              <a:rPr lang="en-GB" sz="3600" b="1" i="1" dirty="0" err="1" smtClean="0">
                <a:solidFill>
                  <a:schemeClr val="accent5">
                    <a:lumMod val="75000"/>
                  </a:schemeClr>
                </a:solidFill>
              </a:rPr>
              <a:t>quyển</a:t>
            </a:r>
            <a:endParaRPr lang="en-GB" sz="36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5642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772634" y="1249101"/>
            <a:ext cx="827566" cy="748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24" name="TextBox 23"/>
          <p:cNvSpPr txBox="1"/>
          <p:nvPr/>
        </p:nvSpPr>
        <p:spPr>
          <a:xfrm>
            <a:off x="927365" y="1228187"/>
            <a:ext cx="518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85498" y="741101"/>
            <a:ext cx="9417963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4400" b="1" dirty="0" err="1" smtClean="0">
                <a:solidFill>
                  <a:srgbClr val="C00000"/>
                </a:solidFill>
              </a:rPr>
              <a:t>Viết</a:t>
            </a:r>
            <a:r>
              <a:rPr lang="en-GB" sz="4400" b="1" dirty="0" smtClean="0">
                <a:solidFill>
                  <a:srgbClr val="C00000"/>
                </a:solidFill>
              </a:rPr>
              <a:t> </a:t>
            </a:r>
            <a:r>
              <a:rPr lang="en-GB" sz="4400" b="1" dirty="0" err="1" smtClean="0">
                <a:solidFill>
                  <a:srgbClr val="C00000"/>
                </a:solidFill>
              </a:rPr>
              <a:t>tiếp</a:t>
            </a:r>
            <a:r>
              <a:rPr lang="en-GB" sz="4400" b="1" dirty="0" smtClean="0">
                <a:solidFill>
                  <a:srgbClr val="C00000"/>
                </a:solidFill>
              </a:rPr>
              <a:t> </a:t>
            </a:r>
            <a:r>
              <a:rPr lang="en-GB" sz="4400" b="1" dirty="0" err="1" smtClean="0">
                <a:solidFill>
                  <a:srgbClr val="C00000"/>
                </a:solidFill>
              </a:rPr>
              <a:t>số</a:t>
            </a:r>
            <a:r>
              <a:rPr lang="en-GB" sz="4400" b="1" dirty="0" smtClean="0">
                <a:solidFill>
                  <a:srgbClr val="C00000"/>
                </a:solidFill>
              </a:rPr>
              <a:t> </a:t>
            </a:r>
            <a:r>
              <a:rPr lang="en-GB" sz="4400" b="1" dirty="0" err="1" smtClean="0">
                <a:solidFill>
                  <a:srgbClr val="C00000"/>
                </a:solidFill>
              </a:rPr>
              <a:t>thích</a:t>
            </a:r>
            <a:r>
              <a:rPr lang="en-GB" sz="4400" b="1" dirty="0" smtClean="0">
                <a:solidFill>
                  <a:srgbClr val="C00000"/>
                </a:solidFill>
              </a:rPr>
              <a:t> </a:t>
            </a:r>
            <a:r>
              <a:rPr lang="en-GB" sz="4400" b="1" dirty="0" err="1" smtClean="0">
                <a:solidFill>
                  <a:srgbClr val="C00000"/>
                </a:solidFill>
              </a:rPr>
              <a:t>hợp</a:t>
            </a:r>
            <a:r>
              <a:rPr lang="en-GB" sz="4400" b="1" dirty="0" smtClean="0">
                <a:solidFill>
                  <a:srgbClr val="C00000"/>
                </a:solidFill>
              </a:rPr>
              <a:t> </a:t>
            </a:r>
            <a:r>
              <a:rPr lang="en-GB" sz="4400" b="1" dirty="0" err="1" smtClean="0">
                <a:solidFill>
                  <a:srgbClr val="C00000"/>
                </a:solidFill>
              </a:rPr>
              <a:t>vào</a:t>
            </a:r>
            <a:r>
              <a:rPr lang="en-GB" sz="4400" b="1" dirty="0" smtClean="0">
                <a:solidFill>
                  <a:srgbClr val="C00000"/>
                </a:solidFill>
              </a:rPr>
              <a:t> </a:t>
            </a:r>
            <a:r>
              <a:rPr lang="en-GB" sz="4400" b="1" dirty="0" err="1" smtClean="0">
                <a:solidFill>
                  <a:srgbClr val="C00000"/>
                </a:solidFill>
              </a:rPr>
              <a:t>chỗ</a:t>
            </a:r>
            <a:r>
              <a:rPr lang="en-GB" sz="4400" b="1" dirty="0" smtClean="0">
                <a:solidFill>
                  <a:srgbClr val="C00000"/>
                </a:solidFill>
              </a:rPr>
              <a:t> </a:t>
            </a:r>
            <a:r>
              <a:rPr lang="en-GB" sz="4400" b="1" dirty="0" err="1" smtClean="0">
                <a:solidFill>
                  <a:srgbClr val="C00000"/>
                </a:solidFill>
              </a:rPr>
              <a:t>chấm</a:t>
            </a:r>
            <a:r>
              <a:rPr lang="en-GB" sz="4400" b="1" dirty="0" smtClean="0">
                <a:solidFill>
                  <a:srgbClr val="C00000"/>
                </a:solidFill>
              </a:rPr>
              <a:t>:</a:t>
            </a:r>
            <a:endParaRPr lang="en-GB" sz="4400" b="1" dirty="0">
              <a:solidFill>
                <a:srgbClr val="C00000"/>
              </a:solidFill>
            </a:endParaRPr>
          </a:p>
          <a:p>
            <a:pPr marL="742950" indent="-742950">
              <a:lnSpc>
                <a:spcPct val="200000"/>
              </a:lnSpc>
              <a:buAutoNum type="alphaLcParenR"/>
            </a:pPr>
            <a:r>
              <a:rPr lang="en-GB" sz="4400" b="1" dirty="0" smtClean="0">
                <a:solidFill>
                  <a:srgbClr val="0070C0"/>
                </a:solidFill>
              </a:rPr>
              <a:t>12  ;  18  ;   24  ;   …  ;   …  ;    …  ;   …  </a:t>
            </a:r>
          </a:p>
          <a:p>
            <a:pPr marL="742950" indent="-742950">
              <a:lnSpc>
                <a:spcPct val="200000"/>
              </a:lnSpc>
              <a:buAutoNum type="alphaLcParenR"/>
            </a:pPr>
            <a:r>
              <a:rPr lang="en-GB" sz="4400" b="1" dirty="0" smtClean="0">
                <a:solidFill>
                  <a:srgbClr val="0070C0"/>
                </a:solidFill>
              </a:rPr>
              <a:t>18  ;  21  ;   24  ;   …  ;   …  ;    …  ;   …</a:t>
            </a:r>
            <a:r>
              <a:rPr lang="en-GB" sz="4400" b="1" dirty="0">
                <a:solidFill>
                  <a:srgbClr val="0070C0"/>
                </a:solidFill>
              </a:rPr>
              <a:t>	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826327" y="1939636"/>
            <a:ext cx="1246909" cy="1177637"/>
            <a:chOff x="2826327" y="1939636"/>
            <a:chExt cx="1246909" cy="1177637"/>
          </a:xfrm>
        </p:grpSpPr>
        <p:sp>
          <p:nvSpPr>
            <p:cNvPr id="5" name="Arc 4"/>
            <p:cNvSpPr/>
            <p:nvPr/>
          </p:nvSpPr>
          <p:spPr>
            <a:xfrm>
              <a:off x="2826327" y="2377427"/>
              <a:ext cx="1246909" cy="739846"/>
            </a:xfrm>
            <a:prstGeom prst="arc">
              <a:avLst>
                <a:gd name="adj1" fmla="val 11324771"/>
                <a:gd name="adj2" fmla="val 21050545"/>
              </a:avLst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44985" y="1939636"/>
              <a:ext cx="6286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 smtClean="0">
                  <a:solidFill>
                    <a:schemeClr val="accent5">
                      <a:lumMod val="75000"/>
                    </a:schemeClr>
                  </a:solidFill>
                </a:rPr>
                <a:t>+ 6</a:t>
              </a:r>
              <a:endParaRPr lang="en-GB" sz="28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156369" y="1939631"/>
            <a:ext cx="1246909" cy="1163787"/>
            <a:chOff x="4156369" y="1939631"/>
            <a:chExt cx="1246909" cy="1163787"/>
          </a:xfrm>
        </p:grpSpPr>
        <p:sp>
          <p:nvSpPr>
            <p:cNvPr id="41" name="Arc 40"/>
            <p:cNvSpPr/>
            <p:nvPr/>
          </p:nvSpPr>
          <p:spPr>
            <a:xfrm>
              <a:off x="4156369" y="2363572"/>
              <a:ext cx="1246909" cy="739846"/>
            </a:xfrm>
            <a:prstGeom prst="arc">
              <a:avLst>
                <a:gd name="adj1" fmla="val 11324771"/>
                <a:gd name="adj2" fmla="val 21050545"/>
              </a:avLst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391897" y="1939631"/>
              <a:ext cx="6286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 smtClean="0">
                  <a:solidFill>
                    <a:schemeClr val="accent5">
                      <a:lumMod val="75000"/>
                    </a:schemeClr>
                  </a:solidFill>
                </a:rPr>
                <a:t>+ 6</a:t>
              </a:r>
              <a:endParaRPr lang="en-GB" sz="28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500248" y="1939639"/>
            <a:ext cx="1246909" cy="1163778"/>
            <a:chOff x="5500248" y="1939639"/>
            <a:chExt cx="1246909" cy="1163778"/>
          </a:xfrm>
        </p:grpSpPr>
        <p:sp>
          <p:nvSpPr>
            <p:cNvPr id="49" name="Arc 48"/>
            <p:cNvSpPr/>
            <p:nvPr/>
          </p:nvSpPr>
          <p:spPr>
            <a:xfrm>
              <a:off x="5500248" y="2363571"/>
              <a:ext cx="1246909" cy="739846"/>
            </a:xfrm>
            <a:prstGeom prst="arc">
              <a:avLst>
                <a:gd name="adj1" fmla="val 11324771"/>
                <a:gd name="adj2" fmla="val 21050545"/>
              </a:avLst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818910" y="1939639"/>
              <a:ext cx="6286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b="1" dirty="0" smtClean="0">
                  <a:solidFill>
                    <a:schemeClr val="accent5">
                      <a:lumMod val="75000"/>
                    </a:schemeClr>
                  </a:solidFill>
                </a:rPr>
                <a:t>+ 6</a:t>
              </a:r>
              <a:endParaRPr lang="en-GB" sz="28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281351" y="2563089"/>
            <a:ext cx="75533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C00000"/>
                </a:solidFill>
              </a:rPr>
              <a:t>30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389719" y="2576941"/>
            <a:ext cx="75533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C00000"/>
                </a:solidFill>
              </a:rPr>
              <a:t>36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705891" y="2576943"/>
            <a:ext cx="75533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C00000"/>
                </a:solidFill>
              </a:rPr>
              <a:t>42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9938951" y="2590799"/>
            <a:ext cx="75533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C00000"/>
                </a:solidFill>
              </a:rPr>
              <a:t>48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281350" y="3900126"/>
            <a:ext cx="75533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C00000"/>
                </a:solidFill>
              </a:rPr>
              <a:t>27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389719" y="3900125"/>
            <a:ext cx="75533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C00000"/>
                </a:solidFill>
              </a:rPr>
              <a:t>30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705891" y="3900125"/>
            <a:ext cx="75533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C00000"/>
                </a:solidFill>
              </a:rPr>
              <a:t>33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9938951" y="3900125"/>
            <a:ext cx="755335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4400" b="1" dirty="0" smtClean="0">
                <a:solidFill>
                  <a:srgbClr val="C00000"/>
                </a:solidFill>
              </a:rPr>
              <a:t>36</a:t>
            </a:r>
            <a:endParaRPr lang="en-GB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5949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203</Words>
  <Application>Microsoft Office PowerPoint</Application>
  <PresentationFormat>Widescreen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HP001 4 hàng</vt:lpstr>
      <vt:lpstr>HP001 5 hàng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TT</cp:lastModifiedBy>
  <cp:revision>33</cp:revision>
  <dcterms:created xsi:type="dcterms:W3CDTF">2021-08-27T21:05:28Z</dcterms:created>
  <dcterms:modified xsi:type="dcterms:W3CDTF">2021-09-26T10:43:26Z</dcterms:modified>
</cp:coreProperties>
</file>