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307" r:id="rId2"/>
    <p:sldId id="547" r:id="rId3"/>
    <p:sldId id="535" r:id="rId4"/>
    <p:sldId id="264" r:id="rId5"/>
    <p:sldId id="545" r:id="rId6"/>
    <p:sldId id="550" r:id="rId7"/>
    <p:sldId id="549" r:id="rId8"/>
    <p:sldId id="528" r:id="rId9"/>
    <p:sldId id="563" r:id="rId10"/>
    <p:sldId id="539" r:id="rId11"/>
    <p:sldId id="557" r:id="rId12"/>
    <p:sldId id="533" r:id="rId13"/>
    <p:sldId id="515" r:id="rId14"/>
    <p:sldId id="543" r:id="rId15"/>
    <p:sldId id="518" r:id="rId16"/>
    <p:sldId id="536" r:id="rId17"/>
    <p:sldId id="558" r:id="rId18"/>
    <p:sldId id="559" r:id="rId19"/>
    <p:sldId id="560" r:id="rId20"/>
    <p:sldId id="561" r:id="rId21"/>
    <p:sldId id="544" r:id="rId22"/>
  </p:sldIdLst>
  <p:sldSz cx="9144000" cy="5143500" type="screen16x9"/>
  <p:notesSz cx="6858000" cy="9144000"/>
  <p:custDataLst>
    <p:tags r:id="rId2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A9834"/>
    <a:srgbClr val="EE426B"/>
    <a:srgbClr val="3EA258"/>
    <a:srgbClr val="FB8246"/>
    <a:srgbClr val="F0C613"/>
    <a:srgbClr val="E3D962"/>
    <a:srgbClr val="E0E15A"/>
    <a:srgbClr val="8FC18E"/>
    <a:srgbClr val="4C9459"/>
    <a:srgbClr val="C1395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815" autoAdjust="0"/>
    <p:restoredTop sz="89767" autoAdjust="0"/>
  </p:normalViewPr>
  <p:slideViewPr>
    <p:cSldViewPr>
      <p:cViewPr varScale="1">
        <p:scale>
          <a:sx n="96" d="100"/>
          <a:sy n="96" d="100"/>
        </p:scale>
        <p:origin x="922" y="77"/>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3420E58-505A-4D85-B56F-8B4029475562}" type="datetimeFigureOut">
              <a:rPr lang="en-US" smtClean="0"/>
              <a:t>11/21/2022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153CAB7-4CC0-4A55-B518-9B187561AED8}" type="slidenum">
              <a:rPr lang="en-US" smtClean="0"/>
              <a:t>‹#›</a:t>
            </a:fld>
            <a:endParaRPr lang="en-US"/>
          </a:p>
        </p:txBody>
      </p:sp>
    </p:spTree>
    <p:extLst>
      <p:ext uri="{BB962C8B-B14F-4D97-AF65-F5344CB8AC3E}">
        <p14:creationId xmlns:p14="http://schemas.microsoft.com/office/powerpoint/2010/main" val="23240684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C153CAB7-4CC0-4A55-B518-9B187561AED8}" type="slidenum">
              <a:rPr lang="en-US" smtClean="0"/>
              <a:t>1</a:t>
            </a:fld>
            <a:endParaRPr lang="en-US"/>
          </a:p>
        </p:txBody>
      </p:sp>
    </p:spTree>
    <p:extLst>
      <p:ext uri="{BB962C8B-B14F-4D97-AF65-F5344CB8AC3E}">
        <p14:creationId xmlns:p14="http://schemas.microsoft.com/office/powerpoint/2010/main" val="42168587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7B49193-BA95-4736-98B5-6553A6ED8494}" type="slidenum">
              <a:rPr lang="en-US" smtClean="0"/>
              <a:pPr/>
              <a:t>7</a:t>
            </a:fld>
            <a:endParaRPr lang="en-US"/>
          </a:p>
        </p:txBody>
      </p:sp>
    </p:spTree>
    <p:extLst>
      <p:ext uri="{BB962C8B-B14F-4D97-AF65-F5344CB8AC3E}">
        <p14:creationId xmlns:p14="http://schemas.microsoft.com/office/powerpoint/2010/main" val="20562855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3200"/>
              <a:t>Sau câu</a:t>
            </a:r>
            <a:r>
              <a:rPr lang="en-US" sz="3200" baseline="0"/>
              <a:t> 1 hỏi:</a:t>
            </a:r>
          </a:p>
          <a:p>
            <a:r>
              <a:rPr lang="en-US" sz="3200" baseline="0"/>
              <a:t>+ Em hiểu như thế nào là phóng xạ?</a:t>
            </a:r>
          </a:p>
          <a:p>
            <a:r>
              <a:rPr lang="en-US" sz="3200" baseline="0"/>
              <a:t>+ Bom nguyên tử là loại bom gì?</a:t>
            </a:r>
            <a:endParaRPr lang="en-GB" sz="3200"/>
          </a:p>
        </p:txBody>
      </p:sp>
      <p:sp>
        <p:nvSpPr>
          <p:cNvPr id="4" name="Slide Number Placeholder 3"/>
          <p:cNvSpPr>
            <a:spLocks noGrp="1"/>
          </p:cNvSpPr>
          <p:nvPr>
            <p:ph type="sldNum" sz="quarter" idx="10"/>
          </p:nvPr>
        </p:nvSpPr>
        <p:spPr/>
        <p:txBody>
          <a:bodyPr/>
          <a:lstStyle/>
          <a:p>
            <a:fld id="{C153CAB7-4CC0-4A55-B518-9B187561AED8}" type="slidenum">
              <a:rPr lang="en-US" smtClean="0"/>
              <a:t>8</a:t>
            </a:fld>
            <a:endParaRPr lang="en-US"/>
          </a:p>
        </p:txBody>
      </p:sp>
    </p:spTree>
    <p:extLst>
      <p:ext uri="{BB962C8B-B14F-4D97-AF65-F5344CB8AC3E}">
        <p14:creationId xmlns:p14="http://schemas.microsoft.com/office/powerpoint/2010/main" val="20931773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kern="1200">
              <a:solidFill>
                <a:schemeClr val="tx1"/>
              </a:solidFill>
              <a:effectLst/>
              <a:latin typeface="+mn-lt"/>
              <a:ea typeface="+mn-ea"/>
              <a:cs typeface="+mn-cs"/>
            </a:endParaRPr>
          </a:p>
          <a:p>
            <a:r>
              <a:rPr lang="en-US" sz="2000" kern="1200">
                <a:solidFill>
                  <a:schemeClr val="tx1"/>
                </a:solidFill>
                <a:effectLst/>
                <a:latin typeface="+mn-lt"/>
                <a:ea typeface="+mn-ea"/>
                <a:cs typeface="+mn-cs"/>
              </a:rPr>
              <a:t>GV chốt ý </a:t>
            </a:r>
          </a:p>
          <a:p>
            <a:r>
              <a:rPr lang="en-US" sz="2000" kern="1200">
                <a:solidFill>
                  <a:schemeClr val="tx1"/>
                </a:solidFill>
                <a:effectLst/>
                <a:latin typeface="+mn-lt"/>
                <a:ea typeface="+mn-ea"/>
                <a:cs typeface="+mn-cs"/>
              </a:rPr>
              <a:t>- Về nhân vật Xa – xa – cô: Xúc động và khâm phục tinh thần, nghị lực và niềm tin yêu về cuộc sống của Xa – xa - cô. </a:t>
            </a:r>
          </a:p>
          <a:p>
            <a:r>
              <a:rPr lang="en-US" sz="2000" kern="1200">
                <a:solidFill>
                  <a:schemeClr val="tx1"/>
                </a:solidFill>
                <a:effectLst/>
                <a:latin typeface="+mn-lt"/>
                <a:ea typeface="+mn-ea"/>
                <a:cs typeface="+mn-cs"/>
              </a:rPr>
              <a:t>Cái chết của Xa – xa - cô làm cho chúng ta phải thêm yêu hòa bình và tận lực bảo vệ hòa bình trên trái đất…</a:t>
            </a:r>
          </a:p>
          <a:p>
            <a:endParaRPr lang="en-GB" sz="2000" kern="1200">
              <a:solidFill>
                <a:schemeClr val="tx1"/>
              </a:solidFill>
              <a:effectLst/>
              <a:latin typeface="+mn-lt"/>
              <a:ea typeface="+mn-ea"/>
              <a:cs typeface="+mn-cs"/>
            </a:endParaRPr>
          </a:p>
          <a:p>
            <a:r>
              <a:rPr lang="en-US" sz="2000" kern="1200">
                <a:solidFill>
                  <a:schemeClr val="tx1"/>
                </a:solidFill>
                <a:effectLst/>
                <a:latin typeface="+mn-lt"/>
                <a:ea typeface="+mn-ea"/>
                <a:cs typeface="+mn-cs"/>
              </a:rPr>
              <a:t>- Về chiến tranh hạt nhân: lên án cuộc chiến tranh sử dụng những vũ khí hạng nặng, những vũ khí tối tân hiện đại, cùng với tính hiện đại của công nghệ hạt nhân là sức hủy diệt vô cùng ghê gớm đối với nhân dân nước Nhật. Sức kinh phá và thiệt hại là vô cùng lớn. Vũ khí hạt nhân đã trở thành mối hiểm hoạ khủng khiếp nhất đe doạ toàn bộ sự sống, loài người trên Trái Đất.</a:t>
            </a:r>
            <a:endParaRPr lang="en-GB" sz="2000" kern="1200">
              <a:solidFill>
                <a:schemeClr val="tx1"/>
              </a:solidFill>
              <a:effectLst/>
              <a:latin typeface="+mn-lt"/>
              <a:ea typeface="+mn-ea"/>
              <a:cs typeface="+mn-cs"/>
            </a:endParaRPr>
          </a:p>
          <a:p>
            <a:endParaRPr lang="en-GB"/>
          </a:p>
        </p:txBody>
      </p:sp>
      <p:sp>
        <p:nvSpPr>
          <p:cNvPr id="4" name="Slide Number Placeholder 3"/>
          <p:cNvSpPr>
            <a:spLocks noGrp="1"/>
          </p:cNvSpPr>
          <p:nvPr>
            <p:ph type="sldNum" sz="quarter" idx="10"/>
          </p:nvPr>
        </p:nvSpPr>
        <p:spPr/>
        <p:txBody>
          <a:bodyPr/>
          <a:lstStyle/>
          <a:p>
            <a:fld id="{C153CAB7-4CC0-4A55-B518-9B187561AED8}" type="slidenum">
              <a:rPr lang="en-US" smtClean="0"/>
              <a:t>13</a:t>
            </a:fld>
            <a:endParaRPr lang="en-US"/>
          </a:p>
        </p:txBody>
      </p:sp>
    </p:spTree>
    <p:extLst>
      <p:ext uri="{BB962C8B-B14F-4D97-AF65-F5344CB8AC3E}">
        <p14:creationId xmlns:p14="http://schemas.microsoft.com/office/powerpoint/2010/main" val="26680504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F17A997-5AEB-450D-88D4-DC6E4D950A10}" type="slidenum">
              <a:rPr lang="en-US" altLang="en-US"/>
              <a:pPr eaLnBrk="1" hangingPunct="1"/>
              <a:t>17</a:t>
            </a:fld>
            <a:endParaRPr lang="en-US" altLang="en-US"/>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866852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0C1E68B-206D-45E0-8374-E7B3788603E3}" type="slidenum">
              <a:rPr lang="en-US" altLang="en-US"/>
              <a:pPr eaLnBrk="1" hangingPunct="1"/>
              <a:t>18</a:t>
            </a:fld>
            <a:endParaRPr lang="en-US" altLang="en-US"/>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89170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C1A69B6-D28E-42DA-BB94-88C87D542D5B}" type="slidenum">
              <a:rPr lang="en-US" altLang="en-US"/>
              <a:pPr eaLnBrk="1" hangingPunct="1"/>
              <a:t>19</a:t>
            </a:fld>
            <a:endParaRPr lang="en-US" altLang="en-US"/>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311808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1757393-4B87-4B37-BDF6-99513D66DA06}" type="slidenum">
              <a:rPr lang="en-US" altLang="en-US"/>
              <a:pPr eaLnBrk="1" hangingPunct="1"/>
              <a:t>20</a:t>
            </a:fld>
            <a:endParaRPr lang="en-US" altLang="en-US"/>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043967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4AE7991-2FAD-4FAD-91D0-F5406E83A19C}" type="datetimeFigureOut">
              <a:rPr lang="en-US" smtClean="0"/>
              <a:t>11/21/2022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6D3EFB-67F9-4BBD-9A1E-0CE3DCE37136}" type="slidenum">
              <a:rPr lang="en-US" smtClean="0"/>
              <a:t>‹#›</a:t>
            </a:fld>
            <a:endParaRPr lang="en-US"/>
          </a:p>
        </p:txBody>
      </p:sp>
    </p:spTree>
    <p:extLst>
      <p:ext uri="{BB962C8B-B14F-4D97-AF65-F5344CB8AC3E}">
        <p14:creationId xmlns:p14="http://schemas.microsoft.com/office/powerpoint/2010/main" val="2925853027"/>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4AE7991-2FAD-4FAD-91D0-F5406E83A19C}" type="datetimeFigureOut">
              <a:rPr lang="en-US" smtClean="0"/>
              <a:t>11/21/2022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6D3EFB-67F9-4BBD-9A1E-0CE3DCE37136}" type="slidenum">
              <a:rPr lang="en-US" smtClean="0"/>
              <a:t>‹#›</a:t>
            </a:fld>
            <a:endParaRPr lang="en-US"/>
          </a:p>
        </p:txBody>
      </p:sp>
    </p:spTree>
    <p:extLst>
      <p:ext uri="{BB962C8B-B14F-4D97-AF65-F5344CB8AC3E}">
        <p14:creationId xmlns:p14="http://schemas.microsoft.com/office/powerpoint/2010/main" val="4031331796"/>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4AE7991-2FAD-4FAD-91D0-F5406E83A19C}" type="datetimeFigureOut">
              <a:rPr lang="en-US" smtClean="0"/>
              <a:t>11/21/2022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6D3EFB-67F9-4BBD-9A1E-0CE3DCE37136}" type="slidenum">
              <a:rPr lang="en-US" smtClean="0"/>
              <a:t>‹#›</a:t>
            </a:fld>
            <a:endParaRPr lang="en-US"/>
          </a:p>
        </p:txBody>
      </p:sp>
    </p:spTree>
    <p:extLst>
      <p:ext uri="{BB962C8B-B14F-4D97-AF65-F5344CB8AC3E}">
        <p14:creationId xmlns:p14="http://schemas.microsoft.com/office/powerpoint/2010/main" val="1349325012"/>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4AE7991-2FAD-4FAD-91D0-F5406E83A19C}" type="datetimeFigureOut">
              <a:rPr lang="en-US" smtClean="0"/>
              <a:t>11/21/2022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6D3EFB-67F9-4BBD-9A1E-0CE3DCE37136}" type="slidenum">
              <a:rPr lang="en-US" smtClean="0"/>
              <a:t>‹#›</a:t>
            </a:fld>
            <a:endParaRPr lang="en-US"/>
          </a:p>
        </p:txBody>
      </p:sp>
    </p:spTree>
    <p:extLst>
      <p:ext uri="{BB962C8B-B14F-4D97-AF65-F5344CB8AC3E}">
        <p14:creationId xmlns:p14="http://schemas.microsoft.com/office/powerpoint/2010/main" val="4089523911"/>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4AE7991-2FAD-4FAD-91D0-F5406E83A19C}" type="datetimeFigureOut">
              <a:rPr lang="en-US" smtClean="0"/>
              <a:t>11/21/2022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6D3EFB-67F9-4BBD-9A1E-0CE3DCE37136}" type="slidenum">
              <a:rPr lang="en-US" smtClean="0"/>
              <a:t>‹#›</a:t>
            </a:fld>
            <a:endParaRPr lang="en-US"/>
          </a:p>
        </p:txBody>
      </p:sp>
    </p:spTree>
    <p:extLst>
      <p:ext uri="{BB962C8B-B14F-4D97-AF65-F5344CB8AC3E}">
        <p14:creationId xmlns:p14="http://schemas.microsoft.com/office/powerpoint/2010/main" val="2873742771"/>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4AE7991-2FAD-4FAD-91D0-F5406E83A19C}" type="datetimeFigureOut">
              <a:rPr lang="en-US" smtClean="0"/>
              <a:t>11/21/2022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6D3EFB-67F9-4BBD-9A1E-0CE3DCE37136}" type="slidenum">
              <a:rPr lang="en-US" smtClean="0"/>
              <a:t>‹#›</a:t>
            </a:fld>
            <a:endParaRPr lang="en-US"/>
          </a:p>
        </p:txBody>
      </p:sp>
    </p:spTree>
    <p:extLst>
      <p:ext uri="{BB962C8B-B14F-4D97-AF65-F5344CB8AC3E}">
        <p14:creationId xmlns:p14="http://schemas.microsoft.com/office/powerpoint/2010/main" val="2831445896"/>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4AE7991-2FAD-4FAD-91D0-F5406E83A19C}" type="datetimeFigureOut">
              <a:rPr lang="en-US" smtClean="0"/>
              <a:t>11/21/2022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C6D3EFB-67F9-4BBD-9A1E-0CE3DCE37136}" type="slidenum">
              <a:rPr lang="en-US" smtClean="0"/>
              <a:t>‹#›</a:t>
            </a:fld>
            <a:endParaRPr lang="en-US"/>
          </a:p>
        </p:txBody>
      </p:sp>
    </p:spTree>
    <p:extLst>
      <p:ext uri="{BB962C8B-B14F-4D97-AF65-F5344CB8AC3E}">
        <p14:creationId xmlns:p14="http://schemas.microsoft.com/office/powerpoint/2010/main" val="3283452904"/>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4AE7991-2FAD-4FAD-91D0-F5406E83A19C}" type="datetimeFigureOut">
              <a:rPr lang="en-US" smtClean="0"/>
              <a:t>11/21/2022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6D3EFB-67F9-4BBD-9A1E-0CE3DCE37136}" type="slidenum">
              <a:rPr lang="en-US" smtClean="0"/>
              <a:t>‹#›</a:t>
            </a:fld>
            <a:endParaRPr lang="en-US"/>
          </a:p>
        </p:txBody>
      </p:sp>
    </p:spTree>
    <p:extLst>
      <p:ext uri="{BB962C8B-B14F-4D97-AF65-F5344CB8AC3E}">
        <p14:creationId xmlns:p14="http://schemas.microsoft.com/office/powerpoint/2010/main" val="2488050242"/>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AE7991-2FAD-4FAD-91D0-F5406E83A19C}" type="datetimeFigureOut">
              <a:rPr lang="en-US" smtClean="0"/>
              <a:t>11/21/2022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6D3EFB-67F9-4BBD-9A1E-0CE3DCE37136}" type="slidenum">
              <a:rPr lang="en-US" smtClean="0"/>
              <a:t>‹#›</a:t>
            </a:fld>
            <a:endParaRPr lang="en-US"/>
          </a:p>
        </p:txBody>
      </p:sp>
    </p:spTree>
    <p:extLst>
      <p:ext uri="{BB962C8B-B14F-4D97-AF65-F5344CB8AC3E}">
        <p14:creationId xmlns:p14="http://schemas.microsoft.com/office/powerpoint/2010/main" val="4270375094"/>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91"/>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4AE7991-2FAD-4FAD-91D0-F5406E83A19C}" type="datetimeFigureOut">
              <a:rPr lang="en-US" smtClean="0"/>
              <a:t>11/21/2022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6D3EFB-67F9-4BBD-9A1E-0CE3DCE37136}" type="slidenum">
              <a:rPr lang="en-US" smtClean="0"/>
              <a:t>‹#›</a:t>
            </a:fld>
            <a:endParaRPr lang="en-US"/>
          </a:p>
        </p:txBody>
      </p:sp>
    </p:spTree>
    <p:extLst>
      <p:ext uri="{BB962C8B-B14F-4D97-AF65-F5344CB8AC3E}">
        <p14:creationId xmlns:p14="http://schemas.microsoft.com/office/powerpoint/2010/main" val="1945673371"/>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6"/>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4AE7991-2FAD-4FAD-91D0-F5406E83A19C}" type="datetimeFigureOut">
              <a:rPr lang="en-US" smtClean="0"/>
              <a:t>11/21/2022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6D3EFB-67F9-4BBD-9A1E-0CE3DCE37136}" type="slidenum">
              <a:rPr lang="en-US" smtClean="0"/>
              <a:t>‹#›</a:t>
            </a:fld>
            <a:endParaRPr lang="en-US"/>
          </a:p>
        </p:txBody>
      </p:sp>
    </p:spTree>
    <p:extLst>
      <p:ext uri="{BB962C8B-B14F-4D97-AF65-F5344CB8AC3E}">
        <p14:creationId xmlns:p14="http://schemas.microsoft.com/office/powerpoint/2010/main" val="2454073791"/>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4AE7991-2FAD-4FAD-91D0-F5406E83A19C}" type="datetimeFigureOut">
              <a:rPr lang="en-US" smtClean="0"/>
              <a:t>11/21/2022</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C6D3EFB-67F9-4BBD-9A1E-0CE3DCE37136}" type="slidenum">
              <a:rPr lang="en-US" smtClean="0"/>
              <a:t>‹#›</a:t>
            </a:fld>
            <a:endParaRPr lang="en-US"/>
          </a:p>
        </p:txBody>
      </p:sp>
    </p:spTree>
    <p:extLst>
      <p:ext uri="{BB962C8B-B14F-4D97-AF65-F5344CB8AC3E}">
        <p14:creationId xmlns:p14="http://schemas.microsoft.com/office/powerpoint/2010/main" val="32988576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slide" Target="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wapedia.mobi/vi/T%E1%BA%ADp_tin:A-Bomb_Dome_close-up.jpg"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apedia.mobi/vi/T%E1%BA%ADp_tin:PaperCranes.jpg"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2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BCFA28A-1716-4FCC-BABD-951A4A49B8B6}"/>
              </a:ext>
            </a:extLst>
          </p:cNvPr>
          <p:cNvSpPr/>
          <p:nvPr/>
        </p:nvSpPr>
        <p:spPr>
          <a:xfrm>
            <a:off x="710320" y="1491166"/>
            <a:ext cx="70820" cy="25908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074" name="Rectangle 2">
            <a:extLst>
              <a:ext uri="{FF2B5EF4-FFF2-40B4-BE49-F238E27FC236}">
                <a16:creationId xmlns:a16="http://schemas.microsoft.com/office/drawing/2014/main" id="{BA2D4938-4C86-4D67-B241-ACA35F4955CD}"/>
              </a:ext>
            </a:extLst>
          </p:cNvPr>
          <p:cNvSpPr>
            <a:spLocks noGrp="1" noChangeArrowheads="1"/>
          </p:cNvSpPr>
          <p:nvPr>
            <p:ph type="title"/>
          </p:nvPr>
        </p:nvSpPr>
        <p:spPr>
          <a:xfrm>
            <a:off x="204463" y="98682"/>
            <a:ext cx="2183931" cy="561692"/>
          </a:xfrm>
          <a:noFill/>
        </p:spPr>
        <p:txBody>
          <a:bodyPr wrap="none" lIns="68580" tIns="34290" rIns="68580" bIns="34290">
            <a:spAutoFit/>
          </a:bodyPr>
          <a:lstStyle/>
          <a:p>
            <a:r>
              <a:rPr lang="en-US" altLang="vi-VN" sz="3200" b="1" dirty="0">
                <a:ln w="0"/>
                <a:solidFill>
                  <a:srgbClr val="3EA258"/>
                </a:solidFill>
                <a:effectLst>
                  <a:outerShdw blurRad="38100" dist="25400" dir="5400000" algn="ctr" rotWithShape="0">
                    <a:srgbClr val="6E747A">
                      <a:alpha val="43000"/>
                    </a:srgbClr>
                  </a:outerShdw>
                  <a:reflection blurRad="6350" stA="55000" endA="300" endPos="45500" dir="5400000" sy="-100000" algn="bl" rotWithShape="0"/>
                </a:effectLst>
                <a:latin typeface="+mn-lt"/>
                <a:ea typeface="+mn-ea"/>
                <a:cs typeface="+mn-cs"/>
              </a:rPr>
              <a:t>KHỞI ĐỘNG</a:t>
            </a:r>
          </a:p>
        </p:txBody>
      </p:sp>
      <p:sp>
        <p:nvSpPr>
          <p:cNvPr id="3075" name="Text Box 3">
            <a:extLst>
              <a:ext uri="{FF2B5EF4-FFF2-40B4-BE49-F238E27FC236}">
                <a16:creationId xmlns:a16="http://schemas.microsoft.com/office/drawing/2014/main" id="{1996B76B-4637-4E7C-BAE4-E64D4E679624}"/>
              </a:ext>
            </a:extLst>
          </p:cNvPr>
          <p:cNvSpPr txBox="1">
            <a:spLocks noChangeArrowheads="1"/>
          </p:cNvSpPr>
          <p:nvPr/>
        </p:nvSpPr>
        <p:spPr bwMode="auto">
          <a:xfrm>
            <a:off x="2388394" y="541735"/>
            <a:ext cx="1847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vi-VN" altLang="vi-VN" sz="1350"/>
          </a:p>
        </p:txBody>
      </p:sp>
      <p:sp>
        <p:nvSpPr>
          <p:cNvPr id="3078" name="AutoShape 51">
            <a:extLst>
              <a:ext uri="{FF2B5EF4-FFF2-40B4-BE49-F238E27FC236}">
                <a16:creationId xmlns:a16="http://schemas.microsoft.com/office/drawing/2014/main" id="{38EBB23C-FDB5-4F4C-B461-C1BF99700B85}"/>
              </a:ext>
            </a:extLst>
          </p:cNvPr>
          <p:cNvSpPr>
            <a:spLocks noChangeArrowheads="1"/>
          </p:cNvSpPr>
          <p:nvPr/>
        </p:nvSpPr>
        <p:spPr bwMode="gray">
          <a:xfrm>
            <a:off x="1392883" y="3028950"/>
            <a:ext cx="7446315" cy="796752"/>
          </a:xfrm>
          <a:prstGeom prst="roundRect">
            <a:avLst>
              <a:gd name="adj" fmla="val 50000"/>
            </a:avLst>
          </a:prstGeom>
          <a:noFill/>
          <a:ln w="28575" algn="ctr">
            <a:solidFill>
              <a:srgbClr val="0070C0"/>
            </a:solidFill>
            <a:round/>
            <a:headEnd/>
            <a:tailEnd/>
          </a:ln>
          <a:effectLst/>
          <a:extLst>
            <a:ext uri="{909E8E84-426E-40DD-AFC4-6F175D3DCCD1}">
              <a14:hiddenFill xmlns:a14="http://schemas.microsoft.com/office/drawing/2010/main">
                <a:gradFill rotWithShape="1">
                  <a:gsLst>
                    <a:gs pos="0">
                      <a:srgbClr val="FFFFFF"/>
                    </a:gs>
                    <a:gs pos="100000">
                      <a:schemeClr val="hlink"/>
                    </a:gs>
                  </a:gsLst>
                  <a:lin ang="0" scaled="1"/>
                </a:grad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altLang="vi-VN" b="0" dirty="0" err="1">
                <a:solidFill>
                  <a:schemeClr val="tx2"/>
                </a:solidFill>
              </a:rPr>
              <a:t>Đọc</a:t>
            </a:r>
            <a:r>
              <a:rPr lang="en-US" altLang="vi-VN" b="0" dirty="0">
                <a:solidFill>
                  <a:schemeClr val="tx2"/>
                </a:solidFill>
              </a:rPr>
              <a:t> </a:t>
            </a:r>
            <a:r>
              <a:rPr lang="en-US" altLang="vi-VN" b="0" dirty="0" err="1">
                <a:solidFill>
                  <a:schemeClr val="tx2"/>
                </a:solidFill>
              </a:rPr>
              <a:t>đoạn</a:t>
            </a:r>
            <a:r>
              <a:rPr lang="en-US" altLang="vi-VN" b="0" dirty="0">
                <a:solidFill>
                  <a:schemeClr val="tx2"/>
                </a:solidFill>
              </a:rPr>
              <a:t> 2, </a:t>
            </a:r>
            <a:r>
              <a:rPr lang="en-US" altLang="vi-VN" b="0" dirty="0" err="1">
                <a:solidFill>
                  <a:schemeClr val="tx2"/>
                </a:solidFill>
              </a:rPr>
              <a:t>và</a:t>
            </a:r>
            <a:r>
              <a:rPr lang="en-US" altLang="vi-VN" b="0" dirty="0">
                <a:solidFill>
                  <a:schemeClr val="tx2"/>
                </a:solidFill>
              </a:rPr>
              <a:t> </a:t>
            </a:r>
            <a:r>
              <a:rPr lang="en-US" altLang="vi-VN" b="0" dirty="0" err="1">
                <a:solidFill>
                  <a:schemeClr val="tx2"/>
                </a:solidFill>
              </a:rPr>
              <a:t>trả</a:t>
            </a:r>
            <a:r>
              <a:rPr lang="en-US" altLang="vi-VN" b="0" dirty="0">
                <a:solidFill>
                  <a:schemeClr val="tx2"/>
                </a:solidFill>
              </a:rPr>
              <a:t> </a:t>
            </a:r>
            <a:r>
              <a:rPr lang="en-US" altLang="vi-VN" b="0" dirty="0" err="1">
                <a:solidFill>
                  <a:schemeClr val="tx2"/>
                </a:solidFill>
              </a:rPr>
              <a:t>lời</a:t>
            </a:r>
            <a:r>
              <a:rPr lang="en-US" altLang="vi-VN" b="0">
                <a:solidFill>
                  <a:schemeClr val="tx2"/>
                </a:solidFill>
              </a:rPr>
              <a:t>: </a:t>
            </a:r>
            <a:r>
              <a:rPr lang="en-US" altLang="vi-VN" b="0" i="1"/>
              <a:t>Tại sao vở kịch lại được tác giả đặt tên là</a:t>
            </a:r>
          </a:p>
          <a:p>
            <a:pPr eaLnBrk="1" hangingPunct="1"/>
            <a:r>
              <a:rPr lang="en-US" altLang="vi-VN" b="0" i="1"/>
              <a:t> “Lòng dân”?</a:t>
            </a:r>
            <a:endParaRPr lang="en-US" altLang="vi-VN" b="0" i="1" dirty="0"/>
          </a:p>
        </p:txBody>
      </p:sp>
      <p:sp>
        <p:nvSpPr>
          <p:cNvPr id="3079" name="AutoShape 52">
            <a:extLst>
              <a:ext uri="{FF2B5EF4-FFF2-40B4-BE49-F238E27FC236}">
                <a16:creationId xmlns:a16="http://schemas.microsoft.com/office/drawing/2014/main" id="{8D4945E8-381A-403D-BA62-885EC04C5699}"/>
              </a:ext>
            </a:extLst>
          </p:cNvPr>
          <p:cNvSpPr>
            <a:spLocks noChangeArrowheads="1"/>
          </p:cNvSpPr>
          <p:nvPr/>
        </p:nvSpPr>
        <p:spPr bwMode="gray">
          <a:xfrm>
            <a:off x="1383983" y="1809750"/>
            <a:ext cx="7455216" cy="796752"/>
          </a:xfrm>
          <a:prstGeom prst="roundRect">
            <a:avLst>
              <a:gd name="adj" fmla="val 50000"/>
            </a:avLst>
          </a:prstGeom>
          <a:noFill/>
          <a:ln w="28575" algn="ctr">
            <a:solidFill>
              <a:srgbClr val="0070C0"/>
            </a:solidFill>
            <a:round/>
            <a:headEnd/>
            <a:tailEnd/>
          </a:ln>
          <a:effectLst/>
          <a:extLst>
            <a:ext uri="{909E8E84-426E-40DD-AFC4-6F175D3DCCD1}">
              <a14:hiddenFill xmlns:a14="http://schemas.microsoft.com/office/drawing/2010/main">
                <a:gradFill rotWithShape="1">
                  <a:gsLst>
                    <a:gs pos="0">
                      <a:srgbClr val="FFFFFF"/>
                    </a:gs>
                    <a:gs pos="100000">
                      <a:schemeClr val="accent1"/>
                    </a:gs>
                  </a:gsLst>
                  <a:lin ang="0" scaled="1"/>
                </a:grad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altLang="vi-VN" b="0" dirty="0" err="1">
                <a:solidFill>
                  <a:schemeClr val="tx2"/>
                </a:solidFill>
              </a:rPr>
              <a:t>Đọc</a:t>
            </a:r>
            <a:r>
              <a:rPr lang="en-US" altLang="vi-VN" b="0" dirty="0">
                <a:solidFill>
                  <a:schemeClr val="tx2"/>
                </a:solidFill>
              </a:rPr>
              <a:t> </a:t>
            </a:r>
            <a:r>
              <a:rPr lang="en-US" altLang="vi-VN" b="0" dirty="0" err="1">
                <a:solidFill>
                  <a:schemeClr val="tx2"/>
                </a:solidFill>
              </a:rPr>
              <a:t>thầm</a:t>
            </a:r>
            <a:r>
              <a:rPr lang="en-US" altLang="vi-VN" b="0" dirty="0">
                <a:solidFill>
                  <a:schemeClr val="tx2"/>
                </a:solidFill>
              </a:rPr>
              <a:t> </a:t>
            </a:r>
            <a:r>
              <a:rPr lang="en-US" altLang="vi-VN" b="0" dirty="0" err="1">
                <a:solidFill>
                  <a:schemeClr val="tx2"/>
                </a:solidFill>
              </a:rPr>
              <a:t>đoạn</a:t>
            </a:r>
            <a:r>
              <a:rPr lang="en-US" altLang="vi-VN" b="0" dirty="0">
                <a:solidFill>
                  <a:schemeClr val="tx2"/>
                </a:solidFill>
              </a:rPr>
              <a:t> 1, </a:t>
            </a:r>
            <a:r>
              <a:rPr lang="en-US" altLang="vi-VN" b="0" dirty="0" err="1">
                <a:solidFill>
                  <a:schemeClr val="tx2"/>
                </a:solidFill>
              </a:rPr>
              <a:t>và</a:t>
            </a:r>
            <a:r>
              <a:rPr lang="en-US" altLang="vi-VN" b="0" dirty="0">
                <a:solidFill>
                  <a:schemeClr val="tx2"/>
                </a:solidFill>
              </a:rPr>
              <a:t> </a:t>
            </a:r>
            <a:r>
              <a:rPr lang="en-US" altLang="vi-VN" b="0" dirty="0" err="1">
                <a:solidFill>
                  <a:schemeClr val="tx2"/>
                </a:solidFill>
              </a:rPr>
              <a:t>trả</a:t>
            </a:r>
            <a:r>
              <a:rPr lang="en-US" altLang="vi-VN" b="0" dirty="0">
                <a:solidFill>
                  <a:schemeClr val="tx2"/>
                </a:solidFill>
              </a:rPr>
              <a:t> </a:t>
            </a:r>
            <a:r>
              <a:rPr lang="en-US" altLang="vi-VN" b="0" dirty="0" err="1">
                <a:solidFill>
                  <a:schemeClr val="tx2"/>
                </a:solidFill>
              </a:rPr>
              <a:t>lời</a:t>
            </a:r>
            <a:r>
              <a:rPr lang="en-US" altLang="vi-VN" b="0">
                <a:solidFill>
                  <a:schemeClr val="tx2"/>
                </a:solidFill>
              </a:rPr>
              <a:t>: </a:t>
            </a:r>
            <a:r>
              <a:rPr lang="en-US" altLang="vi-VN" b="0" i="1"/>
              <a:t>Nội dung của bài là gì?</a:t>
            </a:r>
            <a:endParaRPr lang="en-US" altLang="vi-VN" b="0" i="1" dirty="0"/>
          </a:p>
        </p:txBody>
      </p:sp>
      <p:grpSp>
        <p:nvGrpSpPr>
          <p:cNvPr id="3080" name="Group 53">
            <a:extLst>
              <a:ext uri="{FF2B5EF4-FFF2-40B4-BE49-F238E27FC236}">
                <a16:creationId xmlns:a16="http://schemas.microsoft.com/office/drawing/2014/main" id="{5B1518AD-69E3-4E51-BF42-3B5F60A59A87}"/>
              </a:ext>
            </a:extLst>
          </p:cNvPr>
          <p:cNvGrpSpPr>
            <a:grpSpLocks/>
          </p:cNvGrpSpPr>
          <p:nvPr/>
        </p:nvGrpSpPr>
        <p:grpSpPr bwMode="auto">
          <a:xfrm>
            <a:off x="403624" y="1872167"/>
            <a:ext cx="700243" cy="616744"/>
            <a:chOff x="2078" y="1680"/>
            <a:chExt cx="1615" cy="1615"/>
          </a:xfrm>
        </p:grpSpPr>
        <p:sp>
          <p:nvSpPr>
            <p:cNvPr id="3090" name="Oval 54">
              <a:extLst>
                <a:ext uri="{FF2B5EF4-FFF2-40B4-BE49-F238E27FC236}">
                  <a16:creationId xmlns:a16="http://schemas.microsoft.com/office/drawing/2014/main" id="{EE527377-F038-4DEA-A9D0-49C60BA701DB}"/>
                </a:ext>
              </a:extLst>
            </p:cNvPr>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ffectLst/>
            <a:extLst>
              <a:ext uri="{91240B29-F687-4F45-9708-019B960494DF}">
                <a14:hiddenLine xmlns:a14="http://schemas.microsoft.com/office/drawing/2010/main" w="57150" algn="ctr">
                  <a:solidFill>
                    <a:schemeClr val="bg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vi-VN" altLang="vi-VN" sz="1350"/>
            </a:p>
          </p:txBody>
        </p:sp>
        <p:sp>
          <p:nvSpPr>
            <p:cNvPr id="3091" name="Oval 55">
              <a:extLst>
                <a:ext uri="{FF2B5EF4-FFF2-40B4-BE49-F238E27FC236}">
                  <a16:creationId xmlns:a16="http://schemas.microsoft.com/office/drawing/2014/main" id="{7914C2F5-9E3B-4840-BB82-21E2DB2FFE85}"/>
                </a:ext>
              </a:extLst>
            </p:cNvPr>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vi-VN" altLang="vi-VN" sz="1350"/>
            </a:p>
          </p:txBody>
        </p:sp>
        <p:sp>
          <p:nvSpPr>
            <p:cNvPr id="89144" name="Oval 56">
              <a:extLst>
                <a:ext uri="{FF2B5EF4-FFF2-40B4-BE49-F238E27FC236}">
                  <a16:creationId xmlns:a16="http://schemas.microsoft.com/office/drawing/2014/main" id="{01D031ED-66C9-4473-92FA-40C292742036}"/>
                </a:ext>
              </a:extLst>
            </p:cNvPr>
            <p:cNvSpPr>
              <a:spLocks noChangeArrowheads="1"/>
            </p:cNvSpPr>
            <p:nvPr/>
          </p:nvSpPr>
          <p:spPr bwMode="gray">
            <a:xfrm>
              <a:off x="2253" y="1936"/>
              <a:ext cx="555" cy="110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a:defRPr/>
              </a:pPr>
              <a:endParaRPr lang="en-US" sz="1350"/>
            </a:p>
          </p:txBody>
        </p:sp>
        <p:sp>
          <p:nvSpPr>
            <p:cNvPr id="3093" name="Oval 57">
              <a:extLst>
                <a:ext uri="{FF2B5EF4-FFF2-40B4-BE49-F238E27FC236}">
                  <a16:creationId xmlns:a16="http://schemas.microsoft.com/office/drawing/2014/main" id="{78F54DA2-90B4-44CC-8759-D74CCC8F55EB}"/>
                </a:ext>
              </a:extLst>
            </p:cNvPr>
            <p:cNvSpPr>
              <a:spLocks noChangeArrowheads="1"/>
            </p:cNvSpPr>
            <p:nvPr/>
          </p:nvSpPr>
          <p:spPr bwMode="gray">
            <a:xfrm>
              <a:off x="2254" y="1936"/>
              <a:ext cx="555" cy="1105"/>
            </a:xfrm>
            <a:prstGeom prst="ellipse">
              <a:avLst/>
            </a:prstGeom>
            <a:gradFill rotWithShape="1">
              <a:gsLst>
                <a:gs pos="0">
                  <a:srgbClr val="000000"/>
                </a:gs>
                <a:gs pos="100000">
                  <a:srgbClr val="FFCC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vi-VN" altLang="vi-VN" sz="1350"/>
            </a:p>
          </p:txBody>
        </p:sp>
        <p:sp>
          <p:nvSpPr>
            <p:cNvPr id="89146" name="Oval 58">
              <a:extLst>
                <a:ext uri="{FF2B5EF4-FFF2-40B4-BE49-F238E27FC236}">
                  <a16:creationId xmlns:a16="http://schemas.microsoft.com/office/drawing/2014/main" id="{ABC3955B-3A23-47FF-BF91-E2F5292F4310}"/>
                </a:ext>
              </a:extLst>
            </p:cNvPr>
            <p:cNvSpPr>
              <a:spLocks noChangeArrowheads="1"/>
            </p:cNvSpPr>
            <p:nvPr/>
          </p:nvSpPr>
          <p:spPr bwMode="gray">
            <a:xfrm>
              <a:off x="2335" y="1936"/>
              <a:ext cx="1096" cy="1105"/>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a:defRPr/>
              </a:pPr>
              <a:endParaRPr lang="en-US" sz="1350"/>
            </a:p>
          </p:txBody>
        </p:sp>
        <p:sp>
          <p:nvSpPr>
            <p:cNvPr id="3095" name="Oval 59">
              <a:extLst>
                <a:ext uri="{FF2B5EF4-FFF2-40B4-BE49-F238E27FC236}">
                  <a16:creationId xmlns:a16="http://schemas.microsoft.com/office/drawing/2014/main" id="{44808805-1842-45F5-8A80-E085C6BA21BE}"/>
                </a:ext>
              </a:extLst>
            </p:cNvPr>
            <p:cNvSpPr>
              <a:spLocks noChangeArrowheads="1"/>
            </p:cNvSpPr>
            <p:nvPr/>
          </p:nvSpPr>
          <p:spPr bwMode="gray">
            <a:xfrm>
              <a:off x="2337" y="1936"/>
              <a:ext cx="1096" cy="1105"/>
            </a:xfrm>
            <a:prstGeom prst="ellipse">
              <a:avLst/>
            </a:prstGeom>
            <a:gradFill rotWithShape="1">
              <a:gsLst>
                <a:gs pos="0">
                  <a:srgbClr val="FFCC00"/>
                </a:gs>
                <a:gs pos="100000">
                  <a:srgbClr val="7C63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vi-VN" altLang="vi-VN" sz="1350"/>
            </a:p>
          </p:txBody>
        </p:sp>
      </p:grpSp>
      <p:grpSp>
        <p:nvGrpSpPr>
          <p:cNvPr id="3081" name="Group 60">
            <a:extLst>
              <a:ext uri="{FF2B5EF4-FFF2-40B4-BE49-F238E27FC236}">
                <a16:creationId xmlns:a16="http://schemas.microsoft.com/office/drawing/2014/main" id="{799B194E-C7C8-44BC-BECC-C28265466947}"/>
              </a:ext>
            </a:extLst>
          </p:cNvPr>
          <p:cNvGrpSpPr>
            <a:grpSpLocks/>
          </p:cNvGrpSpPr>
          <p:nvPr/>
        </p:nvGrpSpPr>
        <p:grpSpPr bwMode="auto">
          <a:xfrm>
            <a:off x="381000" y="3181350"/>
            <a:ext cx="724271" cy="617934"/>
            <a:chOff x="2078" y="1680"/>
            <a:chExt cx="1615" cy="1615"/>
          </a:xfrm>
        </p:grpSpPr>
        <p:sp>
          <p:nvSpPr>
            <p:cNvPr id="3084" name="Oval 61">
              <a:extLst>
                <a:ext uri="{FF2B5EF4-FFF2-40B4-BE49-F238E27FC236}">
                  <a16:creationId xmlns:a16="http://schemas.microsoft.com/office/drawing/2014/main" id="{511533E0-E35B-4AA0-9DAE-F09E9B12D59F}"/>
                </a:ext>
              </a:extLst>
            </p:cNvPr>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ffectLst/>
            <a:extLst>
              <a:ext uri="{91240B29-F687-4F45-9708-019B960494DF}">
                <a14:hiddenLine xmlns:a14="http://schemas.microsoft.com/office/drawing/2010/main" w="57150" algn="ctr">
                  <a:solidFill>
                    <a:schemeClr val="bg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vi-VN" altLang="vi-VN" sz="1350"/>
            </a:p>
          </p:txBody>
        </p:sp>
        <p:sp>
          <p:nvSpPr>
            <p:cNvPr id="3085" name="Oval 62">
              <a:extLst>
                <a:ext uri="{FF2B5EF4-FFF2-40B4-BE49-F238E27FC236}">
                  <a16:creationId xmlns:a16="http://schemas.microsoft.com/office/drawing/2014/main" id="{5D2E56F6-B60D-4370-8005-9AA2BC86A391}"/>
                </a:ext>
              </a:extLst>
            </p:cNvPr>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vi-VN" altLang="vi-VN" sz="1350"/>
            </a:p>
          </p:txBody>
        </p:sp>
        <p:sp>
          <p:nvSpPr>
            <p:cNvPr id="89151" name="Oval 63">
              <a:extLst>
                <a:ext uri="{FF2B5EF4-FFF2-40B4-BE49-F238E27FC236}">
                  <a16:creationId xmlns:a16="http://schemas.microsoft.com/office/drawing/2014/main" id="{D69F6C9F-D8E7-4B3A-BCFB-3BF37FCE3D51}"/>
                </a:ext>
              </a:extLst>
            </p:cNvPr>
            <p:cNvSpPr>
              <a:spLocks noChangeArrowheads="1"/>
            </p:cNvSpPr>
            <p:nvPr/>
          </p:nvSpPr>
          <p:spPr bwMode="gray">
            <a:xfrm>
              <a:off x="2254" y="1935"/>
              <a:ext cx="629" cy="1103"/>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a:defRPr/>
              </a:pPr>
              <a:endParaRPr lang="en-US" sz="1350"/>
            </a:p>
          </p:txBody>
        </p:sp>
        <p:sp>
          <p:nvSpPr>
            <p:cNvPr id="3087" name="Oval 64">
              <a:extLst>
                <a:ext uri="{FF2B5EF4-FFF2-40B4-BE49-F238E27FC236}">
                  <a16:creationId xmlns:a16="http://schemas.microsoft.com/office/drawing/2014/main" id="{D0702EE1-26EE-4E3F-921B-4CD3F583E744}"/>
                </a:ext>
              </a:extLst>
            </p:cNvPr>
            <p:cNvSpPr>
              <a:spLocks noChangeArrowheads="1"/>
            </p:cNvSpPr>
            <p:nvPr/>
          </p:nvSpPr>
          <p:spPr bwMode="gray">
            <a:xfrm>
              <a:off x="2254" y="1936"/>
              <a:ext cx="629" cy="1103"/>
            </a:xfrm>
            <a:prstGeom prst="ellipse">
              <a:avLst/>
            </a:prstGeom>
            <a:gradFill rotWithShape="1">
              <a:gsLst>
                <a:gs pos="0">
                  <a:srgbClr val="000000"/>
                </a:gs>
                <a:gs pos="100000">
                  <a:srgbClr val="48BE67"/>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vi-VN" altLang="vi-VN" sz="1350"/>
            </a:p>
          </p:txBody>
        </p:sp>
        <p:sp>
          <p:nvSpPr>
            <p:cNvPr id="89153" name="Oval 65">
              <a:extLst>
                <a:ext uri="{FF2B5EF4-FFF2-40B4-BE49-F238E27FC236}">
                  <a16:creationId xmlns:a16="http://schemas.microsoft.com/office/drawing/2014/main" id="{10744314-16AC-4F7B-B0D0-CC3FA0ADDA27}"/>
                </a:ext>
              </a:extLst>
            </p:cNvPr>
            <p:cNvSpPr>
              <a:spLocks noChangeArrowheads="1"/>
            </p:cNvSpPr>
            <p:nvPr/>
          </p:nvSpPr>
          <p:spPr bwMode="gray">
            <a:xfrm>
              <a:off x="2335" y="1936"/>
              <a:ext cx="1096" cy="1103"/>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a:defRPr/>
              </a:pPr>
              <a:endParaRPr lang="en-US" sz="1350"/>
            </a:p>
          </p:txBody>
        </p:sp>
        <p:sp>
          <p:nvSpPr>
            <p:cNvPr id="3089" name="Oval 66">
              <a:extLst>
                <a:ext uri="{FF2B5EF4-FFF2-40B4-BE49-F238E27FC236}">
                  <a16:creationId xmlns:a16="http://schemas.microsoft.com/office/drawing/2014/main" id="{F8716A79-5C10-426E-BAFE-1BD70CDB6CA4}"/>
                </a:ext>
              </a:extLst>
            </p:cNvPr>
            <p:cNvSpPr>
              <a:spLocks noChangeArrowheads="1"/>
            </p:cNvSpPr>
            <p:nvPr/>
          </p:nvSpPr>
          <p:spPr bwMode="gray">
            <a:xfrm>
              <a:off x="2337" y="1936"/>
              <a:ext cx="1096" cy="1103"/>
            </a:xfrm>
            <a:prstGeom prst="ellipse">
              <a:avLst/>
            </a:prstGeom>
            <a:gradFill rotWithShape="1">
              <a:gsLst>
                <a:gs pos="0">
                  <a:srgbClr val="48BE67"/>
                </a:gs>
                <a:gs pos="100000">
                  <a:srgbClr val="235C32"/>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vi-VN" altLang="vi-VN" sz="1350"/>
            </a:p>
          </p:txBody>
        </p:sp>
      </p:grpSp>
      <p:sp>
        <p:nvSpPr>
          <p:cNvPr id="2" name="TextBox 1">
            <a:extLst>
              <a:ext uri="{FF2B5EF4-FFF2-40B4-BE49-F238E27FC236}">
                <a16:creationId xmlns:a16="http://schemas.microsoft.com/office/drawing/2014/main" id="{649E78DC-00A4-4BF8-9DB8-D36C11726ADE}"/>
              </a:ext>
            </a:extLst>
          </p:cNvPr>
          <p:cNvSpPr txBox="1"/>
          <p:nvPr/>
        </p:nvSpPr>
        <p:spPr>
          <a:xfrm>
            <a:off x="2743200" y="613487"/>
            <a:ext cx="4077845" cy="707886"/>
          </a:xfrm>
          <a:prstGeom prst="rect">
            <a:avLst/>
          </a:prstGeom>
          <a:noFill/>
        </p:spPr>
        <p:txBody>
          <a:bodyPr wrap="square">
            <a:spAutoFit/>
          </a:bodyPr>
          <a:lstStyle/>
          <a:p>
            <a:pPr algn="ctr">
              <a:defRPr/>
            </a:pPr>
            <a:r>
              <a:rPr lang="en-US" sz="4000" b="1">
                <a:solidFill>
                  <a:srgbClr val="FF0000"/>
                </a:solidFill>
              </a:rPr>
              <a:t>Lòng dân</a:t>
            </a:r>
            <a:endParaRPr lang="en-US" sz="4000" b="1" dirty="0">
              <a:solidFill>
                <a:srgbClr val="FF0000"/>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079"/>
                                        </p:tgtEl>
                                        <p:attrNameLst>
                                          <p:attrName>style.visibility</p:attrName>
                                        </p:attrNameLst>
                                      </p:cBhvr>
                                      <p:to>
                                        <p:strVal val="visible"/>
                                      </p:to>
                                    </p:set>
                                    <p:animEffect transition="in" filter="circle(in)">
                                      <p:cBhvr>
                                        <p:cTn id="7" dur="2000"/>
                                        <p:tgtEl>
                                          <p:spTgt spid="307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078"/>
                                        </p:tgtEl>
                                        <p:attrNameLst>
                                          <p:attrName>style.visibility</p:attrName>
                                        </p:attrNameLst>
                                      </p:cBhvr>
                                      <p:to>
                                        <p:strVal val="visible"/>
                                      </p:to>
                                    </p:set>
                                    <p:animEffect transition="in" filter="circle(in)">
                                      <p:cBhvr>
                                        <p:cTn id="12" dur="2000"/>
                                        <p:tgtEl>
                                          <p:spTgt spid="30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8" grpId="0" animBg="1"/>
      <p:bldP spid="307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1000" y="234011"/>
            <a:ext cx="8496300" cy="830997"/>
          </a:xfrm>
          <a:prstGeom prst="rect">
            <a:avLst/>
          </a:prstGeom>
        </p:spPr>
        <p:txBody>
          <a:bodyPr wrap="square">
            <a:spAutoFit/>
          </a:bodyPr>
          <a:lstStyle/>
          <a:p>
            <a:pPr algn="just">
              <a:defRPr/>
            </a:pPr>
            <a:r>
              <a:rPr lang="en-GB" altLang="en-US" sz="2400" b="1" noProof="1">
                <a:latin typeface="Times New Roman" panose="02020603050405020304" pitchFamily="18" charset="0"/>
                <a:cs typeface="Times New Roman" panose="02020603050405020304" pitchFamily="18" charset="0"/>
                <a:sym typeface="+mn-ea"/>
              </a:rPr>
              <a:t>     Đọc thầm đoạn 2 v</a:t>
            </a:r>
            <a:r>
              <a:rPr lang="en-GB" altLang="en-US" sz="2400" b="1" noProof="1">
                <a:latin typeface="Times New Roman" panose="02020603050405020304" pitchFamily="18" charset="0"/>
                <a:ea typeface="Times New Roman" panose="02020603050405020304" pitchFamily="18" charset="0"/>
                <a:sym typeface="+mn-ea"/>
              </a:rPr>
              <a:t>à</a:t>
            </a:r>
            <a:r>
              <a:rPr lang="en-GB" altLang="en-US" sz="2400" b="1" noProof="1">
                <a:latin typeface="Times New Roman" panose="02020603050405020304" pitchFamily="18" charset="0"/>
                <a:cs typeface="Times New Roman" panose="02020603050405020304" pitchFamily="18" charset="0"/>
                <a:sym typeface="+mn-ea"/>
              </a:rPr>
              <a:t> trả lời câu hỏi:</a:t>
            </a:r>
            <a:r>
              <a:rPr lang="en-GB" altLang="en-US" sz="2400" b="1" noProof="1">
                <a:latin typeface="Times New Roman" panose="02020603050405020304" pitchFamily="18" charset="0"/>
                <a:sym typeface="+mn-ea"/>
              </a:rPr>
              <a:t> </a:t>
            </a:r>
            <a:r>
              <a:rPr lang="en-GB" altLang="en-US" sz="2400" b="1" noProof="1">
                <a:solidFill>
                  <a:srgbClr val="002060"/>
                </a:solidFill>
                <a:latin typeface="Times New Roman" panose="02020603050405020304" pitchFamily="18" charset="0"/>
                <a:cs typeface="Times New Roman" panose="02020603050405020304" pitchFamily="18" charset="0"/>
                <a:sym typeface="+mn-ea"/>
              </a:rPr>
              <a:t>Hai quả bom ném xuống Nhật Bản đã gây ra những hậu quả gì?</a:t>
            </a:r>
          </a:p>
        </p:txBody>
      </p:sp>
      <p:sp>
        <p:nvSpPr>
          <p:cNvPr id="5" name="Rectangle 4"/>
          <p:cNvSpPr/>
          <p:nvPr/>
        </p:nvSpPr>
        <p:spPr>
          <a:xfrm>
            <a:off x="569900" y="1065008"/>
            <a:ext cx="7659700" cy="1569660"/>
          </a:xfrm>
          <a:prstGeom prst="rect">
            <a:avLst/>
          </a:prstGeom>
        </p:spPr>
        <p:txBody>
          <a:bodyPr wrap="square">
            <a:spAutoFit/>
          </a:bodyPr>
          <a:lstStyle/>
          <a:p>
            <a:pPr algn="just">
              <a:spcBef>
                <a:spcPct val="50000"/>
              </a:spcBef>
            </a:pPr>
            <a:r>
              <a:rPr lang="en-GB" altLang="en-US" sz="2400" b="1">
                <a:solidFill>
                  <a:srgbClr val="EE426B"/>
                </a:solidFill>
                <a:latin typeface="Times New Roman" panose="02020603050405020304" pitchFamily="18" charset="0"/>
              </a:rPr>
              <a:t>       Hai quả bom đã cướp đi mạng sống của gần nửa triệu người. Đến năm 1951, lại có thêm gần 100 000 người ở Hi-rô-si-ma bị chết do nhiễm phóng xạ nguyên tử.</a:t>
            </a:r>
            <a:endParaRPr lang="en-GB" altLang="en-US" sz="2400" b="1">
              <a:solidFill>
                <a:srgbClr val="EE426B"/>
              </a:solidFill>
              <a:latin typeface="Times New Roman" panose="02020603050405020304" pitchFamily="18" charset="0"/>
              <a:cs typeface="Times New Roman" panose="02020603050405020304" pitchFamily="18" charset="0"/>
            </a:endParaRPr>
          </a:p>
        </p:txBody>
      </p:sp>
      <p:grpSp>
        <p:nvGrpSpPr>
          <p:cNvPr id="6" name="Group 5"/>
          <p:cNvGrpSpPr/>
          <p:nvPr/>
        </p:nvGrpSpPr>
        <p:grpSpPr>
          <a:xfrm>
            <a:off x="389238" y="3353583"/>
            <a:ext cx="8188522" cy="461665"/>
            <a:chOff x="304800" y="4302356"/>
            <a:chExt cx="8188522" cy="461665"/>
          </a:xfrm>
        </p:grpSpPr>
        <p:sp>
          <p:nvSpPr>
            <p:cNvPr id="7" name="TextBox 6">
              <a:extLst>
                <a:ext uri="{FF2B5EF4-FFF2-40B4-BE49-F238E27FC236}">
                  <a16:creationId xmlns:a16="http://schemas.microsoft.com/office/drawing/2014/main" id="{42AD958B-CBE3-481B-B462-B7E3C6F427B7}"/>
                </a:ext>
              </a:extLst>
            </p:cNvPr>
            <p:cNvSpPr txBox="1"/>
            <p:nvPr/>
          </p:nvSpPr>
          <p:spPr>
            <a:xfrm>
              <a:off x="304800" y="4302356"/>
              <a:ext cx="8188522" cy="461665"/>
            </a:xfrm>
            <a:prstGeom prst="rect">
              <a:avLst/>
            </a:prstGeom>
            <a:noFill/>
          </p:spPr>
          <p:txBody>
            <a:bodyPr wrap="square" rtlCol="0">
              <a:spAutoFit/>
            </a:bodyPr>
            <a:lstStyle>
              <a:defPPr>
                <a:defRPr lang="en-US"/>
              </a:defPPr>
              <a:lvl1pPr>
                <a:defRPr sz="2400"/>
              </a:lvl1pPr>
            </a:lstStyle>
            <a:p>
              <a:pPr>
                <a:spcBef>
                  <a:spcPct val="50000"/>
                </a:spcBef>
              </a:pPr>
              <a:r>
                <a:rPr lang="en-GB" altLang="en-US" b="1">
                  <a:solidFill>
                    <a:srgbClr val="FF0000"/>
                  </a:solidFill>
                  <a:latin typeface="Times New Roman" panose="02020603050405020304" pitchFamily="18" charset="0"/>
                  <a:cs typeface="Times New Roman" panose="02020603050405020304" pitchFamily="18" charset="0"/>
                </a:rPr>
                <a:t>     Ý2: Hậu quả do bom nguyên tử gây ra</a:t>
              </a:r>
            </a:p>
          </p:txBody>
        </p:sp>
        <p:sp>
          <p:nvSpPr>
            <p:cNvPr id="8" name="Arrow: Chevron 6">
              <a:extLst>
                <a:ext uri="{FF2B5EF4-FFF2-40B4-BE49-F238E27FC236}">
                  <a16:creationId xmlns:a16="http://schemas.microsoft.com/office/drawing/2014/main" id="{0951DAEF-921C-4661-9674-FEB0853CB9B7}"/>
                </a:ext>
              </a:extLst>
            </p:cNvPr>
            <p:cNvSpPr/>
            <p:nvPr/>
          </p:nvSpPr>
          <p:spPr>
            <a:xfrm>
              <a:off x="461459" y="4494375"/>
              <a:ext cx="219076" cy="171449"/>
            </a:xfrm>
            <a:prstGeom prst="chevron">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rgbClr val="FF0000"/>
                </a:solidFill>
                <a:latin typeface="Arial" panose="020B0604020202020204" pitchFamily="34" charset="0"/>
                <a:cs typeface="Arial" panose="020B0604020202020204" pitchFamily="34" charset="0"/>
              </a:endParaRPr>
            </a:p>
          </p:txBody>
        </p:sp>
      </p:grpSp>
      <p:sp>
        <p:nvSpPr>
          <p:cNvPr id="9" name="Rectangle 8"/>
          <p:cNvSpPr/>
          <p:nvPr/>
        </p:nvSpPr>
        <p:spPr>
          <a:xfrm>
            <a:off x="304800" y="2765610"/>
            <a:ext cx="7524750" cy="461665"/>
          </a:xfrm>
          <a:prstGeom prst="rect">
            <a:avLst/>
          </a:prstGeom>
        </p:spPr>
        <p:txBody>
          <a:bodyPr wrap="square">
            <a:spAutoFit/>
          </a:bodyPr>
          <a:lstStyle/>
          <a:p>
            <a:pPr algn="just">
              <a:spcBef>
                <a:spcPct val="50000"/>
              </a:spcBef>
            </a:pPr>
            <a:r>
              <a:rPr lang="en-GB" altLang="en-US" sz="2400" b="1">
                <a:solidFill>
                  <a:srgbClr val="002060"/>
                </a:solidFill>
                <a:latin typeface="Times New Roman" panose="02020603050405020304" pitchFamily="18" charset="0"/>
              </a:rPr>
              <a:t>       Ý chính của đoạn 2 này là gì?</a:t>
            </a:r>
            <a:endParaRPr lang="en-GB" altLang="en-US" sz="2400" b="1">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51788231"/>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209550"/>
            <a:ext cx="8153400" cy="830997"/>
          </a:xfrm>
          <a:prstGeom prst="rect">
            <a:avLst/>
          </a:prstGeom>
        </p:spPr>
        <p:txBody>
          <a:bodyPr wrap="square">
            <a:spAutoFit/>
          </a:bodyPr>
          <a:lstStyle/>
          <a:p>
            <a:pPr>
              <a:spcBef>
                <a:spcPct val="50000"/>
              </a:spcBef>
              <a:defRPr/>
            </a:pPr>
            <a:r>
              <a:rPr lang="en-GB" altLang="en-US" sz="2400" b="1">
                <a:latin typeface="Times New Roman" panose="02020603050405020304" pitchFamily="18" charset="0"/>
              </a:rPr>
              <a:t>     Đọc thầm đoạn 3 v</a:t>
            </a:r>
            <a:r>
              <a:rPr lang="en-GB" altLang="en-US" sz="2400" b="1">
                <a:latin typeface="Times New Roman" panose="02020603050405020304" pitchFamily="18" charset="0"/>
                <a:cs typeface="Times New Roman" panose="02020603050405020304" pitchFamily="18" charset="0"/>
              </a:rPr>
              <a:t>à</a:t>
            </a:r>
            <a:r>
              <a:rPr lang="en-GB" altLang="en-US" sz="2400" b="1">
                <a:latin typeface="Times New Roman" panose="02020603050405020304" pitchFamily="18" charset="0"/>
              </a:rPr>
              <a:t> trả lời câu hỏi: </a:t>
            </a:r>
            <a:r>
              <a:rPr lang="en-GB" altLang="en-US" sz="2400" b="1">
                <a:solidFill>
                  <a:srgbClr val="002060"/>
                </a:solidFill>
                <a:latin typeface="Times New Roman" panose="02020603050405020304" pitchFamily="18" charset="0"/>
              </a:rPr>
              <a:t>Cô bé Xa-xa- cô hi vọng kéo d</a:t>
            </a:r>
            <a:r>
              <a:rPr lang="en-GB" altLang="en-US" sz="2400" b="1">
                <a:solidFill>
                  <a:srgbClr val="002060"/>
                </a:solidFill>
                <a:latin typeface="Times New Roman" panose="02020603050405020304" pitchFamily="18" charset="0"/>
                <a:cs typeface="Times New Roman" panose="02020603050405020304" pitchFamily="18" charset="0"/>
              </a:rPr>
              <a:t>à</a:t>
            </a:r>
            <a:r>
              <a:rPr lang="en-GB" altLang="en-US" sz="2400" b="1">
                <a:solidFill>
                  <a:srgbClr val="002060"/>
                </a:solidFill>
                <a:latin typeface="Times New Roman" panose="02020603050405020304" pitchFamily="18" charset="0"/>
              </a:rPr>
              <a:t>i cuộc sống của mình bằng cách n</a:t>
            </a:r>
            <a:r>
              <a:rPr lang="en-GB" altLang="en-US" sz="2400" b="1">
                <a:solidFill>
                  <a:srgbClr val="002060"/>
                </a:solidFill>
                <a:latin typeface="Times New Roman" panose="02020603050405020304" pitchFamily="18" charset="0"/>
                <a:cs typeface="Times New Roman" panose="02020603050405020304" pitchFamily="18" charset="0"/>
              </a:rPr>
              <a:t>à</a:t>
            </a:r>
            <a:r>
              <a:rPr lang="en-GB" altLang="en-US" sz="2400" b="1">
                <a:solidFill>
                  <a:srgbClr val="002060"/>
                </a:solidFill>
                <a:latin typeface="Times New Roman" panose="02020603050405020304" pitchFamily="18" charset="0"/>
              </a:rPr>
              <a:t>o?</a:t>
            </a:r>
          </a:p>
        </p:txBody>
      </p:sp>
      <p:sp>
        <p:nvSpPr>
          <p:cNvPr id="3" name="Text Box 6"/>
          <p:cNvSpPr>
            <a:spLocks noChangeArrowheads="1"/>
          </p:cNvSpPr>
          <p:nvPr/>
        </p:nvSpPr>
        <p:spPr bwMode="auto">
          <a:xfrm>
            <a:off x="609600" y="1276350"/>
            <a:ext cx="7940675" cy="1569660"/>
          </a:xfrm>
          <a:custGeom>
            <a:avLst/>
            <a:gdLst>
              <a:gd name="T0" fmla="*/ 8947150 w 8947150"/>
              <a:gd name="T1" fmla="*/ 1031052 h 2261078"/>
              <a:gd name="T2" fmla="*/ 4473575 w 8947150"/>
              <a:gd name="T3" fmla="*/ 2062103 h 2261078"/>
              <a:gd name="T4" fmla="*/ 0 w 8947150"/>
              <a:gd name="T5" fmla="*/ 1031052 h 2261078"/>
              <a:gd name="T6" fmla="*/ 4473575 w 8947150"/>
              <a:gd name="T7" fmla="*/ 0 h 2261078"/>
              <a:gd name="T8" fmla="*/ 0 60000 65536"/>
              <a:gd name="T9" fmla="*/ 5898240 60000 65536"/>
              <a:gd name="T10" fmla="*/ 11796480 60000 65536"/>
              <a:gd name="T11" fmla="*/ 17694720 60000 65536"/>
              <a:gd name="T12" fmla="*/ 0 w 8947150"/>
              <a:gd name="T13" fmla="*/ 0 h 2261078"/>
              <a:gd name="T14" fmla="*/ 8947150 w 8947150"/>
              <a:gd name="T15" fmla="*/ 2261078 h 2261078"/>
            </a:gdLst>
            <a:ahLst/>
            <a:cxnLst>
              <a:cxn ang="T8">
                <a:pos x="T0" y="T1"/>
              </a:cxn>
              <a:cxn ang="T9">
                <a:pos x="T2" y="T3"/>
              </a:cxn>
              <a:cxn ang="T10">
                <a:pos x="T4" y="T5"/>
              </a:cxn>
              <a:cxn ang="T11">
                <a:pos x="T6" y="T7"/>
              </a:cxn>
            </a:cxnLst>
            <a:rect l="T12" t="T13" r="T14" b="T15"/>
            <a:pathLst>
              <a:path w="8947150" h="2261078">
                <a:moveTo>
                  <a:pt x="376853" y="0"/>
                </a:moveTo>
                <a:lnTo>
                  <a:pt x="8947150" y="0"/>
                </a:lnTo>
                <a:lnTo>
                  <a:pt x="8947150" y="1884224"/>
                </a:lnTo>
                <a:cubicBezTo>
                  <a:pt x="8947150" y="2092354"/>
                  <a:pt x="8778427" y="2261077"/>
                  <a:pt x="8570297" y="2261077"/>
                </a:cubicBezTo>
                <a:lnTo>
                  <a:pt x="0" y="2261078"/>
                </a:lnTo>
                <a:lnTo>
                  <a:pt x="0" y="376853"/>
                </a:lnTo>
                <a:cubicBezTo>
                  <a:pt x="0" y="168723"/>
                  <a:pt x="168723" y="0"/>
                  <a:pt x="376853" y="0"/>
                </a:cubicBezTo>
                <a:close/>
              </a:path>
            </a:pathLst>
          </a:cu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6000">
                <a:solidFill>
                  <a:schemeClr val="tx1"/>
                </a:solidFill>
                <a:latin typeface=".VnArabia" pitchFamily="34" charset="0"/>
              </a:defRPr>
            </a:lvl1pPr>
            <a:lvl2pPr marL="742950" indent="-285750">
              <a:defRPr sz="6000">
                <a:solidFill>
                  <a:schemeClr val="tx1"/>
                </a:solidFill>
                <a:latin typeface=".VnArabia" pitchFamily="34" charset="0"/>
              </a:defRPr>
            </a:lvl2pPr>
            <a:lvl3pPr marL="1143000" indent="-228600">
              <a:defRPr sz="6000">
                <a:solidFill>
                  <a:schemeClr val="tx1"/>
                </a:solidFill>
                <a:latin typeface=".VnArabia" pitchFamily="34" charset="0"/>
              </a:defRPr>
            </a:lvl3pPr>
            <a:lvl4pPr marL="1600200" indent="-228600">
              <a:defRPr sz="6000">
                <a:solidFill>
                  <a:schemeClr val="tx1"/>
                </a:solidFill>
                <a:latin typeface=".VnArabia" pitchFamily="34" charset="0"/>
              </a:defRPr>
            </a:lvl4pPr>
            <a:lvl5pPr marL="2057400" indent="-228600">
              <a:defRPr sz="6000">
                <a:solidFill>
                  <a:schemeClr val="tx1"/>
                </a:solidFill>
                <a:latin typeface=".VnArabia" pitchFamily="34" charset="0"/>
              </a:defRPr>
            </a:lvl5pPr>
            <a:lvl6pPr marL="2514600" indent="-228600" eaLnBrk="0" fontAlgn="base" hangingPunct="0">
              <a:spcBef>
                <a:spcPct val="0"/>
              </a:spcBef>
              <a:spcAft>
                <a:spcPct val="0"/>
              </a:spcAft>
              <a:defRPr sz="6000">
                <a:solidFill>
                  <a:schemeClr val="tx1"/>
                </a:solidFill>
                <a:latin typeface=".VnArabia" pitchFamily="34" charset="0"/>
              </a:defRPr>
            </a:lvl6pPr>
            <a:lvl7pPr marL="2971800" indent="-228600" eaLnBrk="0" fontAlgn="base" hangingPunct="0">
              <a:spcBef>
                <a:spcPct val="0"/>
              </a:spcBef>
              <a:spcAft>
                <a:spcPct val="0"/>
              </a:spcAft>
              <a:defRPr sz="6000">
                <a:solidFill>
                  <a:schemeClr val="tx1"/>
                </a:solidFill>
                <a:latin typeface=".VnArabia" pitchFamily="34" charset="0"/>
              </a:defRPr>
            </a:lvl7pPr>
            <a:lvl8pPr marL="3429000" indent="-228600" eaLnBrk="0" fontAlgn="base" hangingPunct="0">
              <a:spcBef>
                <a:spcPct val="0"/>
              </a:spcBef>
              <a:spcAft>
                <a:spcPct val="0"/>
              </a:spcAft>
              <a:defRPr sz="6000">
                <a:solidFill>
                  <a:schemeClr val="tx1"/>
                </a:solidFill>
                <a:latin typeface=".VnArabia" pitchFamily="34" charset="0"/>
              </a:defRPr>
            </a:lvl8pPr>
            <a:lvl9pPr marL="3886200" indent="-228600" eaLnBrk="0" fontAlgn="base" hangingPunct="0">
              <a:spcBef>
                <a:spcPct val="0"/>
              </a:spcBef>
              <a:spcAft>
                <a:spcPct val="0"/>
              </a:spcAft>
              <a:defRPr sz="6000">
                <a:solidFill>
                  <a:schemeClr val="tx1"/>
                </a:solidFill>
                <a:latin typeface=".VnArabia" pitchFamily="34" charset="0"/>
              </a:defRPr>
            </a:lvl9pPr>
          </a:lstStyle>
          <a:p>
            <a:pPr algn="just" eaLnBrk="1" hangingPunct="1">
              <a:spcBef>
                <a:spcPct val="50000"/>
              </a:spcBef>
            </a:pPr>
            <a:r>
              <a:rPr lang="en-GB" altLang="en-US" sz="2400">
                <a:latin typeface="Arial" panose="020B0604020202020204" pitchFamily="34" charset="0"/>
              </a:rPr>
              <a:t>    </a:t>
            </a:r>
            <a:r>
              <a:rPr lang="en-GB" altLang="en-US" sz="2400" b="1">
                <a:latin typeface="Times New Roman" panose="02020603050405020304" pitchFamily="18" charset="0"/>
              </a:rPr>
              <a:t>Xa- xa- cô hi vọng kéo d</a:t>
            </a:r>
            <a:r>
              <a:rPr lang="en-GB" altLang="en-US" sz="2400" b="1">
                <a:latin typeface="Times New Roman" panose="02020603050405020304" pitchFamily="18" charset="0"/>
                <a:cs typeface="Times New Roman" panose="02020603050405020304" pitchFamily="18" charset="0"/>
              </a:rPr>
              <a:t>à</a:t>
            </a:r>
            <a:r>
              <a:rPr lang="en-GB" altLang="en-US" sz="2400" b="1">
                <a:latin typeface="Times New Roman" panose="02020603050405020304" pitchFamily="18" charset="0"/>
              </a:rPr>
              <a:t>i cuộc sống của mình bằng cách ng</a:t>
            </a:r>
            <a:r>
              <a:rPr lang="en-GB" altLang="en-US" sz="2400" b="1">
                <a:latin typeface="Times New Roman" panose="02020603050405020304" pitchFamily="18" charset="0"/>
                <a:cs typeface="Times New Roman" panose="02020603050405020304" pitchFamily="18" charset="0"/>
              </a:rPr>
              <a:t>à</a:t>
            </a:r>
            <a:r>
              <a:rPr lang="en-GB" altLang="en-US" sz="2400" b="1">
                <a:latin typeface="Times New Roman" panose="02020603050405020304" pitchFamily="18" charset="0"/>
              </a:rPr>
              <a:t>y ng</a:t>
            </a:r>
            <a:r>
              <a:rPr lang="en-GB" altLang="en-US" sz="2400" b="1">
                <a:latin typeface="Times New Roman" panose="02020603050405020304" pitchFamily="18" charset="0"/>
                <a:cs typeface="Times New Roman" panose="02020603050405020304" pitchFamily="18" charset="0"/>
              </a:rPr>
              <a:t>à</a:t>
            </a:r>
            <a:r>
              <a:rPr lang="en-GB" altLang="en-US" sz="2400" b="1">
                <a:latin typeface="Times New Roman" panose="02020603050405020304" pitchFamily="18" charset="0"/>
              </a:rPr>
              <a:t>y gấp sếu, vì em tin v</a:t>
            </a:r>
            <a:r>
              <a:rPr lang="en-GB" altLang="en-US" sz="2400" b="1">
                <a:latin typeface="Times New Roman" panose="02020603050405020304" pitchFamily="18" charset="0"/>
                <a:cs typeface="Times New Roman" panose="02020603050405020304" pitchFamily="18" charset="0"/>
              </a:rPr>
              <a:t>à</a:t>
            </a:r>
            <a:r>
              <a:rPr lang="en-GB" altLang="en-US" sz="2400" b="1">
                <a:latin typeface="Times New Roman" panose="02020603050405020304" pitchFamily="18" charset="0"/>
              </a:rPr>
              <a:t>o một truyền thuyết nói rằng nếu gấp đủ một nghìn con sếu giấy treo quanh phòng, em sẽ khỏi bệnh.</a:t>
            </a:r>
            <a:endParaRPr lang="en-GB" altLang="en-US" sz="2400" b="1">
              <a:solidFill>
                <a:srgbClr val="FF0000"/>
              </a:solidFill>
              <a:latin typeface="Times New Roman" panose="02020603050405020304" pitchFamily="18" charset="0"/>
              <a:cs typeface="Times New Roman" panose="02020603050405020304" pitchFamily="18" charset="0"/>
            </a:endParaRPr>
          </a:p>
        </p:txBody>
      </p:sp>
      <p:grpSp>
        <p:nvGrpSpPr>
          <p:cNvPr id="4" name="Group 3"/>
          <p:cNvGrpSpPr/>
          <p:nvPr/>
        </p:nvGrpSpPr>
        <p:grpSpPr>
          <a:xfrm>
            <a:off x="361753" y="3790950"/>
            <a:ext cx="8188522" cy="461665"/>
            <a:chOff x="304800" y="4302356"/>
            <a:chExt cx="8188522" cy="461665"/>
          </a:xfrm>
        </p:grpSpPr>
        <p:sp>
          <p:nvSpPr>
            <p:cNvPr id="5" name="TextBox 4">
              <a:extLst>
                <a:ext uri="{FF2B5EF4-FFF2-40B4-BE49-F238E27FC236}">
                  <a16:creationId xmlns:a16="http://schemas.microsoft.com/office/drawing/2014/main" id="{42AD958B-CBE3-481B-B462-B7E3C6F427B7}"/>
                </a:ext>
              </a:extLst>
            </p:cNvPr>
            <p:cNvSpPr txBox="1"/>
            <p:nvPr/>
          </p:nvSpPr>
          <p:spPr>
            <a:xfrm>
              <a:off x="304800" y="4302356"/>
              <a:ext cx="8188522" cy="461665"/>
            </a:xfrm>
            <a:prstGeom prst="rect">
              <a:avLst/>
            </a:prstGeom>
            <a:noFill/>
          </p:spPr>
          <p:txBody>
            <a:bodyPr wrap="square" rtlCol="0">
              <a:spAutoFit/>
            </a:bodyPr>
            <a:lstStyle>
              <a:defPPr>
                <a:defRPr lang="en-US"/>
              </a:defPPr>
              <a:lvl1pPr>
                <a:defRPr sz="2400"/>
              </a:lvl1pPr>
            </a:lstStyle>
            <a:p>
              <a:pPr>
                <a:spcBef>
                  <a:spcPct val="50000"/>
                </a:spcBef>
              </a:pPr>
              <a:r>
                <a:rPr lang="en-GB" altLang="en-US" b="1">
                  <a:solidFill>
                    <a:srgbClr val="FF0000"/>
                  </a:solidFill>
                  <a:latin typeface="Times New Roman" panose="02020603050405020304" pitchFamily="18" charset="0"/>
                  <a:cs typeface="Times New Roman" panose="02020603050405020304" pitchFamily="18" charset="0"/>
                </a:rPr>
                <a:t>     Ý3: Khát vọng sống của cô bé Xa- xa- cô</a:t>
              </a:r>
            </a:p>
          </p:txBody>
        </p:sp>
        <p:sp>
          <p:nvSpPr>
            <p:cNvPr id="6" name="Arrow: Chevron 6">
              <a:extLst>
                <a:ext uri="{FF2B5EF4-FFF2-40B4-BE49-F238E27FC236}">
                  <a16:creationId xmlns:a16="http://schemas.microsoft.com/office/drawing/2014/main" id="{0951DAEF-921C-4661-9674-FEB0853CB9B7}"/>
                </a:ext>
              </a:extLst>
            </p:cNvPr>
            <p:cNvSpPr/>
            <p:nvPr/>
          </p:nvSpPr>
          <p:spPr>
            <a:xfrm>
              <a:off x="461459" y="4494375"/>
              <a:ext cx="219076" cy="171449"/>
            </a:xfrm>
            <a:prstGeom prst="chevron">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rgbClr val="FF0000"/>
                </a:solidFill>
                <a:latin typeface="Arial" panose="020B0604020202020204" pitchFamily="34" charset="0"/>
                <a:cs typeface="Arial" panose="020B0604020202020204" pitchFamily="34" charset="0"/>
              </a:endParaRPr>
            </a:p>
          </p:txBody>
        </p:sp>
      </p:grpSp>
      <p:sp>
        <p:nvSpPr>
          <p:cNvPr id="7" name="Rectangle 6"/>
          <p:cNvSpPr/>
          <p:nvPr/>
        </p:nvSpPr>
        <p:spPr>
          <a:xfrm>
            <a:off x="388526" y="3194462"/>
            <a:ext cx="7524750" cy="461665"/>
          </a:xfrm>
          <a:prstGeom prst="rect">
            <a:avLst/>
          </a:prstGeom>
        </p:spPr>
        <p:txBody>
          <a:bodyPr wrap="square">
            <a:spAutoFit/>
          </a:bodyPr>
          <a:lstStyle/>
          <a:p>
            <a:pPr algn="just">
              <a:spcBef>
                <a:spcPct val="50000"/>
              </a:spcBef>
            </a:pPr>
            <a:r>
              <a:rPr lang="en-GB" altLang="en-US" sz="2400" b="1">
                <a:solidFill>
                  <a:srgbClr val="002060"/>
                </a:solidFill>
                <a:latin typeface="Times New Roman" panose="02020603050405020304" pitchFamily="18" charset="0"/>
              </a:rPr>
              <a:t>       Đoạn 3 muốn nói lên điều gì?</a:t>
            </a:r>
            <a:endParaRPr lang="en-GB" altLang="en-US" sz="2400" b="1">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41061100"/>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Box 5"/>
          <p:cNvSpPr txBox="1">
            <a:spLocks noChangeArrowheads="1"/>
          </p:cNvSpPr>
          <p:nvPr/>
        </p:nvSpPr>
        <p:spPr bwMode="auto">
          <a:xfrm>
            <a:off x="265113" y="179428"/>
            <a:ext cx="887888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2400" b="1">
                <a:latin typeface="Times New Roman" panose="02020603050405020304" pitchFamily="18" charset="0"/>
                <a:cs typeface="Times New Roman" panose="02020603050405020304" pitchFamily="18" charset="0"/>
              </a:rPr>
              <a:t>Đọc thầm đoạn 4 và trả lời các câu hỏi:</a:t>
            </a:r>
          </a:p>
          <a:p>
            <a:pPr eaLnBrk="1" hangingPunct="1"/>
            <a:r>
              <a:rPr lang="en-GB" altLang="en-US" sz="2400" b="1">
                <a:latin typeface="Times New Roman" panose="02020603050405020304" pitchFamily="18" charset="0"/>
                <a:cs typeface="Times New Roman" panose="02020603050405020304" pitchFamily="18" charset="0"/>
              </a:rPr>
              <a:t>   </a:t>
            </a:r>
            <a:r>
              <a:rPr lang="en-GB" altLang="en-US" sz="2400" b="1">
                <a:solidFill>
                  <a:srgbClr val="002060"/>
                </a:solidFill>
                <a:latin typeface="Times New Roman" panose="02020603050405020304" pitchFamily="18" charset="0"/>
                <a:cs typeface="Times New Roman" panose="02020603050405020304" pitchFamily="18" charset="0"/>
              </a:rPr>
              <a:t>1.</a:t>
            </a:r>
            <a:r>
              <a:rPr lang="en-GB" altLang="en-US" sz="2400" b="1">
                <a:latin typeface="Times New Roman" panose="02020603050405020304" pitchFamily="18" charset="0"/>
                <a:cs typeface="Times New Roman" panose="02020603050405020304" pitchFamily="18" charset="0"/>
              </a:rPr>
              <a:t> </a:t>
            </a:r>
            <a:r>
              <a:rPr lang="en-GB" altLang="en-US" sz="2400" b="1">
                <a:solidFill>
                  <a:srgbClr val="002060"/>
                </a:solidFill>
                <a:latin typeface="Times New Roman" panose="02020603050405020304" pitchFamily="18" charset="0"/>
                <a:cs typeface="Times New Roman" panose="02020603050405020304" pitchFamily="18" charset="0"/>
              </a:rPr>
              <a:t>Các bạn nhỏ đã làm gì để tỏ tình đoàn kết với bạn Xa- xa- cô?</a:t>
            </a:r>
          </a:p>
        </p:txBody>
      </p:sp>
      <p:sp>
        <p:nvSpPr>
          <p:cNvPr id="14" name="Text Box 6"/>
          <p:cNvSpPr txBox="1">
            <a:spLocks noChangeArrowheads="1"/>
          </p:cNvSpPr>
          <p:nvPr/>
        </p:nvSpPr>
        <p:spPr bwMode="auto">
          <a:xfrm>
            <a:off x="468313" y="1010425"/>
            <a:ext cx="770572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GB" altLang="en-US" sz="2400" b="1">
                <a:solidFill>
                  <a:srgbClr val="EE426B"/>
                </a:solidFill>
                <a:latin typeface="Times New Roman" panose="02020603050405020304" pitchFamily="18" charset="0"/>
                <a:cs typeface="Times New Roman" panose="02020603050405020304" pitchFamily="18" charset="0"/>
              </a:rPr>
              <a:t>    Các bạn nhỏ trên khắp thế giới đã gấp những con sếu bằng giấy gửi tới Xa- xa- cô.</a:t>
            </a:r>
          </a:p>
        </p:txBody>
      </p:sp>
      <p:sp>
        <p:nvSpPr>
          <p:cNvPr id="15" name="Text Box 7"/>
          <p:cNvSpPr txBox="1">
            <a:spLocks noChangeArrowheads="1"/>
          </p:cNvSpPr>
          <p:nvPr/>
        </p:nvSpPr>
        <p:spPr bwMode="auto">
          <a:xfrm>
            <a:off x="468313" y="536103"/>
            <a:ext cx="79200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GB" altLang="en-US" sz="2400" b="1">
                <a:solidFill>
                  <a:srgbClr val="002060"/>
                </a:solidFill>
                <a:latin typeface="Times New Roman" panose="02020603050405020304" pitchFamily="18" charset="0"/>
                <a:cs typeface="Times New Roman" panose="02020603050405020304" pitchFamily="18" charset="0"/>
              </a:rPr>
              <a:t>2. Các bạn nhỏ còn làm gì để bày tỏ nguyện vọng hoà bình?</a:t>
            </a:r>
          </a:p>
        </p:txBody>
      </p:sp>
      <p:sp>
        <p:nvSpPr>
          <p:cNvPr id="16" name="Text Box 8"/>
          <p:cNvSpPr txBox="1">
            <a:spLocks noChangeArrowheads="1"/>
          </p:cNvSpPr>
          <p:nvPr/>
        </p:nvSpPr>
        <p:spPr bwMode="auto">
          <a:xfrm>
            <a:off x="504599" y="997768"/>
            <a:ext cx="7993062"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GB" altLang="en-US" sz="2400" b="1">
                <a:solidFill>
                  <a:srgbClr val="EE426B"/>
                </a:solidFill>
                <a:latin typeface="Times New Roman" panose="02020603050405020304" pitchFamily="18" charset="0"/>
                <a:cs typeface="Times New Roman" panose="02020603050405020304" pitchFamily="18" charset="0"/>
              </a:rPr>
              <a:t>    Khi Xa- xa- cô chết, các bạn đã quyên góp tiền xây dựng tượng đài tưởng nhớ những nạn nhân đã bị bom nguyên tử sát hại. Chân tượng đài khắc dòng chữ thể hiện nguyện vọng hoà bình của các bạn. </a:t>
            </a:r>
          </a:p>
        </p:txBody>
      </p:sp>
      <p:grpSp>
        <p:nvGrpSpPr>
          <p:cNvPr id="17" name="Group 16"/>
          <p:cNvGrpSpPr/>
          <p:nvPr/>
        </p:nvGrpSpPr>
        <p:grpSpPr>
          <a:xfrm>
            <a:off x="276482" y="3156480"/>
            <a:ext cx="8188522" cy="461665"/>
            <a:chOff x="304800" y="4302356"/>
            <a:chExt cx="8188522" cy="461665"/>
          </a:xfrm>
        </p:grpSpPr>
        <p:sp>
          <p:nvSpPr>
            <p:cNvPr id="18" name="TextBox 17">
              <a:extLst>
                <a:ext uri="{FF2B5EF4-FFF2-40B4-BE49-F238E27FC236}">
                  <a16:creationId xmlns:a16="http://schemas.microsoft.com/office/drawing/2014/main" id="{42AD958B-CBE3-481B-B462-B7E3C6F427B7}"/>
                </a:ext>
              </a:extLst>
            </p:cNvPr>
            <p:cNvSpPr txBox="1"/>
            <p:nvPr/>
          </p:nvSpPr>
          <p:spPr>
            <a:xfrm>
              <a:off x="304800" y="4302356"/>
              <a:ext cx="8188522" cy="461665"/>
            </a:xfrm>
            <a:prstGeom prst="rect">
              <a:avLst/>
            </a:prstGeom>
            <a:noFill/>
          </p:spPr>
          <p:txBody>
            <a:bodyPr wrap="square" rtlCol="0">
              <a:spAutoFit/>
            </a:bodyPr>
            <a:lstStyle>
              <a:defPPr>
                <a:defRPr lang="en-US"/>
              </a:defPPr>
              <a:lvl1pPr>
                <a:defRPr sz="2400"/>
              </a:lvl1pPr>
            </a:lstStyle>
            <a:p>
              <a:pPr algn="just">
                <a:spcBef>
                  <a:spcPct val="50000"/>
                </a:spcBef>
              </a:pPr>
              <a:r>
                <a:rPr lang="en-GB" altLang="en-US" b="1">
                  <a:solidFill>
                    <a:srgbClr val="FF0000"/>
                  </a:solidFill>
                  <a:latin typeface="Times New Roman" panose="02020603050405020304" pitchFamily="18" charset="0"/>
                  <a:cs typeface="Times New Roman" panose="02020603050405020304" pitchFamily="18" charset="0"/>
                </a:rPr>
                <a:t>     Ý4: Ước vọng hoà bình của thiếu nhi toàn thế giới.</a:t>
              </a:r>
            </a:p>
          </p:txBody>
        </p:sp>
        <p:sp>
          <p:nvSpPr>
            <p:cNvPr id="19" name="Arrow: Chevron 6">
              <a:extLst>
                <a:ext uri="{FF2B5EF4-FFF2-40B4-BE49-F238E27FC236}">
                  <a16:creationId xmlns:a16="http://schemas.microsoft.com/office/drawing/2014/main" id="{0951DAEF-921C-4661-9674-FEB0853CB9B7}"/>
                </a:ext>
              </a:extLst>
            </p:cNvPr>
            <p:cNvSpPr/>
            <p:nvPr/>
          </p:nvSpPr>
          <p:spPr>
            <a:xfrm>
              <a:off x="461459" y="4494375"/>
              <a:ext cx="219076" cy="171449"/>
            </a:xfrm>
            <a:prstGeom prst="chevron">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rgbClr val="FF0000"/>
                </a:solidFill>
                <a:latin typeface="Arial" panose="020B0604020202020204" pitchFamily="34" charset="0"/>
                <a:cs typeface="Arial" panose="020B0604020202020204" pitchFamily="34" charset="0"/>
              </a:endParaRPr>
            </a:p>
          </p:txBody>
        </p:sp>
      </p:grpSp>
      <p:sp>
        <p:nvSpPr>
          <p:cNvPr id="20" name="Rectangle 19"/>
          <p:cNvSpPr/>
          <p:nvPr/>
        </p:nvSpPr>
        <p:spPr>
          <a:xfrm>
            <a:off x="301399" y="2618875"/>
            <a:ext cx="7524750" cy="461665"/>
          </a:xfrm>
          <a:prstGeom prst="rect">
            <a:avLst/>
          </a:prstGeom>
        </p:spPr>
        <p:txBody>
          <a:bodyPr wrap="square">
            <a:spAutoFit/>
          </a:bodyPr>
          <a:lstStyle/>
          <a:p>
            <a:pPr algn="just">
              <a:spcBef>
                <a:spcPct val="50000"/>
              </a:spcBef>
            </a:pPr>
            <a:r>
              <a:rPr lang="en-GB" altLang="en-US" sz="2400" b="1">
                <a:solidFill>
                  <a:srgbClr val="002060"/>
                </a:solidFill>
                <a:latin typeface="Times New Roman" panose="02020603050405020304" pitchFamily="18" charset="0"/>
              </a:rPr>
              <a:t>       Đoạn 4 thể hiện điều gì?</a:t>
            </a:r>
            <a:endParaRPr lang="en-GB" altLang="en-US" sz="2400" b="1">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2751532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slide(fromBottom)">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xit" presetSubtype="21" fill="hold" grpId="1" nodeType="clickEffect">
                                  <p:stCondLst>
                                    <p:cond delay="0"/>
                                  </p:stCondLst>
                                  <p:childTnLst>
                                    <p:animEffect transition="out" filter="barn(inVertical)">
                                      <p:cBhvr>
                                        <p:cTn id="11" dur="500"/>
                                        <p:tgtEl>
                                          <p:spTgt spid="14"/>
                                        </p:tgtEl>
                                      </p:cBhvr>
                                    </p:animEffect>
                                    <p:set>
                                      <p:cBhvr>
                                        <p:cTn id="12" dur="1" fill="hold">
                                          <p:stCondLst>
                                            <p:cond delay="499"/>
                                          </p:stCondLst>
                                        </p:cTn>
                                        <p:tgtEl>
                                          <p:spTgt spid="14"/>
                                        </p:tgtEl>
                                        <p:attrNameLst>
                                          <p:attrName>style.visibility</p:attrName>
                                        </p:attrNameLst>
                                      </p:cBhvr>
                                      <p:to>
                                        <p:strVal val="hidden"/>
                                      </p:to>
                                    </p:set>
                                  </p:childTnLst>
                                </p:cTn>
                              </p:par>
                              <p:par>
                                <p:cTn id="13" presetID="16" presetClass="exit" presetSubtype="21" fill="hold" grpId="0" nodeType="withEffect">
                                  <p:stCondLst>
                                    <p:cond delay="0"/>
                                  </p:stCondLst>
                                  <p:childTnLst>
                                    <p:animEffect transition="out" filter="barn(inVertical)">
                                      <p:cBhvr>
                                        <p:cTn id="14" dur="500"/>
                                        <p:tgtEl>
                                          <p:spTgt spid="13"/>
                                        </p:tgtEl>
                                      </p:cBhvr>
                                    </p:animEffect>
                                    <p:set>
                                      <p:cBhvr>
                                        <p:cTn id="15" dur="1" fill="hold">
                                          <p:stCondLst>
                                            <p:cond delay="499"/>
                                          </p:stCondLst>
                                        </p:cTn>
                                        <p:tgtEl>
                                          <p:spTgt spid="13"/>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randombar(horizontal)">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6"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barn(inHorizontal)">
                                      <p:cBhvr>
                                        <p:cTn id="25" dur="500"/>
                                        <p:tgtEl>
                                          <p:spTgt spid="16"/>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barn(inVertical)">
                                      <p:cBhvr>
                                        <p:cTn id="30" dur="500"/>
                                        <p:tgtEl>
                                          <p:spTgt spid="20"/>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barn(inVertical)">
                                      <p:cBhvr>
                                        <p:cTn id="3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4" grpId="1"/>
      <p:bldP spid="15" grpId="0"/>
      <p:bldP spid="16" grpId="0"/>
      <p:bldP spid="2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965200"/>
            <a:ext cx="3733800" cy="373380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Lst>
        </p:spPr>
      </p:pic>
      <p:sp>
        <p:nvSpPr>
          <p:cNvPr id="5" name="Text Box 3"/>
          <p:cNvSpPr txBox="1">
            <a:spLocks noChangeArrowheads="1"/>
          </p:cNvSpPr>
          <p:nvPr/>
        </p:nvSpPr>
        <p:spPr bwMode="auto">
          <a:xfrm>
            <a:off x="533400" y="209550"/>
            <a:ext cx="914558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400" b="1">
                <a:solidFill>
                  <a:srgbClr val="002060"/>
                </a:solidFill>
                <a:latin typeface="Times New Roman" panose="02020603050405020304" pitchFamily="18" charset="0"/>
                <a:cs typeface="Times New Roman" panose="02020603050405020304" pitchFamily="18" charset="0"/>
              </a:rPr>
              <a:t>Nếu được đứng trước tượng đài em sẽ nói gì với Xa- xa- cô?</a:t>
            </a:r>
          </a:p>
        </p:txBody>
      </p:sp>
    </p:spTree>
    <p:extLst>
      <p:ext uri="{BB962C8B-B14F-4D97-AF65-F5344CB8AC3E}">
        <p14:creationId xmlns:p14="http://schemas.microsoft.com/office/powerpoint/2010/main" val="423909654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4)">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B9C02C1-8E52-4EAF-BCF2-D2D3A0A1680A}"/>
              </a:ext>
            </a:extLst>
          </p:cNvPr>
          <p:cNvSpPr txBox="1"/>
          <p:nvPr/>
        </p:nvSpPr>
        <p:spPr>
          <a:xfrm>
            <a:off x="990600" y="1054002"/>
            <a:ext cx="2407799" cy="602216"/>
          </a:xfrm>
          <a:prstGeom prst="rect">
            <a:avLst/>
          </a:prstGeom>
          <a:noFill/>
        </p:spPr>
        <p:txBody>
          <a:bodyPr wrap="square" rtlCol="0">
            <a:spAutoFit/>
          </a:bodyPr>
          <a:lstStyle/>
          <a:p>
            <a:pPr>
              <a:lnSpc>
                <a:spcPct val="114000"/>
              </a:lnSpc>
            </a:pPr>
            <a:r>
              <a:rPr lang="en-US" sz="3200" b="1" dirty="0" err="1">
                <a:solidFill>
                  <a:srgbClr val="FF0000"/>
                </a:solidFill>
                <a:latin typeface="UTM Avo" pitchFamily="18" charset="0"/>
                <a:ea typeface="HP001 5Ha" pitchFamily="34" charset="-127"/>
                <a:cs typeface="Arial" pitchFamily="34" charset="0"/>
              </a:rPr>
              <a:t>Nội</a:t>
            </a:r>
            <a:r>
              <a:rPr lang="en-US" sz="3200" b="1" dirty="0">
                <a:solidFill>
                  <a:srgbClr val="FF0000"/>
                </a:solidFill>
                <a:latin typeface="UTM Avo" pitchFamily="18" charset="0"/>
                <a:ea typeface="HP001 5Ha" pitchFamily="34" charset="-127"/>
                <a:cs typeface="Arial" pitchFamily="34" charset="0"/>
              </a:rPr>
              <a:t> dung :</a:t>
            </a:r>
          </a:p>
        </p:txBody>
      </p:sp>
      <p:sp>
        <p:nvSpPr>
          <p:cNvPr id="7" name="TextBox 6">
            <a:extLst>
              <a:ext uri="{FF2B5EF4-FFF2-40B4-BE49-F238E27FC236}">
                <a16:creationId xmlns:a16="http://schemas.microsoft.com/office/drawing/2014/main" id="{31D141C3-9C00-4A36-B92B-F2E90B62846A}"/>
              </a:ext>
            </a:extLst>
          </p:cNvPr>
          <p:cNvSpPr txBox="1"/>
          <p:nvPr/>
        </p:nvSpPr>
        <p:spPr>
          <a:xfrm>
            <a:off x="685800" y="1656218"/>
            <a:ext cx="8153400" cy="1569660"/>
          </a:xfrm>
          <a:prstGeom prst="rect">
            <a:avLst/>
          </a:prstGeom>
          <a:noFill/>
        </p:spPr>
        <p:txBody>
          <a:bodyPr wrap="square" rtlCol="0">
            <a:spAutoFit/>
          </a:bodyPr>
          <a:lstStyle/>
          <a:p>
            <a:pPr algn="just">
              <a:spcBef>
                <a:spcPct val="50000"/>
              </a:spcBef>
              <a:defRPr/>
            </a:pPr>
            <a:r>
              <a:rPr lang="en-US" sz="3200">
                <a:solidFill>
                  <a:srgbClr val="002060"/>
                </a:solidFill>
                <a:latin typeface="Arial" panose="020B0604020202020204" pitchFamily="34" charset="0"/>
                <a:cs typeface="Arial" panose="020B0604020202020204" pitchFamily="34" charset="0"/>
              </a:rPr>
              <a:t>       </a:t>
            </a:r>
            <a:r>
              <a:rPr lang="en-GB" altLang="x-none" sz="3200" b="1" noProof="1">
                <a:solidFill>
                  <a:srgbClr val="002060"/>
                </a:solidFill>
                <a:latin typeface="Times New Roman" panose="02020603050405020304" pitchFamily="18" charset="0"/>
              </a:rPr>
              <a:t>Tố cáo tội ác chiến tranh hạt nhân và khát vọng sống, khát vọng hòa bình của trẻ em toàn thế giới.</a:t>
            </a:r>
          </a:p>
        </p:txBody>
      </p:sp>
    </p:spTree>
    <p:extLst>
      <p:ext uri="{BB962C8B-B14F-4D97-AF65-F5344CB8AC3E}">
        <p14:creationId xmlns:p14="http://schemas.microsoft.com/office/powerpoint/2010/main" val="2090802854"/>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hlinkClick r:id="rId2" action="ppaction://hlinksldjump"/>
          </p:cNvPr>
          <p:cNvSpPr txBox="1"/>
          <p:nvPr/>
        </p:nvSpPr>
        <p:spPr>
          <a:xfrm>
            <a:off x="2590800" y="554422"/>
            <a:ext cx="3646852" cy="561692"/>
          </a:xfrm>
          <a:prstGeom prst="rect">
            <a:avLst/>
          </a:prstGeom>
          <a:noFill/>
        </p:spPr>
        <p:txBody>
          <a:bodyPr vert="horz" wrap="square" lIns="68580" tIns="34290" rIns="68580" bIns="34290" rtlCol="0" anchor="ctr">
            <a:spAutoFit/>
          </a:bodyPr>
          <a:lstStyle>
            <a:defPPr>
              <a:defRPr lang="en-US"/>
            </a:defPPr>
            <a:lvl1pPr algn="ctr">
              <a:spcBef>
                <a:spcPct val="0"/>
              </a:spcBef>
              <a:defRPr sz="3200" b="1">
                <a:ln w="0"/>
                <a:solidFill>
                  <a:srgbClr val="3EA258"/>
                </a:solidFill>
                <a:effectLst>
                  <a:outerShdw blurRad="38100" dist="25400" dir="5400000" algn="ctr" rotWithShape="0">
                    <a:srgbClr val="6E747A">
                      <a:alpha val="43000"/>
                    </a:srgbClr>
                  </a:outerShdw>
                  <a:reflection blurRad="6350" stA="55000" endA="300" endPos="45500" dir="5400000" sy="-100000" algn="bl" rotWithShape="0"/>
                </a:effectLst>
              </a:defRPr>
            </a:lvl1pPr>
          </a:lstStyle>
          <a:p>
            <a:r>
              <a:rPr lang="en-US" dirty="0" err="1"/>
              <a:t>Luyện</a:t>
            </a:r>
            <a:r>
              <a:rPr lang="en-US" dirty="0"/>
              <a:t> </a:t>
            </a:r>
            <a:r>
              <a:rPr lang="en-US" dirty="0" err="1"/>
              <a:t>đọc</a:t>
            </a:r>
            <a:r>
              <a:rPr lang="en-US" dirty="0"/>
              <a:t> </a:t>
            </a:r>
            <a:r>
              <a:rPr lang="en-US" dirty="0" err="1"/>
              <a:t>diễn</a:t>
            </a:r>
            <a:r>
              <a:rPr lang="en-US" dirty="0"/>
              <a:t> </a:t>
            </a:r>
            <a:r>
              <a:rPr lang="en-US" dirty="0" err="1"/>
              <a:t>cảm</a:t>
            </a:r>
            <a:endParaRPr lang="en-US" dirty="0"/>
          </a:p>
        </p:txBody>
      </p:sp>
      <p:sp>
        <p:nvSpPr>
          <p:cNvPr id="6" name="Rectangle 5">
            <a:extLst>
              <a:ext uri="{FF2B5EF4-FFF2-40B4-BE49-F238E27FC236}">
                <a16:creationId xmlns:a16="http://schemas.microsoft.com/office/drawing/2014/main" id="{2DE649AC-91CB-4340-9F6E-FBBAA91C2ED4}"/>
              </a:ext>
            </a:extLst>
          </p:cNvPr>
          <p:cNvSpPr/>
          <p:nvPr/>
        </p:nvSpPr>
        <p:spPr>
          <a:xfrm>
            <a:off x="647700" y="1923496"/>
            <a:ext cx="7848600" cy="1421928"/>
          </a:xfrm>
          <a:prstGeom prst="rect">
            <a:avLst/>
          </a:prstGeom>
          <a:noFill/>
        </p:spPr>
        <p:txBody>
          <a:bodyPr wrap="square" rtlCol="0">
            <a:spAutoFit/>
          </a:bodyPr>
          <a:lstStyle/>
          <a:p>
            <a:pPr algn="just">
              <a:lnSpc>
                <a:spcPct val="120000"/>
              </a:lnSpc>
              <a:spcBef>
                <a:spcPct val="40000"/>
              </a:spcBef>
            </a:pPr>
            <a:r>
              <a:rPr lang="en-GB" sz="2400">
                <a:solidFill>
                  <a:srgbClr val="4A9834"/>
                </a:solidFill>
                <a:latin typeface="Times New Roman" panose="02020603050405020304" pitchFamily="18" charset="0"/>
                <a:cs typeface="Times New Roman" panose="02020603050405020304" pitchFamily="18" charset="0"/>
              </a:rPr>
              <a:t>     Giọng </a:t>
            </a:r>
            <a:r>
              <a:rPr lang="en-GB" altLang="en-US" sz="2400">
                <a:solidFill>
                  <a:srgbClr val="4A9834"/>
                </a:solidFill>
                <a:latin typeface="Times New Roman" panose="02020603050405020304" pitchFamily="18" charset="0"/>
                <a:cs typeface="Times New Roman" panose="02020603050405020304" pitchFamily="18" charset="0"/>
              </a:rPr>
              <a:t>giọng trầm buồn; nhấn giọng ở những từ ngữ miêu tả hậu quả nặng nề của chiến tranh hạt nhân, khát vọng sống của cô bé Xa- xa-cô, mơ ước hoà bình của thiếu nhi.</a:t>
            </a:r>
          </a:p>
        </p:txBody>
      </p:sp>
      <p:grpSp>
        <p:nvGrpSpPr>
          <p:cNvPr id="2" name="Group 1">
            <a:extLst>
              <a:ext uri="{FF2B5EF4-FFF2-40B4-BE49-F238E27FC236}">
                <a16:creationId xmlns:a16="http://schemas.microsoft.com/office/drawing/2014/main" id="{7D15A3B7-7E71-4C4D-A9F7-E2324504B82A}"/>
              </a:ext>
            </a:extLst>
          </p:cNvPr>
          <p:cNvGrpSpPr/>
          <p:nvPr/>
        </p:nvGrpSpPr>
        <p:grpSpPr>
          <a:xfrm>
            <a:off x="1150723" y="1317525"/>
            <a:ext cx="6640727" cy="577850"/>
            <a:chOff x="1150723" y="1317525"/>
            <a:chExt cx="6640727" cy="577850"/>
          </a:xfrm>
        </p:grpSpPr>
        <p:sp>
          <p:nvSpPr>
            <p:cNvPr id="8" name="Text Box 5">
              <a:extLst>
                <a:ext uri="{FF2B5EF4-FFF2-40B4-BE49-F238E27FC236}">
                  <a16:creationId xmlns:a16="http://schemas.microsoft.com/office/drawing/2014/main" id="{6823F3CF-AE8C-4A8A-8D68-2897D1534BB4}"/>
                </a:ext>
              </a:extLst>
            </p:cNvPr>
            <p:cNvSpPr txBox="1">
              <a:spLocks noChangeArrowheads="1"/>
            </p:cNvSpPr>
            <p:nvPr/>
          </p:nvSpPr>
          <p:spPr bwMode="auto">
            <a:xfrm>
              <a:off x="1352550" y="1317525"/>
              <a:ext cx="6438900" cy="577850"/>
            </a:xfrm>
            <a:prstGeom prst="rect">
              <a:avLst/>
            </a:prstGeom>
            <a:noFill/>
          </p:spPr>
          <p:txBody>
            <a:bodyPr wrap="square" rtlCol="0">
              <a:spAutoFit/>
            </a:bodyPr>
            <a:lstStyle>
              <a:defPPr>
                <a:defRPr lang="en-US"/>
              </a:defPPr>
              <a:lvl1pPr algn="just">
                <a:lnSpc>
                  <a:spcPct val="150000"/>
                </a:lnSpc>
                <a:spcBef>
                  <a:spcPct val="50000"/>
                </a:spcBef>
                <a:defRPr sz="2400">
                  <a:latin typeface="Arial" panose="020B0604020202020204" pitchFamily="34" charset="0"/>
                  <a:cs typeface="Arial" panose="020B0604020202020204" pitchFamily="34" charset="0"/>
                </a:defRPr>
              </a:lvl1pPr>
            </a:lstStyle>
            <a:p>
              <a:pPr algn="l"/>
              <a:r>
                <a:rPr lang="en-US" altLang="vi-VN" dirty="0" err="1"/>
                <a:t>Dựa</a:t>
              </a:r>
              <a:r>
                <a:rPr lang="en-US" altLang="vi-VN" dirty="0"/>
                <a:t> </a:t>
              </a:r>
              <a:r>
                <a:rPr lang="en-US" altLang="vi-VN" dirty="0" err="1"/>
                <a:t>vào</a:t>
              </a:r>
              <a:r>
                <a:rPr lang="en-US" altLang="vi-VN" dirty="0"/>
                <a:t> </a:t>
              </a:r>
              <a:r>
                <a:rPr lang="en-US" altLang="vi-VN" dirty="0" err="1"/>
                <a:t>nội</a:t>
              </a:r>
              <a:r>
                <a:rPr lang="en-US" altLang="vi-VN" dirty="0"/>
                <a:t> dung </a:t>
              </a:r>
              <a:r>
                <a:rPr lang="en-US" altLang="vi-VN" dirty="0" err="1"/>
                <a:t>bài</a:t>
              </a:r>
              <a:r>
                <a:rPr lang="en-US" altLang="vi-VN" dirty="0"/>
                <a:t>, </a:t>
              </a:r>
              <a:r>
                <a:rPr lang="en-US" altLang="vi-VN" dirty="0" err="1"/>
                <a:t>nêu</a:t>
              </a:r>
              <a:r>
                <a:rPr lang="en-US" altLang="vi-VN" dirty="0"/>
                <a:t> </a:t>
              </a:r>
              <a:r>
                <a:rPr lang="en-US" altLang="vi-VN" dirty="0" err="1"/>
                <a:t>giọng</a:t>
              </a:r>
              <a:r>
                <a:rPr lang="en-US" altLang="vi-VN" dirty="0"/>
                <a:t> </a:t>
              </a:r>
              <a:r>
                <a:rPr lang="vi-VN" altLang="vi-VN" dirty="0"/>
                <a:t>đọc</a:t>
              </a:r>
              <a:r>
                <a:rPr lang="en-US" altLang="vi-VN" dirty="0"/>
                <a:t> </a:t>
              </a:r>
              <a:r>
                <a:rPr lang="en-US" altLang="vi-VN" dirty="0" err="1"/>
                <a:t>của</a:t>
              </a:r>
              <a:r>
                <a:rPr lang="en-US" altLang="vi-VN" dirty="0"/>
                <a:t> </a:t>
              </a:r>
              <a:r>
                <a:rPr lang="en-US" altLang="vi-VN" dirty="0" err="1"/>
                <a:t>bài</a:t>
              </a:r>
              <a:r>
                <a:rPr lang="en-US" altLang="vi-VN" dirty="0"/>
                <a:t>?</a:t>
              </a:r>
            </a:p>
          </p:txBody>
        </p:sp>
        <p:sp>
          <p:nvSpPr>
            <p:cNvPr id="9" name="Arrow: Chevron 8">
              <a:extLst>
                <a:ext uri="{FF2B5EF4-FFF2-40B4-BE49-F238E27FC236}">
                  <a16:creationId xmlns:a16="http://schemas.microsoft.com/office/drawing/2014/main" id="{4EE025E5-F6CB-42B7-9E66-FEE4B2237E61}"/>
                </a:ext>
              </a:extLst>
            </p:cNvPr>
            <p:cNvSpPr/>
            <p:nvPr/>
          </p:nvSpPr>
          <p:spPr>
            <a:xfrm>
              <a:off x="1150723" y="1606450"/>
              <a:ext cx="201827" cy="171449"/>
            </a:xfrm>
            <a:prstGeom prst="chevron">
              <a:avLst/>
            </a:prstGeom>
            <a:solidFill>
              <a:srgbClr val="3EA2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grpSp>
    </p:spTree>
    <p:extLst>
      <p:ext uri="{BB962C8B-B14F-4D97-AF65-F5344CB8AC3E}">
        <p14:creationId xmlns:p14="http://schemas.microsoft.com/office/powerpoint/2010/main" val="307156863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2880A03-44F1-45A4-8BF4-84E4D818B4F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26670"/>
            <a:ext cx="776998" cy="766684"/>
          </a:xfrm>
          <a:prstGeom prst="rect">
            <a:avLst/>
          </a:prstGeom>
        </p:spPr>
      </p:pic>
      <p:sp>
        <p:nvSpPr>
          <p:cNvPr id="6" name="Text Box 3"/>
          <p:cNvSpPr txBox="1">
            <a:spLocks noChangeArrowheads="1"/>
          </p:cNvSpPr>
          <p:nvPr/>
        </p:nvSpPr>
        <p:spPr bwMode="auto">
          <a:xfrm>
            <a:off x="838683" y="1200150"/>
            <a:ext cx="7737475"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6000">
                <a:solidFill>
                  <a:schemeClr val="tx1"/>
                </a:solidFill>
                <a:latin typeface=".VnArabia" pitchFamily="34" charset="0"/>
              </a:defRPr>
            </a:lvl1pPr>
            <a:lvl2pPr marL="742950" indent="-285750">
              <a:defRPr sz="6000">
                <a:solidFill>
                  <a:schemeClr val="tx1"/>
                </a:solidFill>
                <a:latin typeface=".VnArabia" pitchFamily="34" charset="0"/>
              </a:defRPr>
            </a:lvl2pPr>
            <a:lvl3pPr marL="1143000" indent="-228600">
              <a:defRPr sz="6000">
                <a:solidFill>
                  <a:schemeClr val="tx1"/>
                </a:solidFill>
                <a:latin typeface=".VnArabia" pitchFamily="34" charset="0"/>
              </a:defRPr>
            </a:lvl3pPr>
            <a:lvl4pPr marL="1600200" indent="-228600">
              <a:defRPr sz="6000">
                <a:solidFill>
                  <a:schemeClr val="tx1"/>
                </a:solidFill>
                <a:latin typeface=".VnArabia" pitchFamily="34" charset="0"/>
              </a:defRPr>
            </a:lvl4pPr>
            <a:lvl5pPr marL="2057400" indent="-228600">
              <a:defRPr sz="6000">
                <a:solidFill>
                  <a:schemeClr val="tx1"/>
                </a:solidFill>
                <a:latin typeface=".VnArabia" pitchFamily="34" charset="0"/>
              </a:defRPr>
            </a:lvl5pPr>
            <a:lvl6pPr marL="2514600" indent="-228600" eaLnBrk="0" fontAlgn="base" hangingPunct="0">
              <a:spcBef>
                <a:spcPct val="0"/>
              </a:spcBef>
              <a:spcAft>
                <a:spcPct val="0"/>
              </a:spcAft>
              <a:defRPr sz="6000">
                <a:solidFill>
                  <a:schemeClr val="tx1"/>
                </a:solidFill>
                <a:latin typeface=".VnArabia" pitchFamily="34" charset="0"/>
              </a:defRPr>
            </a:lvl6pPr>
            <a:lvl7pPr marL="2971800" indent="-228600" eaLnBrk="0" fontAlgn="base" hangingPunct="0">
              <a:spcBef>
                <a:spcPct val="0"/>
              </a:spcBef>
              <a:spcAft>
                <a:spcPct val="0"/>
              </a:spcAft>
              <a:defRPr sz="6000">
                <a:solidFill>
                  <a:schemeClr val="tx1"/>
                </a:solidFill>
                <a:latin typeface=".VnArabia" pitchFamily="34" charset="0"/>
              </a:defRPr>
            </a:lvl7pPr>
            <a:lvl8pPr marL="3429000" indent="-228600" eaLnBrk="0" fontAlgn="base" hangingPunct="0">
              <a:spcBef>
                <a:spcPct val="0"/>
              </a:spcBef>
              <a:spcAft>
                <a:spcPct val="0"/>
              </a:spcAft>
              <a:defRPr sz="6000">
                <a:solidFill>
                  <a:schemeClr val="tx1"/>
                </a:solidFill>
                <a:latin typeface=".VnArabia" pitchFamily="34" charset="0"/>
              </a:defRPr>
            </a:lvl8pPr>
            <a:lvl9pPr marL="3886200" indent="-228600" eaLnBrk="0" fontAlgn="base" hangingPunct="0">
              <a:spcBef>
                <a:spcPct val="0"/>
              </a:spcBef>
              <a:spcAft>
                <a:spcPct val="0"/>
              </a:spcAft>
              <a:defRPr sz="6000">
                <a:solidFill>
                  <a:schemeClr val="tx1"/>
                </a:solidFill>
                <a:latin typeface=".VnArabia" pitchFamily="34" charset="0"/>
              </a:defRPr>
            </a:lvl9pPr>
          </a:lstStyle>
          <a:p>
            <a:pPr algn="just" eaLnBrk="1" hangingPunct="1">
              <a:spcBef>
                <a:spcPct val="50000"/>
              </a:spcBef>
            </a:pPr>
            <a:r>
              <a:rPr lang="en-GB" altLang="en-US" sz="2800">
                <a:latin typeface="Arial" panose="020B0604020202020204" pitchFamily="34" charset="0"/>
              </a:rPr>
              <a:t>    </a:t>
            </a:r>
            <a:r>
              <a:rPr lang="en-GB" altLang="en-US" sz="2800" b="1">
                <a:latin typeface="Times New Roman" panose="02020603050405020304" pitchFamily="18" charset="0"/>
              </a:rPr>
              <a:t>Xúc động trước </a:t>
            </a:r>
            <a:r>
              <a:rPr lang="en-GB" altLang="en-US" sz="2800" b="1" u="sng">
                <a:solidFill>
                  <a:srgbClr val="FF0000"/>
                </a:solidFill>
                <a:latin typeface="Times New Roman" panose="02020603050405020304" pitchFamily="18" charset="0"/>
              </a:rPr>
              <a:t>cái chết</a:t>
            </a:r>
            <a:r>
              <a:rPr lang="en-GB" altLang="en-US" sz="2800" b="1">
                <a:latin typeface="Times New Roman" panose="02020603050405020304" pitchFamily="18" charset="0"/>
              </a:rPr>
              <a:t> của em, học sinh th</a:t>
            </a:r>
            <a:r>
              <a:rPr lang="en-GB" altLang="en-US" sz="2800" b="1">
                <a:latin typeface="Times New Roman" panose="02020603050405020304" pitchFamily="18" charset="0"/>
                <a:cs typeface="Times New Roman" panose="02020603050405020304" pitchFamily="18" charset="0"/>
              </a:rPr>
              <a:t>à</a:t>
            </a:r>
            <a:r>
              <a:rPr lang="en-GB" altLang="en-US" sz="2800" b="1">
                <a:latin typeface="Times New Roman" panose="02020603050405020304" pitchFamily="18" charset="0"/>
              </a:rPr>
              <a:t>nh phố Hi- rô- si- ma đã </a:t>
            </a:r>
            <a:r>
              <a:rPr lang="en-GB" altLang="en-US" sz="2800" b="1" u="sng">
                <a:solidFill>
                  <a:srgbClr val="FF0000"/>
                </a:solidFill>
                <a:latin typeface="Times New Roman" panose="02020603050405020304" pitchFamily="18" charset="0"/>
              </a:rPr>
              <a:t>quyên góp</a:t>
            </a:r>
            <a:r>
              <a:rPr lang="en-GB" altLang="en-US" sz="2800" b="1">
                <a:latin typeface="Times New Roman" panose="02020603050405020304" pitchFamily="18" charset="0"/>
              </a:rPr>
              <a:t> tiền xây dựng một tượng đ</a:t>
            </a:r>
            <a:r>
              <a:rPr lang="en-GB" altLang="en-US" sz="2800" b="1">
                <a:latin typeface="Times New Roman" panose="02020603050405020304" pitchFamily="18" charset="0"/>
                <a:cs typeface="Times New Roman" panose="02020603050405020304" pitchFamily="18" charset="0"/>
              </a:rPr>
              <a:t>à</a:t>
            </a:r>
            <a:r>
              <a:rPr lang="en-GB" altLang="en-US" sz="2800" b="1">
                <a:latin typeface="Times New Roman" panose="02020603050405020304" pitchFamily="18" charset="0"/>
              </a:rPr>
              <a:t>i</a:t>
            </a:r>
            <a:r>
              <a:rPr lang="en-GB" altLang="en-US" sz="2800" b="1">
                <a:solidFill>
                  <a:srgbClr val="FF0000"/>
                </a:solidFill>
                <a:latin typeface="Times New Roman" panose="02020603050405020304" pitchFamily="18" charset="0"/>
              </a:rPr>
              <a:t> </a:t>
            </a:r>
            <a:r>
              <a:rPr lang="en-GB" altLang="en-US" sz="2800" b="1" u="sng">
                <a:solidFill>
                  <a:srgbClr val="FF0000"/>
                </a:solidFill>
                <a:latin typeface="Times New Roman" panose="02020603050405020304" pitchFamily="18" charset="0"/>
              </a:rPr>
              <a:t>tưởng nhớ</a:t>
            </a:r>
            <a:r>
              <a:rPr lang="en-GB" altLang="en-US" sz="2800" b="1">
                <a:solidFill>
                  <a:srgbClr val="FF0000"/>
                </a:solidFill>
                <a:latin typeface="Times New Roman" panose="02020603050405020304" pitchFamily="18" charset="0"/>
              </a:rPr>
              <a:t> </a:t>
            </a:r>
            <a:r>
              <a:rPr lang="en-GB" altLang="en-US" sz="2800" b="1">
                <a:latin typeface="Times New Roman" panose="02020603050405020304" pitchFamily="18" charset="0"/>
              </a:rPr>
              <a:t>những nạn nhân bị bom nguyên tử </a:t>
            </a:r>
            <a:r>
              <a:rPr lang="en-GB" altLang="en-US" sz="2800" b="1" u="sng">
                <a:solidFill>
                  <a:srgbClr val="FF0000"/>
                </a:solidFill>
                <a:latin typeface="Times New Roman" panose="02020603050405020304" pitchFamily="18" charset="0"/>
              </a:rPr>
              <a:t>sát hại</a:t>
            </a:r>
            <a:r>
              <a:rPr lang="en-GB" altLang="en-US" sz="2800" b="1">
                <a:latin typeface="Times New Roman" panose="02020603050405020304" pitchFamily="18" charset="0"/>
              </a:rPr>
              <a:t>. Trên đỉnh tượng đ</a:t>
            </a:r>
            <a:r>
              <a:rPr lang="en-GB" altLang="en-US" sz="2800" b="1">
                <a:latin typeface="Times New Roman" panose="02020603050405020304" pitchFamily="18" charset="0"/>
                <a:cs typeface="Times New Roman" panose="02020603050405020304" pitchFamily="18" charset="0"/>
              </a:rPr>
              <a:t>à</a:t>
            </a:r>
            <a:r>
              <a:rPr lang="en-GB" altLang="en-US" sz="2800" b="1">
                <a:latin typeface="Times New Roman" panose="02020603050405020304" pitchFamily="18" charset="0"/>
              </a:rPr>
              <a:t>i cao 9 mét l</a:t>
            </a:r>
            <a:r>
              <a:rPr lang="en-GB" altLang="en-US" sz="2800" b="1">
                <a:latin typeface="Times New Roman" panose="02020603050405020304" pitchFamily="18" charset="0"/>
                <a:cs typeface="Times New Roman" panose="02020603050405020304" pitchFamily="18" charset="0"/>
              </a:rPr>
              <a:t>à</a:t>
            </a:r>
            <a:r>
              <a:rPr lang="en-GB" altLang="en-US" sz="2800" b="1">
                <a:latin typeface="Times New Roman" panose="02020603050405020304" pitchFamily="18" charset="0"/>
              </a:rPr>
              <a:t> hình một bé gái giơ cao hai tay nâng một con sếu. Dưới tượng đ</a:t>
            </a:r>
            <a:r>
              <a:rPr lang="en-GB" altLang="en-US" sz="2800" b="1">
                <a:latin typeface="Times New Roman" panose="02020603050405020304" pitchFamily="18" charset="0"/>
                <a:cs typeface="Times New Roman" panose="02020603050405020304" pitchFamily="18" charset="0"/>
              </a:rPr>
              <a:t>à</a:t>
            </a:r>
            <a:r>
              <a:rPr lang="en-GB" altLang="en-US" sz="2800" b="1">
                <a:latin typeface="Times New Roman" panose="02020603050405020304" pitchFamily="18" charset="0"/>
              </a:rPr>
              <a:t>i khắc dòng chữ: “Chúng tôi </a:t>
            </a:r>
            <a:r>
              <a:rPr lang="en-GB" altLang="en-US" sz="2800" b="1" u="sng">
                <a:solidFill>
                  <a:srgbClr val="FF0000"/>
                </a:solidFill>
                <a:latin typeface="Times New Roman" panose="02020603050405020304" pitchFamily="18" charset="0"/>
              </a:rPr>
              <a:t>muốn</a:t>
            </a:r>
            <a:r>
              <a:rPr lang="en-GB" altLang="en-US" sz="2800" b="1">
                <a:latin typeface="Times New Roman" panose="02020603050405020304" pitchFamily="18" charset="0"/>
              </a:rPr>
              <a:t> thế giới n</a:t>
            </a:r>
            <a:r>
              <a:rPr lang="en-GB" altLang="en-US" sz="2800" b="1">
                <a:latin typeface="Times New Roman" panose="02020603050405020304" pitchFamily="18" charset="0"/>
                <a:cs typeface="Times New Roman" panose="02020603050405020304" pitchFamily="18" charset="0"/>
              </a:rPr>
              <a:t>à</a:t>
            </a:r>
            <a:r>
              <a:rPr lang="en-GB" altLang="en-US" sz="2800" b="1">
                <a:latin typeface="Times New Roman" panose="02020603050405020304" pitchFamily="18" charset="0"/>
              </a:rPr>
              <a:t>y </a:t>
            </a:r>
            <a:r>
              <a:rPr lang="en-GB" altLang="en-US" sz="2800" b="1" u="sng">
                <a:solidFill>
                  <a:srgbClr val="FF0000"/>
                </a:solidFill>
                <a:latin typeface="Times New Roman" panose="02020603050405020304" pitchFamily="18" charset="0"/>
              </a:rPr>
              <a:t>mãi mãi</a:t>
            </a:r>
            <a:r>
              <a:rPr lang="en-GB" altLang="en-US" sz="2800" b="1">
                <a:latin typeface="Times New Roman" panose="02020603050405020304" pitchFamily="18" charset="0"/>
              </a:rPr>
              <a:t> ho</a:t>
            </a:r>
            <a:r>
              <a:rPr lang="en-GB" altLang="en-US" sz="2800" b="1">
                <a:latin typeface="Times New Roman" panose="02020603050405020304" pitchFamily="18" charset="0"/>
                <a:cs typeface="Times New Roman" panose="02020603050405020304" pitchFamily="18" charset="0"/>
              </a:rPr>
              <a:t>à</a:t>
            </a:r>
            <a:r>
              <a:rPr lang="en-GB" altLang="en-US" sz="2800" b="1">
                <a:latin typeface="Times New Roman" panose="02020603050405020304" pitchFamily="18" charset="0"/>
              </a:rPr>
              <a:t> bình”.</a:t>
            </a:r>
          </a:p>
        </p:txBody>
      </p:sp>
      <p:sp>
        <p:nvSpPr>
          <p:cNvPr id="7" name="Rectangle 4"/>
          <p:cNvSpPr>
            <a:spLocks noChangeArrowheads="1"/>
          </p:cNvSpPr>
          <p:nvPr/>
        </p:nvSpPr>
        <p:spPr bwMode="auto">
          <a:xfrm>
            <a:off x="2490122" y="209550"/>
            <a:ext cx="4434598" cy="578882"/>
          </a:xfrm>
          <a:prstGeom prst="round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ctr" eaLnBrk="1" hangingPunct="1">
              <a:spcBef>
                <a:spcPct val="50000"/>
              </a:spcBef>
              <a:defRPr/>
            </a:pPr>
            <a:r>
              <a:rPr lang="en-US" altLang="en-GB" sz="2800" b="1" noProof="1">
                <a:solidFill>
                  <a:srgbClr val="0033CC"/>
                </a:solidFill>
                <a:latin typeface="Times New Roman" panose="02020603050405020304" pitchFamily="18" charset="0"/>
                <a:cs typeface="Times New Roman" panose="02020603050405020304" pitchFamily="18" charset="0"/>
              </a:rPr>
              <a:t>Luyện đọc diễn cảm</a:t>
            </a:r>
            <a:endParaRPr lang="en-US" altLang="en-GB" b="1" noProof="1">
              <a:solidFill>
                <a:srgbClr val="8BBD1D"/>
              </a:solidFill>
              <a:latin typeface="Times New Roman" panose="02020603050405020304" pitchFamily="18" charset="0"/>
            </a:endParaRPr>
          </a:p>
        </p:txBody>
      </p:sp>
    </p:spTree>
    <p:extLst>
      <p:ext uri="{BB962C8B-B14F-4D97-AF65-F5344CB8AC3E}">
        <p14:creationId xmlns:p14="http://schemas.microsoft.com/office/powerpoint/2010/main" val="2460661819"/>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5" descr="A-Bomb_Dome_close-up">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7813" y="844154"/>
            <a:ext cx="6048375" cy="4104084"/>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Lst>
        </p:spPr>
      </p:pic>
      <p:sp>
        <p:nvSpPr>
          <p:cNvPr id="20483" name="Rectangle 6"/>
          <p:cNvSpPr>
            <a:spLocks noChangeArrowheads="1"/>
          </p:cNvSpPr>
          <p:nvPr/>
        </p:nvSpPr>
        <p:spPr bwMode="auto">
          <a:xfrm>
            <a:off x="1494235" y="0"/>
            <a:ext cx="61722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b="1">
                <a:solidFill>
                  <a:srgbClr val="0000FF"/>
                </a:solidFill>
              </a:rPr>
              <a:t>Khu tưởng niệm Hòa Bình Hi- rô- si- ma được UNESCO đưa vào danh sách di sản thế giới năm 1996</a:t>
            </a:r>
          </a:p>
        </p:txBody>
      </p:sp>
    </p:spTree>
    <p:extLst>
      <p:ext uri="{BB962C8B-B14F-4D97-AF65-F5344CB8AC3E}">
        <p14:creationId xmlns:p14="http://schemas.microsoft.com/office/powerpoint/2010/main" val="2135237293"/>
      </p:ext>
    </p:extLst>
  </p:cSld>
  <p:clrMapOvr>
    <a:masterClrMapping/>
  </p:clrMapOvr>
  <p:transition spd="med">
    <p:pull dir="rd"/>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5" descr="090806122947-248-75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9363" y="141685"/>
            <a:ext cx="4012406" cy="4320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Text Box 6"/>
          <p:cNvSpPr txBox="1">
            <a:spLocks noChangeArrowheads="1"/>
          </p:cNvSpPr>
          <p:nvPr/>
        </p:nvSpPr>
        <p:spPr bwMode="auto">
          <a:xfrm>
            <a:off x="1575198" y="4462463"/>
            <a:ext cx="575071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GB" altLang="en-US" b="1">
                <a:solidFill>
                  <a:srgbClr val="0000FF"/>
                </a:solidFill>
              </a:rPr>
              <a:t>Lễ tưởng niệm 65 năm Mỹ ném bom nguyên tử xuống Nhật Bản </a:t>
            </a:r>
          </a:p>
        </p:txBody>
      </p:sp>
    </p:spTree>
    <p:extLst>
      <p:ext uri="{BB962C8B-B14F-4D97-AF65-F5344CB8AC3E}">
        <p14:creationId xmlns:p14="http://schemas.microsoft.com/office/powerpoint/2010/main" val="3039393282"/>
      </p:ext>
    </p:extLst>
  </p:cSld>
  <p:clrMapOvr>
    <a:masterClrMapping/>
  </p:clrMapOvr>
  <p:transition spd="med">
    <p:strips/>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endParaRPr lang="en-US" altLang="en-US"/>
          </a:p>
        </p:txBody>
      </p:sp>
      <p:pic>
        <p:nvPicPr>
          <p:cNvPr id="22531" name="Picture 5" descr="Ảnh tưởng niệm vụ ném bom Hiroshim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119" y="141685"/>
            <a:ext cx="6481763" cy="4374356"/>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Lst>
        </p:spPr>
      </p:pic>
      <p:sp>
        <p:nvSpPr>
          <p:cNvPr id="22532" name="Text Box 6"/>
          <p:cNvSpPr txBox="1">
            <a:spLocks noChangeArrowheads="1"/>
          </p:cNvSpPr>
          <p:nvPr/>
        </p:nvSpPr>
        <p:spPr bwMode="auto">
          <a:xfrm>
            <a:off x="1818085" y="4569619"/>
            <a:ext cx="577810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GB" altLang="en-US" b="1">
                <a:solidFill>
                  <a:srgbClr val="0000FF"/>
                </a:solidFill>
              </a:rPr>
              <a:t>Hàng nghìn con bồ câu - biểu tượng của hòa bình được thả trong lễ tưởng niệm</a:t>
            </a:r>
          </a:p>
        </p:txBody>
      </p:sp>
    </p:spTree>
    <p:extLst>
      <p:ext uri="{BB962C8B-B14F-4D97-AF65-F5344CB8AC3E}">
        <p14:creationId xmlns:p14="http://schemas.microsoft.com/office/powerpoint/2010/main" val="2605782140"/>
      </p:ext>
    </p:extLst>
  </p:cSld>
  <p:clrMapOvr>
    <a:masterClrMapping/>
  </p:clrMapOvr>
  <p:transition spd="med">
    <p:strips dir="rd"/>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pic>
        <p:nvPicPr>
          <p:cNvPr id="4" name="Picture 4" descr="Tranh minh hoa chu de Canh chim hoa binh[1]"/>
          <p:cNvPicPr>
            <a:picLocks noChangeAspect="1" noChangeArrowheads="1"/>
          </p:cNvPicPr>
          <p:nvPr/>
        </p:nvPicPr>
        <p:blipFill>
          <a:blip r:embed="rId3">
            <a:lum bright="-12000" contrast="24000"/>
            <a:extLst>
              <a:ext uri="{28A0092B-C50C-407E-A947-70E740481C1C}">
                <a14:useLocalDpi xmlns:a14="http://schemas.microsoft.com/office/drawing/2010/main" val="0"/>
              </a:ext>
            </a:extLst>
          </a:blip>
          <a:srcRect/>
          <a:stretch>
            <a:fillRect/>
          </a:stretch>
        </p:blipFill>
        <p:spPr bwMode="auto">
          <a:xfrm>
            <a:off x="2590800" y="0"/>
            <a:ext cx="4374356" cy="514350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7193242"/>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5" descr="PaperCranes">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94235" y="86916"/>
            <a:ext cx="6101953" cy="4320778"/>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Lst>
        </p:spPr>
      </p:pic>
      <p:sp>
        <p:nvSpPr>
          <p:cNvPr id="23555" name="Text Box 6"/>
          <p:cNvSpPr txBox="1">
            <a:spLocks noChangeArrowheads="1"/>
          </p:cNvSpPr>
          <p:nvPr/>
        </p:nvSpPr>
        <p:spPr bwMode="auto">
          <a:xfrm>
            <a:off x="1439466" y="4493419"/>
            <a:ext cx="631864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GB" altLang="en-US" b="1">
                <a:solidFill>
                  <a:srgbClr val="0000FF"/>
                </a:solidFill>
              </a:rPr>
              <a:t>Những con sếu bằng giấy được trẻ em Nhật Bản gấp để cầu mong sự hòa bình trên toàn thế giới</a:t>
            </a:r>
          </a:p>
        </p:txBody>
      </p:sp>
    </p:spTree>
    <p:extLst>
      <p:ext uri="{BB962C8B-B14F-4D97-AF65-F5344CB8AC3E}">
        <p14:creationId xmlns:p14="http://schemas.microsoft.com/office/powerpoint/2010/main" val="4132776817"/>
      </p:ext>
    </p:extLst>
  </p:cSld>
  <p:clrMapOvr>
    <a:masterClrMapping/>
  </p:clrMapOvr>
  <p:transition spd="med">
    <p:split orient="ver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0BBB8C4-7F02-464E-9EDC-B1CD71AB2819}"/>
              </a:ext>
            </a:extLst>
          </p:cNvPr>
          <p:cNvSpPr txBox="1"/>
          <p:nvPr/>
        </p:nvSpPr>
        <p:spPr>
          <a:xfrm>
            <a:off x="3467100" y="490396"/>
            <a:ext cx="2209800" cy="561692"/>
          </a:xfrm>
          <a:prstGeom prst="rect">
            <a:avLst/>
          </a:prstGeom>
          <a:noFill/>
        </p:spPr>
        <p:txBody>
          <a:bodyPr vert="horz" wrap="square" lIns="68580" tIns="34290" rIns="68580" bIns="34290" rtlCol="0" anchor="ctr">
            <a:spAutoFit/>
          </a:bodyPr>
          <a:lstStyle>
            <a:defPPr>
              <a:defRPr lang="en-US"/>
            </a:defPPr>
            <a:lvl1pPr algn="ctr">
              <a:spcBef>
                <a:spcPct val="0"/>
              </a:spcBef>
              <a:defRPr sz="3200" b="1">
                <a:ln w="0"/>
                <a:solidFill>
                  <a:srgbClr val="3EA258"/>
                </a:solidFill>
                <a:effectLst>
                  <a:outerShdw blurRad="38100" dist="25400" dir="5400000" algn="ctr" rotWithShape="0">
                    <a:srgbClr val="6E747A">
                      <a:alpha val="43000"/>
                    </a:srgbClr>
                  </a:outerShdw>
                  <a:reflection blurRad="6350" stA="55000" endA="300" endPos="45500" dir="5400000" sy="-100000" algn="bl" rotWithShape="0"/>
                </a:effectLst>
              </a:defRPr>
            </a:lvl1pPr>
          </a:lstStyle>
          <a:p>
            <a:r>
              <a:rPr lang="en-US" dirty="0"/>
              <a:t>VẬN DỤNG</a:t>
            </a:r>
          </a:p>
        </p:txBody>
      </p:sp>
      <p:sp>
        <p:nvSpPr>
          <p:cNvPr id="5" name="Rectangle 4">
            <a:extLst>
              <a:ext uri="{FF2B5EF4-FFF2-40B4-BE49-F238E27FC236}">
                <a16:creationId xmlns:a16="http://schemas.microsoft.com/office/drawing/2014/main" id="{65A6549E-A66E-47D1-A7A2-742D3EF179B5}"/>
              </a:ext>
            </a:extLst>
          </p:cNvPr>
          <p:cNvSpPr/>
          <p:nvPr/>
        </p:nvSpPr>
        <p:spPr>
          <a:xfrm>
            <a:off x="228600" y="1160235"/>
            <a:ext cx="8610600" cy="2246769"/>
          </a:xfrm>
          <a:prstGeom prst="rect">
            <a:avLst/>
          </a:prstGeom>
        </p:spPr>
        <p:txBody>
          <a:bodyPr wrap="square">
            <a:spAutoFit/>
          </a:bodyPr>
          <a:lstStyle/>
          <a:p>
            <a:pPr algn="just"/>
            <a:r>
              <a:rPr lang="fr-FR" sz="2800" dirty="0"/>
              <a:t>      </a:t>
            </a:r>
            <a:r>
              <a:rPr lang="fr-FR" sz="2800" dirty="0" err="1"/>
              <a:t>Hãy</a:t>
            </a:r>
            <a:r>
              <a:rPr lang="fr-FR" sz="2800" dirty="0"/>
              <a:t> </a:t>
            </a:r>
            <a:r>
              <a:rPr lang="fr-FR" sz="2800" dirty="0" err="1"/>
              <a:t>tưởng</a:t>
            </a:r>
            <a:r>
              <a:rPr lang="fr-FR" sz="2800" dirty="0"/>
              <a:t> </a:t>
            </a:r>
            <a:r>
              <a:rPr lang="fr-FR" sz="2800" dirty="0" err="1"/>
              <a:t>tượng</a:t>
            </a:r>
            <a:r>
              <a:rPr lang="fr-FR" sz="2800" dirty="0"/>
              <a:t> </a:t>
            </a:r>
            <a:r>
              <a:rPr lang="fr-FR" sz="2800" dirty="0" err="1"/>
              <a:t>em</a:t>
            </a:r>
            <a:r>
              <a:rPr lang="fr-FR" sz="2800" dirty="0"/>
              <a:t> sang </a:t>
            </a:r>
            <a:r>
              <a:rPr lang="fr-FR" sz="2800" dirty="0" err="1"/>
              <a:t>thăm</a:t>
            </a:r>
            <a:r>
              <a:rPr lang="fr-FR" sz="2800" dirty="0"/>
              <a:t> </a:t>
            </a:r>
            <a:r>
              <a:rPr lang="fr-FR" sz="2800" dirty="0" err="1"/>
              <a:t>nước</a:t>
            </a:r>
            <a:r>
              <a:rPr lang="fr-FR" sz="2800" dirty="0"/>
              <a:t> </a:t>
            </a:r>
            <a:r>
              <a:rPr lang="fr-FR" sz="2800" dirty="0" err="1"/>
              <a:t>Nhật</a:t>
            </a:r>
            <a:r>
              <a:rPr lang="fr-FR" sz="2800" dirty="0"/>
              <a:t> </a:t>
            </a:r>
            <a:r>
              <a:rPr lang="fr-FR" sz="2800" dirty="0" err="1"/>
              <a:t>và</a:t>
            </a:r>
            <a:r>
              <a:rPr lang="fr-FR" sz="2800" dirty="0"/>
              <a:t> </a:t>
            </a:r>
            <a:r>
              <a:rPr lang="fr-FR" sz="2800" dirty="0" err="1"/>
              <a:t>sẽ</a:t>
            </a:r>
            <a:r>
              <a:rPr lang="fr-FR" sz="2800" dirty="0"/>
              <a:t> </a:t>
            </a:r>
            <a:r>
              <a:rPr lang="fr-FR" sz="2800" dirty="0" err="1"/>
              <a:t>đến</a:t>
            </a:r>
            <a:r>
              <a:rPr lang="fr-FR" sz="2800" dirty="0"/>
              <a:t> </a:t>
            </a:r>
            <a:r>
              <a:rPr lang="fr-FR" sz="2800" dirty="0" err="1"/>
              <a:t>trước</a:t>
            </a:r>
            <a:r>
              <a:rPr lang="fr-FR" sz="2800" dirty="0"/>
              <a:t> </a:t>
            </a:r>
            <a:r>
              <a:rPr lang="fr-FR" sz="2800" dirty="0" err="1"/>
              <a:t>tượng</a:t>
            </a:r>
            <a:r>
              <a:rPr lang="fr-FR" sz="2800" dirty="0"/>
              <a:t> </a:t>
            </a:r>
            <a:r>
              <a:rPr lang="fr-FR" sz="2800" dirty="0" err="1"/>
              <a:t>đài</a:t>
            </a:r>
            <a:r>
              <a:rPr lang="fr-FR" sz="2800" dirty="0"/>
              <a:t> Xa-</a:t>
            </a:r>
            <a:r>
              <a:rPr lang="fr-FR" sz="2800" dirty="0" err="1"/>
              <a:t>xa</a:t>
            </a:r>
            <a:r>
              <a:rPr lang="fr-FR" sz="2800" dirty="0"/>
              <a:t>-</a:t>
            </a:r>
            <a:r>
              <a:rPr lang="fr-FR" sz="2800" dirty="0" err="1"/>
              <a:t>cô</a:t>
            </a:r>
            <a:r>
              <a:rPr lang="fr-FR" sz="2800" dirty="0"/>
              <a:t>. </a:t>
            </a:r>
            <a:r>
              <a:rPr lang="fr-FR" sz="2800" dirty="0" err="1"/>
              <a:t>Em</a:t>
            </a:r>
            <a:r>
              <a:rPr lang="fr-FR" sz="2800" dirty="0"/>
              <a:t> </a:t>
            </a:r>
            <a:r>
              <a:rPr lang="fr-FR" sz="2800" dirty="0" err="1"/>
              <a:t>muốn</a:t>
            </a:r>
            <a:r>
              <a:rPr lang="fr-FR" sz="2800" dirty="0"/>
              <a:t> </a:t>
            </a:r>
            <a:r>
              <a:rPr lang="fr-FR" sz="2800" dirty="0" err="1"/>
              <a:t>nói</a:t>
            </a:r>
            <a:r>
              <a:rPr lang="fr-FR" sz="2800" dirty="0"/>
              <a:t> </a:t>
            </a:r>
            <a:r>
              <a:rPr lang="fr-FR" sz="2800" dirty="0" err="1"/>
              <a:t>gì</a:t>
            </a:r>
            <a:r>
              <a:rPr lang="fr-FR" sz="2800" dirty="0"/>
              <a:t> </a:t>
            </a:r>
            <a:r>
              <a:rPr lang="fr-FR" sz="2800" dirty="0" err="1"/>
              <a:t>với</a:t>
            </a:r>
            <a:r>
              <a:rPr lang="fr-FR" sz="2800" dirty="0"/>
              <a:t> Xa-</a:t>
            </a:r>
            <a:r>
              <a:rPr lang="fr-FR" sz="2800" dirty="0" err="1"/>
              <a:t>xa</a:t>
            </a:r>
            <a:r>
              <a:rPr lang="fr-FR" sz="2800" dirty="0"/>
              <a:t>-</a:t>
            </a:r>
            <a:r>
              <a:rPr lang="fr-FR" sz="2800" dirty="0" err="1"/>
              <a:t>cô</a:t>
            </a:r>
            <a:r>
              <a:rPr lang="fr-FR" sz="2800" dirty="0"/>
              <a:t>  </a:t>
            </a:r>
            <a:r>
              <a:rPr lang="fr-FR" sz="2800" dirty="0" err="1"/>
              <a:t>để</a:t>
            </a:r>
            <a:r>
              <a:rPr lang="fr-FR" sz="2800" dirty="0"/>
              <a:t> </a:t>
            </a:r>
            <a:r>
              <a:rPr lang="fr-FR" sz="2800" dirty="0" err="1"/>
              <a:t>tỏ</a:t>
            </a:r>
            <a:r>
              <a:rPr lang="fr-FR" sz="2800" dirty="0"/>
              <a:t> </a:t>
            </a:r>
            <a:r>
              <a:rPr lang="fr-FR" sz="2800" dirty="0" err="1"/>
              <a:t>lòng</a:t>
            </a:r>
            <a:r>
              <a:rPr lang="fr-FR" sz="2800" dirty="0"/>
              <a:t> </a:t>
            </a:r>
            <a:r>
              <a:rPr lang="fr-FR" sz="2800" dirty="0" err="1"/>
              <a:t>đoàn</a:t>
            </a:r>
            <a:r>
              <a:rPr lang="fr-FR" sz="2800" dirty="0"/>
              <a:t> </a:t>
            </a:r>
            <a:r>
              <a:rPr lang="fr-FR" sz="2800" dirty="0" err="1"/>
              <a:t>kết</a:t>
            </a:r>
            <a:r>
              <a:rPr lang="fr-FR" sz="2800" dirty="0"/>
              <a:t> </a:t>
            </a:r>
            <a:r>
              <a:rPr lang="fr-FR" sz="2800" dirty="0" err="1"/>
              <a:t>của</a:t>
            </a:r>
            <a:r>
              <a:rPr lang="fr-FR" sz="2800" dirty="0"/>
              <a:t> </a:t>
            </a:r>
            <a:r>
              <a:rPr lang="fr-FR" sz="2800" dirty="0" err="1"/>
              <a:t>trẻ</a:t>
            </a:r>
            <a:r>
              <a:rPr lang="fr-FR" sz="2800" dirty="0"/>
              <a:t> </a:t>
            </a:r>
            <a:r>
              <a:rPr lang="fr-FR" sz="2800" dirty="0" err="1"/>
              <a:t>em</a:t>
            </a:r>
            <a:r>
              <a:rPr lang="fr-FR" sz="2800" dirty="0"/>
              <a:t> </a:t>
            </a:r>
            <a:r>
              <a:rPr lang="fr-FR" sz="2800" dirty="0" err="1"/>
              <a:t>khắp</a:t>
            </a:r>
            <a:r>
              <a:rPr lang="fr-FR" sz="2800" dirty="0"/>
              <a:t> </a:t>
            </a:r>
            <a:r>
              <a:rPr lang="fr-FR" sz="2800" dirty="0" err="1"/>
              <a:t>năm</a:t>
            </a:r>
            <a:r>
              <a:rPr lang="fr-FR" sz="2800" dirty="0"/>
              <a:t> </a:t>
            </a:r>
            <a:r>
              <a:rPr lang="fr-FR" sz="2800" dirty="0" err="1"/>
              <a:t>châu</a:t>
            </a:r>
            <a:r>
              <a:rPr lang="fr-FR" sz="2800" dirty="0"/>
              <a:t> </a:t>
            </a:r>
            <a:r>
              <a:rPr lang="fr-FR" sz="2800" dirty="0" err="1"/>
              <a:t>và</a:t>
            </a:r>
            <a:r>
              <a:rPr lang="fr-FR" sz="2800" dirty="0"/>
              <a:t> </a:t>
            </a:r>
            <a:r>
              <a:rPr lang="fr-FR" sz="2800" dirty="0" err="1"/>
              <a:t>khát</a:t>
            </a:r>
            <a:r>
              <a:rPr lang="fr-FR" sz="2800" dirty="0"/>
              <a:t> </a:t>
            </a:r>
            <a:r>
              <a:rPr lang="fr-FR" sz="2800" dirty="0" err="1"/>
              <a:t>vọng</a:t>
            </a:r>
            <a:r>
              <a:rPr lang="fr-FR" sz="2800" dirty="0"/>
              <a:t> </a:t>
            </a:r>
            <a:r>
              <a:rPr lang="fr-FR" sz="2800" dirty="0" err="1"/>
              <a:t>thế</a:t>
            </a:r>
            <a:r>
              <a:rPr lang="fr-FR" sz="2800" dirty="0"/>
              <a:t> </a:t>
            </a:r>
            <a:r>
              <a:rPr lang="fr-FR" sz="2800" dirty="0" err="1"/>
              <a:t>giới</a:t>
            </a:r>
            <a:r>
              <a:rPr lang="fr-FR" sz="2800" dirty="0"/>
              <a:t> </a:t>
            </a:r>
            <a:r>
              <a:rPr lang="fr-FR" sz="2800" dirty="0" err="1"/>
              <a:t>được</a:t>
            </a:r>
            <a:r>
              <a:rPr lang="fr-FR" sz="2800" dirty="0"/>
              <a:t> </a:t>
            </a:r>
            <a:r>
              <a:rPr lang="fr-FR" sz="2800" dirty="0" err="1"/>
              <a:t>cuộc</a:t>
            </a:r>
            <a:r>
              <a:rPr lang="fr-FR" sz="2800" dirty="0"/>
              <a:t> </a:t>
            </a:r>
            <a:r>
              <a:rPr lang="fr-FR" sz="2800" dirty="0" err="1"/>
              <a:t>sống</a:t>
            </a:r>
            <a:r>
              <a:rPr lang="fr-FR" sz="2800" dirty="0"/>
              <a:t> </a:t>
            </a:r>
            <a:r>
              <a:rPr lang="fr-FR" sz="2800" dirty="0" err="1"/>
              <a:t>hòa</a:t>
            </a:r>
            <a:r>
              <a:rPr lang="fr-FR" sz="2800" dirty="0"/>
              <a:t> </a:t>
            </a:r>
            <a:r>
              <a:rPr lang="fr-FR" sz="2800" dirty="0" err="1"/>
              <a:t>bình</a:t>
            </a:r>
            <a:r>
              <a:rPr lang="fr-FR" sz="2800" dirty="0"/>
              <a:t>? </a:t>
            </a:r>
            <a:r>
              <a:rPr lang="fr-FR" sz="2800" dirty="0" err="1"/>
              <a:t>Hãy</a:t>
            </a:r>
            <a:r>
              <a:rPr lang="fr-FR" sz="2800" dirty="0"/>
              <a:t> </a:t>
            </a:r>
            <a:r>
              <a:rPr lang="fr-FR" sz="2800" dirty="0" err="1"/>
              <a:t>viết</a:t>
            </a:r>
            <a:r>
              <a:rPr lang="fr-FR" sz="2800" dirty="0"/>
              <a:t> </a:t>
            </a:r>
            <a:r>
              <a:rPr lang="fr-FR" sz="2800" dirty="0" err="1"/>
              <a:t>đoạn</a:t>
            </a:r>
            <a:r>
              <a:rPr lang="fr-FR" sz="2800" dirty="0"/>
              <a:t> </a:t>
            </a:r>
            <a:r>
              <a:rPr lang="fr-FR" sz="2800" dirty="0" err="1"/>
              <a:t>văn</a:t>
            </a:r>
            <a:r>
              <a:rPr lang="fr-FR" sz="2800" dirty="0"/>
              <a:t> </a:t>
            </a:r>
            <a:r>
              <a:rPr lang="fr-FR" sz="2800" dirty="0" err="1"/>
              <a:t>ghi</a:t>
            </a:r>
            <a:r>
              <a:rPr lang="fr-FR" sz="2800" dirty="0"/>
              <a:t> </a:t>
            </a:r>
            <a:r>
              <a:rPr lang="fr-FR" sz="2800" dirty="0" err="1"/>
              <a:t>lại</a:t>
            </a:r>
            <a:r>
              <a:rPr lang="fr-FR" sz="2800" dirty="0"/>
              <a:t> </a:t>
            </a:r>
            <a:r>
              <a:rPr lang="fr-FR" sz="2800" dirty="0" err="1"/>
              <a:t>điều</a:t>
            </a:r>
            <a:r>
              <a:rPr lang="fr-FR" sz="2800" dirty="0"/>
              <a:t> </a:t>
            </a:r>
            <a:r>
              <a:rPr lang="fr-FR" sz="2800" dirty="0" err="1"/>
              <a:t>em</a:t>
            </a:r>
            <a:r>
              <a:rPr lang="fr-FR" sz="2800" dirty="0"/>
              <a:t> </a:t>
            </a:r>
            <a:r>
              <a:rPr lang="fr-FR" sz="2800" dirty="0" err="1"/>
              <a:t>muốn</a:t>
            </a:r>
            <a:r>
              <a:rPr lang="fr-FR" sz="2800" dirty="0"/>
              <a:t> </a:t>
            </a:r>
            <a:r>
              <a:rPr lang="fr-FR" sz="2800" dirty="0" err="1"/>
              <a:t>nói</a:t>
            </a:r>
            <a:r>
              <a:rPr lang="fr-FR" sz="2800" dirty="0"/>
              <a:t>.</a:t>
            </a:r>
          </a:p>
        </p:txBody>
      </p:sp>
      <p:sp>
        <p:nvSpPr>
          <p:cNvPr id="7" name="Arrow: Chevron 6">
            <a:extLst>
              <a:ext uri="{FF2B5EF4-FFF2-40B4-BE49-F238E27FC236}">
                <a16:creationId xmlns:a16="http://schemas.microsoft.com/office/drawing/2014/main" id="{13796011-5F9E-4391-AB2E-36EDAEA6EAAD}"/>
              </a:ext>
            </a:extLst>
          </p:cNvPr>
          <p:cNvSpPr/>
          <p:nvPr/>
        </p:nvSpPr>
        <p:spPr>
          <a:xfrm>
            <a:off x="421174" y="1352550"/>
            <a:ext cx="201827" cy="171449"/>
          </a:xfrm>
          <a:prstGeom prst="chevron">
            <a:avLst/>
          </a:prstGeom>
          <a:solidFill>
            <a:srgbClr val="3EA2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
        <p:nvSpPr>
          <p:cNvPr id="8" name="Arrow: Chevron 7">
            <a:extLst>
              <a:ext uri="{FF2B5EF4-FFF2-40B4-BE49-F238E27FC236}">
                <a16:creationId xmlns:a16="http://schemas.microsoft.com/office/drawing/2014/main" id="{A862164D-0D58-479B-A01C-5EB2EAAA9E68}"/>
              </a:ext>
            </a:extLst>
          </p:cNvPr>
          <p:cNvSpPr/>
          <p:nvPr/>
        </p:nvSpPr>
        <p:spPr>
          <a:xfrm>
            <a:off x="398975" y="3811816"/>
            <a:ext cx="201827" cy="171449"/>
          </a:xfrm>
          <a:prstGeom prst="chevron">
            <a:avLst/>
          </a:prstGeom>
          <a:solidFill>
            <a:srgbClr val="3EA2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pic>
        <p:nvPicPr>
          <p:cNvPr id="11" name="Picture 10">
            <a:extLst>
              <a:ext uri="{FF2B5EF4-FFF2-40B4-BE49-F238E27FC236}">
                <a16:creationId xmlns:a16="http://schemas.microsoft.com/office/drawing/2014/main" id="{09A256B5-29EA-4580-81AA-306BA72A2E2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3589" y="107054"/>
            <a:ext cx="776998" cy="766684"/>
          </a:xfrm>
          <a:prstGeom prst="rect">
            <a:avLst/>
          </a:prstGeom>
        </p:spPr>
      </p:pic>
      <p:sp>
        <p:nvSpPr>
          <p:cNvPr id="3" name="TextBox 2"/>
          <p:cNvSpPr txBox="1"/>
          <p:nvPr/>
        </p:nvSpPr>
        <p:spPr>
          <a:xfrm>
            <a:off x="762000" y="3638550"/>
            <a:ext cx="4548681" cy="830997"/>
          </a:xfrm>
          <a:prstGeom prst="rect">
            <a:avLst/>
          </a:prstGeom>
          <a:noFill/>
        </p:spPr>
        <p:txBody>
          <a:bodyPr wrap="none" rtlCol="0">
            <a:spAutoFit/>
          </a:bodyPr>
          <a:lstStyle/>
          <a:p>
            <a:r>
              <a:rPr lang="en-US" sz="2400" dirty="0" err="1">
                <a:latin typeface="Arial" panose="020B0604020202020204" pitchFamily="34" charset="0"/>
                <a:cs typeface="Arial" panose="020B0604020202020204" pitchFamily="34" charset="0"/>
              </a:rPr>
              <a:t>Chuẩn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bị</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bài</a:t>
            </a:r>
            <a:r>
              <a:rPr lang="en-US" sz="2400" dirty="0">
                <a:latin typeface="Arial" panose="020B0604020202020204" pitchFamily="34" charset="0"/>
                <a:cs typeface="Arial" panose="020B0604020202020204" pitchFamily="34" charset="0"/>
              </a:rPr>
              <a:t> : </a:t>
            </a:r>
            <a:r>
              <a:rPr lang="en-US" sz="2400" dirty="0" err="1">
                <a:latin typeface="Arial" panose="020B0604020202020204" pitchFamily="34" charset="0"/>
                <a:cs typeface="Arial" panose="020B0604020202020204" pitchFamily="34" charset="0"/>
              </a:rPr>
              <a:t>Bài</a:t>
            </a:r>
            <a:r>
              <a:rPr lang="en-US" sz="2400" dirty="0">
                <a:latin typeface="Arial" panose="020B0604020202020204" pitchFamily="34" charset="0"/>
                <a:cs typeface="Arial" panose="020B0604020202020204" pitchFamily="34" charset="0"/>
              </a:rPr>
              <a:t> ca </a:t>
            </a:r>
            <a:r>
              <a:rPr lang="en-US" sz="2400" dirty="0" err="1">
                <a:latin typeface="Arial" panose="020B0604020202020204" pitchFamily="34" charset="0"/>
                <a:cs typeface="Arial" panose="020B0604020202020204" pitchFamily="34" charset="0"/>
              </a:rPr>
              <a:t>về</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Trái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đất</a:t>
            </a:r>
            <a:endParaRPr lang="en-US" sz="2400" dirty="0">
              <a:latin typeface="Arial" panose="020B0604020202020204" pitchFamily="34" charset="0"/>
              <a:cs typeface="Arial" panose="020B0604020202020204" pitchFamily="34" charset="0"/>
            </a:endParaRPr>
          </a:p>
          <a:p>
            <a:endParaRPr lang="en-GB" sz="2400" dirty="0"/>
          </a:p>
        </p:txBody>
      </p:sp>
    </p:spTree>
    <p:extLst>
      <p:ext uri="{BB962C8B-B14F-4D97-AF65-F5344CB8AC3E}">
        <p14:creationId xmlns:p14="http://schemas.microsoft.com/office/powerpoint/2010/main" val="305472482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Nhung con seu bang giay"/>
          <p:cNvPicPr>
            <a:picLocks noChangeAspect="1" noChangeArrowheads="1"/>
          </p:cNvPicPr>
          <p:nvPr/>
        </p:nvPicPr>
        <p:blipFill>
          <a:blip r:embed="rId2">
            <a:lum contrast="36000"/>
            <a:extLst>
              <a:ext uri="{28A0092B-C50C-407E-A947-70E740481C1C}">
                <a14:useLocalDpi xmlns:a14="http://schemas.microsoft.com/office/drawing/2010/main" val="0"/>
              </a:ext>
            </a:extLst>
          </a:blip>
          <a:srcRect/>
          <a:stretch>
            <a:fillRect/>
          </a:stretch>
        </p:blipFill>
        <p:spPr bwMode="auto">
          <a:xfrm>
            <a:off x="1828800" y="1047750"/>
            <a:ext cx="5791199" cy="3922866"/>
          </a:xfrm>
          <a:prstGeom prst="rect">
            <a:avLst/>
          </a:prstGeom>
          <a:noFill/>
          <a:ln w="57150" cmpd="thinThick">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7" name="Rectangle 6"/>
          <p:cNvSpPr/>
          <p:nvPr/>
        </p:nvSpPr>
        <p:spPr>
          <a:xfrm>
            <a:off x="2492858" y="133350"/>
            <a:ext cx="4463081" cy="584775"/>
          </a:xfrm>
          <a:prstGeom prst="rect">
            <a:avLst/>
          </a:prstGeom>
          <a:noFill/>
          <a:ln>
            <a:noFill/>
          </a:ln>
        </p:spPr>
        <p:txBody>
          <a:bodyPr wrap="none">
            <a:spAutoFit/>
          </a:bodyPr>
          <a:lstStyle/>
          <a:p>
            <a:pPr algn="ctr">
              <a:defRPr/>
            </a:pPr>
            <a:r>
              <a:rPr lang="en-US" sz="3200" b="1" dirty="0" err="1">
                <a:ln w="22225">
                  <a:solidFill>
                    <a:schemeClr val="tx1"/>
                  </a:solidFill>
                  <a:prstDash val="solid"/>
                </a:ln>
                <a:solidFill>
                  <a:srgbClr val="FFFF00"/>
                </a:solidFill>
                <a:latin typeface="SVN-Androgyne" panose="02040603050506020204" charset="0"/>
                <a:cs typeface="SVN-Androgyne" panose="02040603050506020204" charset="0"/>
              </a:rPr>
              <a:t>Những</a:t>
            </a:r>
            <a:r>
              <a:rPr lang="en-US" sz="3200" b="1" dirty="0">
                <a:ln w="22225">
                  <a:solidFill>
                    <a:schemeClr val="tx1"/>
                  </a:solidFill>
                  <a:prstDash val="solid"/>
                </a:ln>
                <a:solidFill>
                  <a:srgbClr val="FFFF00"/>
                </a:solidFill>
                <a:latin typeface="SVN-Androgyne" panose="02040603050506020204" charset="0"/>
                <a:cs typeface="SVN-Androgyne" panose="02040603050506020204" charset="0"/>
              </a:rPr>
              <a:t> con </a:t>
            </a:r>
            <a:r>
              <a:rPr lang="en-US" sz="3200" b="1" dirty="0" err="1">
                <a:ln w="22225">
                  <a:solidFill>
                    <a:schemeClr val="tx1"/>
                  </a:solidFill>
                  <a:prstDash val="solid"/>
                </a:ln>
                <a:solidFill>
                  <a:srgbClr val="FFFF00"/>
                </a:solidFill>
                <a:latin typeface="SVN-Androgyne" panose="02040603050506020204" charset="0"/>
                <a:cs typeface="SVN-Androgyne" panose="02040603050506020204" charset="0"/>
              </a:rPr>
              <a:t>sếu</a:t>
            </a:r>
            <a:r>
              <a:rPr lang="en-US" sz="3200" b="1" dirty="0">
                <a:ln w="22225">
                  <a:solidFill>
                    <a:schemeClr val="tx1"/>
                  </a:solidFill>
                  <a:prstDash val="solid"/>
                </a:ln>
                <a:solidFill>
                  <a:srgbClr val="FFFF00"/>
                </a:solidFill>
                <a:latin typeface="SVN-Androgyne" panose="02040603050506020204" charset="0"/>
                <a:cs typeface="SVN-Androgyne" panose="02040603050506020204" charset="0"/>
              </a:rPr>
              <a:t> </a:t>
            </a:r>
            <a:r>
              <a:rPr lang="en-US" sz="3200" b="1" dirty="0" err="1">
                <a:ln w="22225">
                  <a:solidFill>
                    <a:schemeClr val="tx1"/>
                  </a:solidFill>
                  <a:prstDash val="solid"/>
                </a:ln>
                <a:solidFill>
                  <a:srgbClr val="FFFF00"/>
                </a:solidFill>
                <a:latin typeface="SVN-Androgyne" panose="02040603050506020204" charset="0"/>
                <a:cs typeface="SVN-Androgyne" panose="02040603050506020204" charset="0"/>
              </a:rPr>
              <a:t>bằng</a:t>
            </a:r>
            <a:r>
              <a:rPr lang="en-US" sz="3200" b="1" dirty="0">
                <a:ln w="22225">
                  <a:solidFill>
                    <a:schemeClr val="tx1"/>
                  </a:solidFill>
                  <a:prstDash val="solid"/>
                </a:ln>
                <a:solidFill>
                  <a:srgbClr val="FFFF00"/>
                </a:solidFill>
                <a:latin typeface="SVN-Androgyne" panose="02040603050506020204" charset="0"/>
                <a:cs typeface="SVN-Androgyne" panose="02040603050506020204" charset="0"/>
              </a:rPr>
              <a:t> </a:t>
            </a:r>
            <a:r>
              <a:rPr lang="en-US" sz="3200" b="1" dirty="0" err="1">
                <a:ln w="22225">
                  <a:solidFill>
                    <a:schemeClr val="tx1"/>
                  </a:solidFill>
                  <a:prstDash val="solid"/>
                </a:ln>
                <a:solidFill>
                  <a:srgbClr val="FFFF00"/>
                </a:solidFill>
                <a:latin typeface="SVN-Androgyne" panose="02040603050506020204" charset="0"/>
                <a:cs typeface="SVN-Androgyne" panose="02040603050506020204" charset="0"/>
              </a:rPr>
              <a:t>giấy</a:t>
            </a:r>
            <a:endParaRPr lang="en-US" sz="3200" b="1" dirty="0">
              <a:ln w="22225">
                <a:solidFill>
                  <a:schemeClr val="tx1"/>
                </a:solidFill>
                <a:prstDash val="solid"/>
              </a:ln>
              <a:solidFill>
                <a:srgbClr val="FFFF00"/>
              </a:solidFill>
              <a:latin typeface="SVN-Androgyne" panose="02040603050506020204" charset="0"/>
              <a:cs typeface="SVN-Androgyne" panose="02040603050506020204" charset="0"/>
            </a:endParaRPr>
          </a:p>
        </p:txBody>
      </p:sp>
    </p:spTree>
    <p:extLst>
      <p:ext uri="{BB962C8B-B14F-4D97-AF65-F5344CB8AC3E}">
        <p14:creationId xmlns:p14="http://schemas.microsoft.com/office/powerpoint/2010/main" val="124847621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Diagonal Corners Rounded 3">
            <a:extLst>
              <a:ext uri="{FF2B5EF4-FFF2-40B4-BE49-F238E27FC236}">
                <a16:creationId xmlns:a16="http://schemas.microsoft.com/office/drawing/2014/main" id="{B9698CEB-A00D-4C77-85E1-BA0F24CFEB47}"/>
              </a:ext>
            </a:extLst>
          </p:cNvPr>
          <p:cNvSpPr/>
          <p:nvPr/>
        </p:nvSpPr>
        <p:spPr>
          <a:xfrm>
            <a:off x="1676400" y="1352550"/>
            <a:ext cx="6529388" cy="1085850"/>
          </a:xfrm>
          <a:prstGeom prst="round2DiagRect">
            <a:avLst>
              <a:gd name="adj1" fmla="val 46667"/>
              <a:gd name="adj2" fmla="val 0"/>
            </a:avLst>
          </a:prstGeom>
          <a:noFill/>
          <a:ln w="127000">
            <a:solidFill>
              <a:srgbClr val="EE42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350"/>
          </a:p>
        </p:txBody>
      </p:sp>
      <p:grpSp>
        <p:nvGrpSpPr>
          <p:cNvPr id="7" name="Group 6">
            <a:extLst>
              <a:ext uri="{FF2B5EF4-FFF2-40B4-BE49-F238E27FC236}">
                <a16:creationId xmlns:a16="http://schemas.microsoft.com/office/drawing/2014/main" id="{8639A559-CC9B-45FE-A597-197C629AE5CF}"/>
              </a:ext>
            </a:extLst>
          </p:cNvPr>
          <p:cNvGrpSpPr/>
          <p:nvPr/>
        </p:nvGrpSpPr>
        <p:grpSpPr>
          <a:xfrm>
            <a:off x="847725" y="1152451"/>
            <a:ext cx="1428750" cy="1428750"/>
            <a:chOff x="1866900" y="666651"/>
            <a:chExt cx="1905000" cy="1905000"/>
          </a:xfrm>
          <a:solidFill>
            <a:srgbClr val="EE426B"/>
          </a:solidFill>
        </p:grpSpPr>
        <p:sp>
          <p:nvSpPr>
            <p:cNvPr id="5" name="Flowchart: Connector 4">
              <a:extLst>
                <a:ext uri="{FF2B5EF4-FFF2-40B4-BE49-F238E27FC236}">
                  <a16:creationId xmlns:a16="http://schemas.microsoft.com/office/drawing/2014/main" id="{88E5C64A-5DB3-49A1-B6A9-71BAB0A22599}"/>
                </a:ext>
              </a:extLst>
            </p:cNvPr>
            <p:cNvSpPr/>
            <p:nvPr/>
          </p:nvSpPr>
          <p:spPr>
            <a:xfrm>
              <a:off x="1866900" y="666651"/>
              <a:ext cx="1905000" cy="190500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350"/>
            </a:p>
          </p:txBody>
        </p:sp>
        <p:sp>
          <p:nvSpPr>
            <p:cNvPr id="6" name="Star: 8 Points 5">
              <a:extLst>
                <a:ext uri="{FF2B5EF4-FFF2-40B4-BE49-F238E27FC236}">
                  <a16:creationId xmlns:a16="http://schemas.microsoft.com/office/drawing/2014/main" id="{FE2835ED-817C-4C97-A411-119C59314183}"/>
                </a:ext>
              </a:extLst>
            </p:cNvPr>
            <p:cNvSpPr/>
            <p:nvPr/>
          </p:nvSpPr>
          <p:spPr>
            <a:xfrm>
              <a:off x="1952625" y="771426"/>
              <a:ext cx="1733550" cy="1733550"/>
            </a:xfrm>
            <a:prstGeom prst="star8">
              <a:avLst>
                <a:gd name="adj" fmla="val 36725"/>
              </a:avLst>
            </a:prstGeom>
            <a:solidFill>
              <a:schemeClr val="bg1"/>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600" b="1" dirty="0">
                  <a:solidFill>
                    <a:srgbClr val="EE426B"/>
                  </a:solidFill>
                  <a:effectLst>
                    <a:outerShdw blurRad="38100" dist="38100" dir="2700000" algn="tl">
                      <a:srgbClr val="000000">
                        <a:alpha val="43137"/>
                      </a:srgbClr>
                    </a:outerShdw>
                  </a:effectLst>
                </a:rPr>
                <a:t>1</a:t>
              </a:r>
              <a:endParaRPr lang="vi-VN" sz="3600" b="1" dirty="0">
                <a:solidFill>
                  <a:srgbClr val="EE426B"/>
                </a:solidFill>
                <a:effectLst>
                  <a:outerShdw blurRad="38100" dist="38100" dir="2700000" algn="tl">
                    <a:srgbClr val="000000">
                      <a:alpha val="43137"/>
                    </a:srgbClr>
                  </a:outerShdw>
                </a:effectLst>
              </a:endParaRPr>
            </a:p>
          </p:txBody>
        </p:sp>
      </p:grpSp>
      <p:sp>
        <p:nvSpPr>
          <p:cNvPr id="8" name="Rectangle: Diagonal Corners Rounded 7">
            <a:extLst>
              <a:ext uri="{FF2B5EF4-FFF2-40B4-BE49-F238E27FC236}">
                <a16:creationId xmlns:a16="http://schemas.microsoft.com/office/drawing/2014/main" id="{FFFA725A-0B29-460E-BBE8-FEEAF6705A32}"/>
              </a:ext>
            </a:extLst>
          </p:cNvPr>
          <p:cNvSpPr/>
          <p:nvPr/>
        </p:nvSpPr>
        <p:spPr>
          <a:xfrm rot="10800000">
            <a:off x="1026318" y="3081374"/>
            <a:ext cx="6529388" cy="1085850"/>
          </a:xfrm>
          <a:prstGeom prst="round2DiagRect">
            <a:avLst>
              <a:gd name="adj1" fmla="val 50000"/>
              <a:gd name="adj2" fmla="val 0"/>
            </a:avLst>
          </a:prstGeom>
          <a:noFill/>
          <a:ln w="127000">
            <a:solidFill>
              <a:srgbClr val="FB82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350"/>
          </a:p>
        </p:txBody>
      </p:sp>
      <p:grpSp>
        <p:nvGrpSpPr>
          <p:cNvPr id="9" name="Group 8">
            <a:extLst>
              <a:ext uri="{FF2B5EF4-FFF2-40B4-BE49-F238E27FC236}">
                <a16:creationId xmlns:a16="http://schemas.microsoft.com/office/drawing/2014/main" id="{A11EF3B9-9966-41DB-ABB0-39B9A04E803C}"/>
              </a:ext>
            </a:extLst>
          </p:cNvPr>
          <p:cNvGrpSpPr/>
          <p:nvPr/>
        </p:nvGrpSpPr>
        <p:grpSpPr>
          <a:xfrm>
            <a:off x="6841331" y="2909923"/>
            <a:ext cx="1428750" cy="1428750"/>
            <a:chOff x="1866900" y="666651"/>
            <a:chExt cx="1905000" cy="1905000"/>
          </a:xfrm>
          <a:solidFill>
            <a:srgbClr val="FB8246"/>
          </a:solidFill>
        </p:grpSpPr>
        <p:sp>
          <p:nvSpPr>
            <p:cNvPr id="10" name="Flowchart: Connector 9">
              <a:extLst>
                <a:ext uri="{FF2B5EF4-FFF2-40B4-BE49-F238E27FC236}">
                  <a16:creationId xmlns:a16="http://schemas.microsoft.com/office/drawing/2014/main" id="{C7E10F0F-B76E-4FC6-A196-2A7F87033272}"/>
                </a:ext>
              </a:extLst>
            </p:cNvPr>
            <p:cNvSpPr/>
            <p:nvPr/>
          </p:nvSpPr>
          <p:spPr>
            <a:xfrm>
              <a:off x="1866900" y="666651"/>
              <a:ext cx="1905000" cy="190500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350"/>
            </a:p>
          </p:txBody>
        </p:sp>
        <p:sp>
          <p:nvSpPr>
            <p:cNvPr id="11" name="Star: 8 Points 10">
              <a:extLst>
                <a:ext uri="{FF2B5EF4-FFF2-40B4-BE49-F238E27FC236}">
                  <a16:creationId xmlns:a16="http://schemas.microsoft.com/office/drawing/2014/main" id="{EFA85F71-2A42-4660-9F42-5B99698B936B}"/>
                </a:ext>
              </a:extLst>
            </p:cNvPr>
            <p:cNvSpPr/>
            <p:nvPr/>
          </p:nvSpPr>
          <p:spPr>
            <a:xfrm>
              <a:off x="1952625" y="771426"/>
              <a:ext cx="1733550" cy="1733550"/>
            </a:xfrm>
            <a:prstGeom prst="star8">
              <a:avLst>
                <a:gd name="adj" fmla="val 36725"/>
              </a:avLst>
            </a:prstGeom>
            <a:solidFill>
              <a:schemeClr val="bg1"/>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600" b="1" dirty="0">
                  <a:solidFill>
                    <a:srgbClr val="FB8246"/>
                  </a:solidFill>
                  <a:effectLst>
                    <a:outerShdw blurRad="38100" dist="38100" dir="2700000" algn="tl">
                      <a:srgbClr val="000000">
                        <a:alpha val="43137"/>
                      </a:srgbClr>
                    </a:outerShdw>
                  </a:effectLst>
                </a:rPr>
                <a:t>2</a:t>
              </a:r>
              <a:endParaRPr lang="vi-VN" sz="3600" b="1" dirty="0">
                <a:solidFill>
                  <a:srgbClr val="FB8246"/>
                </a:solidFill>
                <a:effectLst>
                  <a:outerShdw blurRad="38100" dist="38100" dir="2700000" algn="tl">
                    <a:srgbClr val="000000">
                      <a:alpha val="43137"/>
                    </a:srgbClr>
                  </a:outerShdw>
                </a:effectLst>
              </a:endParaRPr>
            </a:p>
          </p:txBody>
        </p:sp>
      </p:grpSp>
      <p:sp>
        <p:nvSpPr>
          <p:cNvPr id="16" name="Rectangle 15">
            <a:extLst>
              <a:ext uri="{FF2B5EF4-FFF2-40B4-BE49-F238E27FC236}">
                <a16:creationId xmlns:a16="http://schemas.microsoft.com/office/drawing/2014/main" id="{7E5455BB-2A26-4F33-93DC-B3BA55CF3B9E}"/>
              </a:ext>
            </a:extLst>
          </p:cNvPr>
          <p:cNvSpPr/>
          <p:nvPr/>
        </p:nvSpPr>
        <p:spPr>
          <a:xfrm>
            <a:off x="2953739" y="285750"/>
            <a:ext cx="3236527" cy="561692"/>
          </a:xfrm>
          <a:prstGeom prst="rect">
            <a:avLst/>
          </a:prstGeom>
          <a:noFill/>
        </p:spPr>
        <p:txBody>
          <a:bodyPr vert="horz" wrap="none" lIns="68580" tIns="34290" rIns="68580" bIns="34290" rtlCol="0" anchor="ctr">
            <a:spAutoFit/>
          </a:bodyPr>
          <a:lstStyle/>
          <a:p>
            <a:pPr algn="ctr">
              <a:spcBef>
                <a:spcPct val="0"/>
              </a:spcBef>
            </a:pPr>
            <a:r>
              <a:rPr lang="en-US" sz="3200" b="1">
                <a:ln w="0"/>
                <a:solidFill>
                  <a:srgbClr val="3EA258"/>
                </a:solidFill>
                <a:effectLst>
                  <a:outerShdw blurRad="38100" dist="25400" dir="5400000" algn="ctr" rotWithShape="0">
                    <a:srgbClr val="6E747A">
                      <a:alpha val="43000"/>
                    </a:srgbClr>
                  </a:outerShdw>
                  <a:reflection blurRad="6350" stA="55000" endA="300" endPos="45500" dir="5400000" sy="-100000" algn="bl" rotWithShape="0"/>
                </a:effectLst>
              </a:rPr>
              <a:t>YÊU CẦU CẦN ĐẠT</a:t>
            </a:r>
            <a:endParaRPr lang="en-US" sz="3200" b="1" dirty="0">
              <a:ln w="0"/>
              <a:solidFill>
                <a:srgbClr val="3EA258"/>
              </a:solidFill>
              <a:effectLst>
                <a:outerShdw blurRad="38100" dist="25400" dir="5400000" algn="ctr" rotWithShape="0">
                  <a:srgbClr val="6E747A">
                    <a:alpha val="43000"/>
                  </a:srgbClr>
                </a:outerShdw>
                <a:reflection blurRad="6350" stA="55000" endA="300" endPos="45500" dir="5400000" sy="-100000" algn="bl" rotWithShape="0"/>
              </a:effectLst>
            </a:endParaRPr>
          </a:p>
        </p:txBody>
      </p:sp>
      <p:sp>
        <p:nvSpPr>
          <p:cNvPr id="17" name="TextBox 16">
            <a:extLst>
              <a:ext uri="{FF2B5EF4-FFF2-40B4-BE49-F238E27FC236}">
                <a16:creationId xmlns:a16="http://schemas.microsoft.com/office/drawing/2014/main" id="{344952D8-0FDD-40E1-9F1F-FBB1F72C4BAC}"/>
              </a:ext>
            </a:extLst>
          </p:cNvPr>
          <p:cNvSpPr txBox="1"/>
          <p:nvPr/>
        </p:nvSpPr>
        <p:spPr>
          <a:xfrm>
            <a:off x="2438400" y="1474083"/>
            <a:ext cx="5638800" cy="830997"/>
          </a:xfrm>
          <a:prstGeom prst="rect">
            <a:avLst/>
          </a:prstGeom>
          <a:noFill/>
        </p:spPr>
        <p:txBody>
          <a:bodyPr wrap="square">
            <a:spAutoFit/>
          </a:bodyPr>
          <a:lstStyle/>
          <a:p>
            <a:r>
              <a:rPr lang="en-US" sz="2400" dirty="0" err="1">
                <a:solidFill>
                  <a:srgbClr val="EE426B"/>
                </a:solidFill>
                <a:effectLst/>
                <a:latin typeface="Arial" panose="020B0604020202020204" pitchFamily="34" charset="0"/>
                <a:ea typeface="Times New Roman" panose="02020603050405020304" pitchFamily="18" charset="0"/>
                <a:cs typeface="Arial" panose="020B0604020202020204" pitchFamily="34" charset="0"/>
              </a:rPr>
              <a:t>Học</a:t>
            </a:r>
            <a:r>
              <a:rPr lang="en-US" sz="2400" dirty="0">
                <a:solidFill>
                  <a:srgbClr val="EE426B"/>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EE426B"/>
                </a:solidFill>
                <a:effectLst/>
                <a:latin typeface="Arial" panose="020B0604020202020204" pitchFamily="34" charset="0"/>
                <a:ea typeface="Times New Roman" panose="02020603050405020304" pitchFamily="18" charset="0"/>
                <a:cs typeface="Arial" panose="020B0604020202020204" pitchFamily="34" charset="0"/>
              </a:rPr>
              <a:t>sinh</a:t>
            </a:r>
            <a:r>
              <a:rPr lang="en-US" sz="2400" dirty="0">
                <a:solidFill>
                  <a:srgbClr val="EE426B"/>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EE426B"/>
                </a:solidFill>
                <a:effectLst/>
                <a:latin typeface="Arial" panose="020B0604020202020204" pitchFamily="34" charset="0"/>
                <a:ea typeface="Times New Roman" panose="02020603050405020304" pitchFamily="18" charset="0"/>
                <a:cs typeface="Arial" panose="020B0604020202020204" pitchFamily="34" charset="0"/>
              </a:rPr>
              <a:t>đọc</a:t>
            </a:r>
            <a:r>
              <a:rPr lang="en-US" sz="2400" dirty="0">
                <a:solidFill>
                  <a:srgbClr val="EE426B"/>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EE426B"/>
                </a:solidFill>
                <a:effectLst/>
                <a:latin typeface="Arial" panose="020B0604020202020204" pitchFamily="34" charset="0"/>
                <a:ea typeface="Times New Roman" panose="02020603050405020304" pitchFamily="18" charset="0"/>
                <a:cs typeface="Arial" panose="020B0604020202020204" pitchFamily="34" charset="0"/>
              </a:rPr>
              <a:t>trôi</a:t>
            </a:r>
            <a:r>
              <a:rPr lang="en-US" sz="2400" dirty="0">
                <a:solidFill>
                  <a:srgbClr val="EE426B"/>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EE426B"/>
                </a:solidFill>
                <a:effectLst/>
                <a:latin typeface="Arial" panose="020B0604020202020204" pitchFamily="34" charset="0"/>
                <a:ea typeface="Times New Roman" panose="02020603050405020304" pitchFamily="18" charset="0"/>
                <a:cs typeface="Arial" panose="020B0604020202020204" pitchFamily="34" charset="0"/>
              </a:rPr>
              <a:t>chảy</a:t>
            </a:r>
            <a:r>
              <a:rPr lang="en-US" sz="2400" dirty="0">
                <a:solidFill>
                  <a:srgbClr val="EE426B"/>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EE426B"/>
                </a:solidFill>
                <a:effectLst/>
                <a:latin typeface="Arial" panose="020B0604020202020204" pitchFamily="34" charset="0"/>
                <a:ea typeface="Times New Roman" panose="02020603050405020304" pitchFamily="18" charset="0"/>
                <a:cs typeface="Arial" panose="020B0604020202020204" pitchFamily="34" charset="0"/>
              </a:rPr>
              <a:t>lưu</a:t>
            </a:r>
            <a:r>
              <a:rPr lang="en-US" sz="2400" dirty="0">
                <a:solidFill>
                  <a:srgbClr val="EE426B"/>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EE426B"/>
                </a:solidFill>
                <a:effectLst/>
                <a:latin typeface="Arial" panose="020B0604020202020204" pitchFamily="34" charset="0"/>
                <a:ea typeface="Times New Roman" panose="02020603050405020304" pitchFamily="18" charset="0"/>
                <a:cs typeface="Arial" panose="020B0604020202020204" pitchFamily="34" charset="0"/>
              </a:rPr>
              <a:t>loát</a:t>
            </a:r>
            <a:r>
              <a:rPr lang="en-US" sz="2400" dirty="0">
                <a:solidFill>
                  <a:srgbClr val="EE426B"/>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EE426B"/>
                </a:solidFill>
                <a:effectLst/>
                <a:latin typeface="Arial" panose="020B0604020202020204" pitchFamily="34" charset="0"/>
                <a:ea typeface="Times New Roman" panose="02020603050405020304" pitchFamily="18" charset="0"/>
                <a:cs typeface="Arial" panose="020B0604020202020204" pitchFamily="34" charset="0"/>
              </a:rPr>
              <a:t>biết</a:t>
            </a:r>
            <a:r>
              <a:rPr lang="en-US" sz="2400" dirty="0">
                <a:solidFill>
                  <a:srgbClr val="EE426B"/>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EE426B"/>
                </a:solidFill>
                <a:effectLst/>
                <a:latin typeface="Arial" panose="020B0604020202020204" pitchFamily="34" charset="0"/>
                <a:ea typeface="Times New Roman" panose="02020603050405020304" pitchFamily="18" charset="0"/>
                <a:cs typeface="Arial" panose="020B0604020202020204" pitchFamily="34" charset="0"/>
              </a:rPr>
              <a:t>đọc</a:t>
            </a:r>
            <a:r>
              <a:rPr lang="en-US" sz="2400" dirty="0">
                <a:solidFill>
                  <a:srgbClr val="EE426B"/>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EE426B"/>
                </a:solidFill>
                <a:effectLst/>
                <a:latin typeface="Arial" panose="020B0604020202020204" pitchFamily="34" charset="0"/>
                <a:ea typeface="Times New Roman" panose="02020603050405020304" pitchFamily="18" charset="0"/>
                <a:cs typeface="Arial" panose="020B0604020202020204" pitchFamily="34" charset="0"/>
              </a:rPr>
              <a:t>diễn</a:t>
            </a:r>
            <a:r>
              <a:rPr lang="en-US" sz="2400" dirty="0">
                <a:solidFill>
                  <a:srgbClr val="EE426B"/>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EE426B"/>
                </a:solidFill>
                <a:effectLst/>
                <a:latin typeface="Arial" panose="020B0604020202020204" pitchFamily="34" charset="0"/>
                <a:ea typeface="Times New Roman" panose="02020603050405020304" pitchFamily="18" charset="0"/>
                <a:cs typeface="Arial" panose="020B0604020202020204" pitchFamily="34" charset="0"/>
              </a:rPr>
              <a:t>cảm</a:t>
            </a:r>
            <a:r>
              <a:rPr lang="en-US" sz="2400" dirty="0">
                <a:solidFill>
                  <a:srgbClr val="EE426B"/>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EE426B"/>
                </a:solidFill>
                <a:effectLst/>
                <a:latin typeface="Arial" panose="020B0604020202020204" pitchFamily="34" charset="0"/>
                <a:ea typeface="Times New Roman" panose="02020603050405020304" pitchFamily="18" charset="0"/>
                <a:cs typeface="Arial" panose="020B0604020202020204" pitchFamily="34" charset="0"/>
              </a:rPr>
              <a:t>bài</a:t>
            </a:r>
            <a:r>
              <a:rPr lang="en-US" sz="2400" dirty="0">
                <a:solidFill>
                  <a:srgbClr val="EE426B"/>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EE426B"/>
                </a:solidFill>
                <a:latin typeface="Arial" panose="020B0604020202020204" pitchFamily="34" charset="0"/>
                <a:ea typeface="Times New Roman" panose="02020603050405020304" pitchFamily="18" charset="0"/>
                <a:cs typeface="Arial" panose="020B0604020202020204" pitchFamily="34" charset="0"/>
              </a:rPr>
              <a:t>tập</a:t>
            </a:r>
            <a:r>
              <a:rPr lang="en-US" sz="2400" dirty="0">
                <a:solidFill>
                  <a:srgbClr val="EE426B"/>
                </a:solidFill>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EE426B"/>
                </a:solidFill>
                <a:latin typeface="Arial" panose="020B0604020202020204" pitchFamily="34" charset="0"/>
                <a:ea typeface="Times New Roman" panose="02020603050405020304" pitchFamily="18" charset="0"/>
                <a:cs typeface="Arial" panose="020B0604020202020204" pitchFamily="34" charset="0"/>
              </a:rPr>
              <a:t>đọc</a:t>
            </a:r>
            <a:r>
              <a:rPr lang="en-US" sz="2400" dirty="0">
                <a:solidFill>
                  <a:srgbClr val="EE426B"/>
                </a:solidFill>
                <a:latin typeface="Arial" panose="020B0604020202020204" pitchFamily="34" charset="0"/>
                <a:ea typeface="Times New Roman" panose="02020603050405020304" pitchFamily="18" charset="0"/>
                <a:cs typeface="Arial" panose="020B0604020202020204" pitchFamily="34" charset="0"/>
              </a:rPr>
              <a:t>.</a:t>
            </a:r>
            <a:endParaRPr lang="vi-VN" sz="2400" dirty="0">
              <a:solidFill>
                <a:srgbClr val="EE426B"/>
              </a:solidFill>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5D8487D7-D747-4124-8FDF-A0A1686E5127}"/>
              </a:ext>
            </a:extLst>
          </p:cNvPr>
          <p:cNvSpPr txBox="1"/>
          <p:nvPr/>
        </p:nvSpPr>
        <p:spPr>
          <a:xfrm>
            <a:off x="1234678" y="3224175"/>
            <a:ext cx="5638800" cy="830997"/>
          </a:xfrm>
          <a:prstGeom prst="rect">
            <a:avLst/>
          </a:prstGeom>
          <a:noFill/>
        </p:spPr>
        <p:txBody>
          <a:bodyPr wrap="square">
            <a:spAutoFit/>
          </a:bodyPr>
          <a:lstStyle/>
          <a:p>
            <a:r>
              <a:rPr lang="en-US" sz="2400" dirty="0" err="1">
                <a:solidFill>
                  <a:srgbClr val="FB8246"/>
                </a:solidFill>
                <a:effectLst/>
                <a:latin typeface="Arial" panose="020B0604020202020204" pitchFamily="34" charset="0"/>
                <a:ea typeface="Times New Roman" panose="02020603050405020304" pitchFamily="18" charset="0"/>
                <a:cs typeface="Arial" panose="020B0604020202020204" pitchFamily="34" charset="0"/>
              </a:rPr>
              <a:t>Nắm</a:t>
            </a:r>
            <a:r>
              <a:rPr lang="en-US" sz="2400" dirty="0">
                <a:solidFill>
                  <a:srgbClr val="FB8246"/>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FB8246"/>
                </a:solidFill>
                <a:effectLst/>
                <a:latin typeface="Arial" panose="020B0604020202020204" pitchFamily="34" charset="0"/>
                <a:ea typeface="Times New Roman" panose="02020603050405020304" pitchFamily="18" charset="0"/>
                <a:cs typeface="Arial" panose="020B0604020202020204" pitchFamily="34" charset="0"/>
              </a:rPr>
              <a:t>được</a:t>
            </a:r>
            <a:r>
              <a:rPr lang="en-US" sz="2400" dirty="0">
                <a:solidFill>
                  <a:srgbClr val="FB8246"/>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FB8246"/>
                </a:solidFill>
                <a:effectLst/>
                <a:latin typeface="Arial" panose="020B0604020202020204" pitchFamily="34" charset="0"/>
                <a:ea typeface="Times New Roman" panose="02020603050405020304" pitchFamily="18" charset="0"/>
                <a:cs typeface="Arial" panose="020B0604020202020204" pitchFamily="34" charset="0"/>
              </a:rPr>
              <a:t>nội</a:t>
            </a:r>
            <a:r>
              <a:rPr lang="en-US" sz="2400" dirty="0">
                <a:solidFill>
                  <a:srgbClr val="FB8246"/>
                </a:solidFill>
                <a:effectLst/>
                <a:latin typeface="Arial" panose="020B0604020202020204" pitchFamily="34" charset="0"/>
                <a:ea typeface="Times New Roman" panose="02020603050405020304" pitchFamily="18" charset="0"/>
                <a:cs typeface="Arial" panose="020B0604020202020204" pitchFamily="34" charset="0"/>
              </a:rPr>
              <a:t> dung </a:t>
            </a:r>
            <a:r>
              <a:rPr lang="en-US" sz="2400" dirty="0" err="1">
                <a:solidFill>
                  <a:srgbClr val="FB8246"/>
                </a:solidFill>
                <a:effectLst/>
                <a:latin typeface="Arial" panose="020B0604020202020204" pitchFamily="34" charset="0"/>
                <a:ea typeface="Times New Roman" panose="02020603050405020304" pitchFamily="18" charset="0"/>
                <a:cs typeface="Arial" panose="020B0604020202020204" pitchFamily="34" charset="0"/>
              </a:rPr>
              <a:t>bài</a:t>
            </a:r>
            <a:r>
              <a:rPr lang="en-US" sz="2400" dirty="0">
                <a:solidFill>
                  <a:srgbClr val="FB8246"/>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FB8246"/>
                </a:solidFill>
                <a:effectLst/>
                <a:latin typeface="Arial" panose="020B0604020202020204" pitchFamily="34" charset="0"/>
                <a:ea typeface="Times New Roman" panose="02020603050405020304" pitchFamily="18" charset="0"/>
                <a:cs typeface="Arial" panose="020B0604020202020204" pitchFamily="34" charset="0"/>
              </a:rPr>
              <a:t>từ</a:t>
            </a:r>
            <a:r>
              <a:rPr lang="en-US" sz="2400" dirty="0">
                <a:solidFill>
                  <a:srgbClr val="FB8246"/>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FB8246"/>
                </a:solidFill>
                <a:effectLst/>
                <a:latin typeface="Arial" panose="020B0604020202020204" pitchFamily="34" charset="0"/>
                <a:ea typeface="Times New Roman" panose="02020603050405020304" pitchFamily="18" charset="0"/>
                <a:cs typeface="Arial" panose="020B0604020202020204" pitchFamily="34" charset="0"/>
              </a:rPr>
              <a:t>đó</a:t>
            </a:r>
            <a:r>
              <a:rPr lang="en-US" sz="2400" dirty="0">
                <a:solidFill>
                  <a:srgbClr val="FB8246"/>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FB8246"/>
                </a:solidFill>
                <a:effectLst/>
                <a:latin typeface="Arial" panose="020B0604020202020204" pitchFamily="34" charset="0"/>
                <a:ea typeface="Times New Roman" panose="02020603050405020304" pitchFamily="18" charset="0"/>
                <a:cs typeface="Arial" panose="020B0604020202020204" pitchFamily="34" charset="0"/>
              </a:rPr>
              <a:t>thêm</a:t>
            </a:r>
            <a:r>
              <a:rPr lang="en-US" sz="2400" dirty="0">
                <a:solidFill>
                  <a:srgbClr val="FB8246"/>
                </a:solidFill>
                <a:effectLst/>
                <a:latin typeface="Arial" panose="020B0604020202020204" pitchFamily="34" charset="0"/>
                <a:ea typeface="Times New Roman" panose="02020603050405020304" pitchFamily="18" charset="0"/>
                <a:cs typeface="Arial" panose="020B0604020202020204" pitchFamily="34" charset="0"/>
              </a:rPr>
              <a:t> </a:t>
            </a:r>
            <a:r>
              <a:rPr lang="en-US" sz="2400" err="1">
                <a:solidFill>
                  <a:srgbClr val="FB8246"/>
                </a:solidFill>
                <a:effectLst/>
                <a:latin typeface="Arial" panose="020B0604020202020204" pitchFamily="34" charset="0"/>
                <a:ea typeface="Times New Roman" panose="02020603050405020304" pitchFamily="18" charset="0"/>
                <a:cs typeface="Arial" panose="020B0604020202020204" pitchFamily="34" charset="0"/>
              </a:rPr>
              <a:t>yêu</a:t>
            </a:r>
            <a:r>
              <a:rPr lang="en-US" sz="2400">
                <a:solidFill>
                  <a:srgbClr val="FB8246"/>
                </a:solidFill>
                <a:effectLst/>
                <a:latin typeface="Arial" panose="020B0604020202020204" pitchFamily="34" charset="0"/>
                <a:ea typeface="Times New Roman" panose="02020603050405020304" pitchFamily="18" charset="0"/>
                <a:cs typeface="Arial" panose="020B0604020202020204" pitchFamily="34" charset="0"/>
              </a:rPr>
              <a:t> hòa bình.</a:t>
            </a:r>
            <a:endParaRPr lang="vi-VN" sz="2400" dirty="0">
              <a:solidFill>
                <a:srgbClr val="FB824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0110881"/>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500" fill="hold"/>
                                        <p:tgtEl>
                                          <p:spTgt spid="17"/>
                                        </p:tgtEl>
                                        <p:attrNameLst>
                                          <p:attrName>ppt_x</p:attrName>
                                        </p:attrNameLst>
                                      </p:cBhvr>
                                      <p:tavLst>
                                        <p:tav tm="0">
                                          <p:val>
                                            <p:strVal val="0-#ppt_w/2"/>
                                          </p:val>
                                        </p:tav>
                                        <p:tav tm="100000">
                                          <p:val>
                                            <p:strVal val="#ppt_x"/>
                                          </p:val>
                                        </p:tav>
                                      </p:tavLst>
                                    </p:anim>
                                    <p:anim calcmode="lin" valueType="num">
                                      <p:cBhvr additive="base">
                                        <p:cTn id="16"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1+#ppt_w/2"/>
                                          </p:val>
                                        </p:tav>
                                        <p:tav tm="100000">
                                          <p:val>
                                            <p:strVal val="#ppt_x"/>
                                          </p:val>
                                        </p:tav>
                                      </p:tavLst>
                                    </p:anim>
                                    <p:anim calcmode="lin" valueType="num">
                                      <p:cBhvr additive="base">
                                        <p:cTn id="22" dur="500" fill="hold"/>
                                        <p:tgtEl>
                                          <p:spTgt spid="9"/>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1+#ppt_w/2"/>
                                          </p:val>
                                        </p:tav>
                                        <p:tav tm="100000">
                                          <p:val>
                                            <p:strVal val="#ppt_x"/>
                                          </p:val>
                                        </p:tav>
                                      </p:tavLst>
                                    </p:anim>
                                    <p:anim calcmode="lin" valueType="num">
                                      <p:cBhvr additive="base">
                                        <p:cTn id="26" dur="500" fill="hold"/>
                                        <p:tgtEl>
                                          <p:spTgt spid="8"/>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anim calcmode="lin" valueType="num">
                                      <p:cBhvr additive="base">
                                        <p:cTn id="29" dur="500" fill="hold"/>
                                        <p:tgtEl>
                                          <p:spTgt spid="18"/>
                                        </p:tgtEl>
                                        <p:attrNameLst>
                                          <p:attrName>ppt_x</p:attrName>
                                        </p:attrNameLst>
                                      </p:cBhvr>
                                      <p:tavLst>
                                        <p:tav tm="0">
                                          <p:val>
                                            <p:strVal val="0-#ppt_w/2"/>
                                          </p:val>
                                        </p:tav>
                                        <p:tav tm="100000">
                                          <p:val>
                                            <p:strVal val="#ppt_x"/>
                                          </p:val>
                                        </p:tav>
                                      </p:tavLst>
                                    </p:anim>
                                    <p:anim calcmode="lin" valueType="num">
                                      <p:cBhvr additive="base">
                                        <p:cTn id="30"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17" grpId="0"/>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9B772890-851F-497D-BBC6-CC189708B31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776998" cy="766684"/>
          </a:xfrm>
          <a:prstGeom prst="rect">
            <a:avLst/>
          </a:prstGeom>
        </p:spPr>
      </p:pic>
      <p:sp>
        <p:nvSpPr>
          <p:cNvPr id="15" name="TextBox 14">
            <a:extLst>
              <a:ext uri="{FF2B5EF4-FFF2-40B4-BE49-F238E27FC236}">
                <a16:creationId xmlns:a16="http://schemas.microsoft.com/office/drawing/2014/main" id="{91C8B997-F3B9-40BC-883D-7708F7F48300}"/>
              </a:ext>
            </a:extLst>
          </p:cNvPr>
          <p:cNvSpPr txBox="1"/>
          <p:nvPr/>
        </p:nvSpPr>
        <p:spPr>
          <a:xfrm>
            <a:off x="776998" y="971550"/>
            <a:ext cx="8001000" cy="583558"/>
          </a:xfrm>
          <a:prstGeom prst="rect">
            <a:avLst/>
          </a:prstGeom>
          <a:noFill/>
        </p:spPr>
        <p:txBody>
          <a:bodyPr wrap="square" rtlCol="0">
            <a:spAutoFit/>
          </a:bodyPr>
          <a:lstStyle/>
          <a:p>
            <a:pPr>
              <a:lnSpc>
                <a:spcPct val="114000"/>
              </a:lnSpc>
            </a:pPr>
            <a:r>
              <a:rPr lang="en-US" sz="2800" b="1" dirty="0" err="1">
                <a:solidFill>
                  <a:srgbClr val="C13953"/>
                </a:solidFill>
                <a:latin typeface="Arial" panose="020B0604020202020204" pitchFamily="34" charset="0"/>
                <a:ea typeface="Aachen" panose="02020500000000000000" pitchFamily="18" charset="0"/>
                <a:cs typeface="Arial" panose="020B0604020202020204" pitchFamily="34" charset="0"/>
              </a:rPr>
              <a:t>Bài</a:t>
            </a:r>
            <a:r>
              <a:rPr lang="en-US" sz="2800" b="1" dirty="0">
                <a:solidFill>
                  <a:srgbClr val="C13953"/>
                </a:solidFill>
                <a:latin typeface="Arial" panose="020B0604020202020204" pitchFamily="34" charset="0"/>
                <a:ea typeface="Aachen" panose="02020500000000000000" pitchFamily="18" charset="0"/>
                <a:cs typeface="Arial" panose="020B0604020202020204" pitchFamily="34" charset="0"/>
              </a:rPr>
              <a:t> </a:t>
            </a:r>
            <a:r>
              <a:rPr lang="en-US" sz="2800" b="1" dirty="0" err="1">
                <a:solidFill>
                  <a:srgbClr val="C13953"/>
                </a:solidFill>
                <a:latin typeface="Arial" panose="020B0604020202020204" pitchFamily="34" charset="0"/>
                <a:ea typeface="Aachen" panose="02020500000000000000" pitchFamily="18" charset="0"/>
                <a:cs typeface="Arial" panose="020B0604020202020204" pitchFamily="34" charset="0"/>
              </a:rPr>
              <a:t>văn</a:t>
            </a:r>
            <a:r>
              <a:rPr lang="en-US" sz="2800" b="1" dirty="0">
                <a:solidFill>
                  <a:srgbClr val="C13953"/>
                </a:solidFill>
                <a:latin typeface="Arial" panose="020B0604020202020204" pitchFamily="34" charset="0"/>
                <a:ea typeface="Aachen" panose="02020500000000000000" pitchFamily="18" charset="0"/>
                <a:cs typeface="Arial" panose="020B0604020202020204" pitchFamily="34" charset="0"/>
              </a:rPr>
              <a:t> chia </a:t>
            </a:r>
            <a:r>
              <a:rPr lang="en-US" sz="2800" b="1" dirty="0" err="1">
                <a:solidFill>
                  <a:srgbClr val="C13953"/>
                </a:solidFill>
                <a:latin typeface="Arial" panose="020B0604020202020204" pitchFamily="34" charset="0"/>
                <a:ea typeface="Aachen" panose="02020500000000000000" pitchFamily="18" charset="0"/>
                <a:cs typeface="Arial" panose="020B0604020202020204" pitchFamily="34" charset="0"/>
              </a:rPr>
              <a:t>làm</a:t>
            </a:r>
            <a:r>
              <a:rPr lang="en-US" sz="2800" b="1" dirty="0">
                <a:solidFill>
                  <a:srgbClr val="C13953"/>
                </a:solidFill>
                <a:latin typeface="Arial" panose="020B0604020202020204" pitchFamily="34" charset="0"/>
                <a:ea typeface="Aachen" panose="02020500000000000000" pitchFamily="18" charset="0"/>
                <a:cs typeface="Arial" panose="020B0604020202020204" pitchFamily="34" charset="0"/>
              </a:rPr>
              <a:t> </a:t>
            </a:r>
            <a:r>
              <a:rPr lang="en-US" sz="2800" b="1" dirty="0" err="1">
                <a:solidFill>
                  <a:srgbClr val="C13953"/>
                </a:solidFill>
                <a:latin typeface="Arial" panose="020B0604020202020204" pitchFamily="34" charset="0"/>
                <a:ea typeface="Aachen" panose="02020500000000000000" pitchFamily="18" charset="0"/>
                <a:cs typeface="Arial" panose="020B0604020202020204" pitchFamily="34" charset="0"/>
              </a:rPr>
              <a:t>mấy</a:t>
            </a:r>
            <a:r>
              <a:rPr lang="en-US" sz="2800" b="1" dirty="0">
                <a:solidFill>
                  <a:srgbClr val="C13953"/>
                </a:solidFill>
                <a:latin typeface="Arial" panose="020B0604020202020204" pitchFamily="34" charset="0"/>
                <a:ea typeface="Aachen" panose="02020500000000000000" pitchFamily="18" charset="0"/>
                <a:cs typeface="Arial" panose="020B0604020202020204" pitchFamily="34" charset="0"/>
              </a:rPr>
              <a:t> </a:t>
            </a:r>
            <a:r>
              <a:rPr lang="en-US" sz="2800" b="1" dirty="0" err="1">
                <a:solidFill>
                  <a:srgbClr val="C13953"/>
                </a:solidFill>
                <a:latin typeface="Arial" panose="020B0604020202020204" pitchFamily="34" charset="0"/>
                <a:ea typeface="Aachen" panose="02020500000000000000" pitchFamily="18" charset="0"/>
                <a:cs typeface="Arial" panose="020B0604020202020204" pitchFamily="34" charset="0"/>
              </a:rPr>
              <a:t>đoạn</a:t>
            </a:r>
            <a:r>
              <a:rPr lang="en-US" sz="2800" b="1" dirty="0">
                <a:solidFill>
                  <a:srgbClr val="C13953"/>
                </a:solidFill>
                <a:latin typeface="Arial" panose="020B0604020202020204" pitchFamily="34" charset="0"/>
                <a:ea typeface="Aachen" panose="02020500000000000000" pitchFamily="18" charset="0"/>
                <a:cs typeface="Arial" panose="020B0604020202020204" pitchFamily="34" charset="0"/>
              </a:rPr>
              <a:t>? </a:t>
            </a:r>
            <a:r>
              <a:rPr lang="en-US" sz="2800" b="1" dirty="0" err="1">
                <a:solidFill>
                  <a:srgbClr val="C13953"/>
                </a:solidFill>
                <a:latin typeface="Arial" panose="020B0604020202020204" pitchFamily="34" charset="0"/>
                <a:ea typeface="Aachen" panose="02020500000000000000" pitchFamily="18" charset="0"/>
                <a:cs typeface="Arial" panose="020B0604020202020204" pitchFamily="34" charset="0"/>
              </a:rPr>
              <a:t>Đó</a:t>
            </a:r>
            <a:r>
              <a:rPr lang="en-US" sz="2800" b="1" dirty="0">
                <a:solidFill>
                  <a:srgbClr val="C13953"/>
                </a:solidFill>
                <a:latin typeface="Arial" panose="020B0604020202020204" pitchFamily="34" charset="0"/>
                <a:ea typeface="Aachen" panose="02020500000000000000" pitchFamily="18" charset="0"/>
                <a:cs typeface="Arial" panose="020B0604020202020204" pitchFamily="34" charset="0"/>
              </a:rPr>
              <a:t> </a:t>
            </a:r>
            <a:r>
              <a:rPr lang="en-US" sz="2800" b="1" dirty="0" err="1">
                <a:solidFill>
                  <a:srgbClr val="C13953"/>
                </a:solidFill>
                <a:latin typeface="Arial" panose="020B0604020202020204" pitchFamily="34" charset="0"/>
                <a:ea typeface="Aachen" panose="02020500000000000000" pitchFamily="18" charset="0"/>
                <a:cs typeface="Arial" panose="020B0604020202020204" pitchFamily="34" charset="0"/>
              </a:rPr>
              <a:t>là</a:t>
            </a:r>
            <a:r>
              <a:rPr lang="en-US" sz="2800" b="1" dirty="0">
                <a:solidFill>
                  <a:srgbClr val="C13953"/>
                </a:solidFill>
                <a:latin typeface="Arial" panose="020B0604020202020204" pitchFamily="34" charset="0"/>
                <a:ea typeface="Aachen" panose="02020500000000000000" pitchFamily="18" charset="0"/>
                <a:cs typeface="Arial" panose="020B0604020202020204" pitchFamily="34" charset="0"/>
              </a:rPr>
              <a:t> </a:t>
            </a:r>
            <a:r>
              <a:rPr lang="en-US" sz="2800" b="1" dirty="0" err="1">
                <a:solidFill>
                  <a:srgbClr val="C13953"/>
                </a:solidFill>
                <a:latin typeface="Arial" panose="020B0604020202020204" pitchFamily="34" charset="0"/>
                <a:ea typeface="Aachen" panose="02020500000000000000" pitchFamily="18" charset="0"/>
                <a:cs typeface="Arial" panose="020B0604020202020204" pitchFamily="34" charset="0"/>
              </a:rPr>
              <a:t>đoạn</a:t>
            </a:r>
            <a:r>
              <a:rPr lang="en-US" sz="2800" b="1" dirty="0">
                <a:solidFill>
                  <a:srgbClr val="C13953"/>
                </a:solidFill>
                <a:latin typeface="Arial" panose="020B0604020202020204" pitchFamily="34" charset="0"/>
                <a:ea typeface="Aachen" panose="02020500000000000000" pitchFamily="18" charset="0"/>
                <a:cs typeface="Arial" panose="020B0604020202020204" pitchFamily="34" charset="0"/>
              </a:rPr>
              <a:t> </a:t>
            </a:r>
            <a:r>
              <a:rPr lang="en-US" sz="2800" b="1" dirty="0" err="1">
                <a:solidFill>
                  <a:srgbClr val="C13953"/>
                </a:solidFill>
                <a:latin typeface="Arial" panose="020B0604020202020204" pitchFamily="34" charset="0"/>
                <a:ea typeface="Aachen" panose="02020500000000000000" pitchFamily="18" charset="0"/>
                <a:cs typeface="Arial" panose="020B0604020202020204" pitchFamily="34" charset="0"/>
              </a:rPr>
              <a:t>nào</a:t>
            </a:r>
            <a:r>
              <a:rPr lang="en-US" sz="2800" b="1" dirty="0">
                <a:solidFill>
                  <a:srgbClr val="C13953"/>
                </a:solidFill>
                <a:latin typeface="Arial" panose="020B0604020202020204" pitchFamily="34" charset="0"/>
                <a:ea typeface="Aachen" panose="02020500000000000000" pitchFamily="18" charset="0"/>
                <a:cs typeface="Arial" panose="020B0604020202020204" pitchFamily="34" charset="0"/>
              </a:rPr>
              <a:t>?</a:t>
            </a:r>
          </a:p>
        </p:txBody>
      </p:sp>
      <p:sp>
        <p:nvSpPr>
          <p:cNvPr id="5" name="Text Box 5"/>
          <p:cNvSpPr txBox="1">
            <a:spLocks noChangeArrowheads="1"/>
          </p:cNvSpPr>
          <p:nvPr/>
        </p:nvSpPr>
        <p:spPr bwMode="auto">
          <a:xfrm>
            <a:off x="1258888" y="1809750"/>
            <a:ext cx="7885112" cy="246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6000">
                <a:solidFill>
                  <a:schemeClr val="tx1"/>
                </a:solidFill>
                <a:latin typeface=".VnArabia" panose="020B7200000000000000" pitchFamily="34" charset="0"/>
              </a:defRPr>
            </a:lvl1pPr>
            <a:lvl2pPr marL="742950" indent="-285750">
              <a:defRPr sz="6000">
                <a:solidFill>
                  <a:schemeClr val="tx1"/>
                </a:solidFill>
                <a:latin typeface=".VnArabia" panose="020B7200000000000000" pitchFamily="34" charset="0"/>
              </a:defRPr>
            </a:lvl2pPr>
            <a:lvl3pPr marL="1143000" indent="-228600">
              <a:defRPr sz="6000">
                <a:solidFill>
                  <a:schemeClr val="tx1"/>
                </a:solidFill>
                <a:latin typeface=".VnArabia" panose="020B7200000000000000" pitchFamily="34" charset="0"/>
              </a:defRPr>
            </a:lvl3pPr>
            <a:lvl4pPr marL="1600200" indent="-228600">
              <a:defRPr sz="6000">
                <a:solidFill>
                  <a:schemeClr val="tx1"/>
                </a:solidFill>
                <a:latin typeface=".VnArabia" panose="020B7200000000000000" pitchFamily="34" charset="0"/>
              </a:defRPr>
            </a:lvl4pPr>
            <a:lvl5pPr marL="2057400" indent="-228600">
              <a:defRPr sz="6000">
                <a:solidFill>
                  <a:schemeClr val="tx1"/>
                </a:solidFill>
                <a:latin typeface=".VnArabia" panose="020B7200000000000000" pitchFamily="34" charset="0"/>
              </a:defRPr>
            </a:lvl5pPr>
            <a:lvl6pPr marL="2514600" indent="-228600" eaLnBrk="0" fontAlgn="base" hangingPunct="0">
              <a:spcBef>
                <a:spcPct val="0"/>
              </a:spcBef>
              <a:spcAft>
                <a:spcPct val="0"/>
              </a:spcAft>
              <a:defRPr sz="6000">
                <a:solidFill>
                  <a:schemeClr val="tx1"/>
                </a:solidFill>
                <a:latin typeface=".VnArabia" panose="020B7200000000000000" pitchFamily="34" charset="0"/>
              </a:defRPr>
            </a:lvl6pPr>
            <a:lvl7pPr marL="2971800" indent="-228600" eaLnBrk="0" fontAlgn="base" hangingPunct="0">
              <a:spcBef>
                <a:spcPct val="0"/>
              </a:spcBef>
              <a:spcAft>
                <a:spcPct val="0"/>
              </a:spcAft>
              <a:defRPr sz="6000">
                <a:solidFill>
                  <a:schemeClr val="tx1"/>
                </a:solidFill>
                <a:latin typeface=".VnArabia" panose="020B7200000000000000" pitchFamily="34" charset="0"/>
              </a:defRPr>
            </a:lvl7pPr>
            <a:lvl8pPr marL="3429000" indent="-228600" eaLnBrk="0" fontAlgn="base" hangingPunct="0">
              <a:spcBef>
                <a:spcPct val="0"/>
              </a:spcBef>
              <a:spcAft>
                <a:spcPct val="0"/>
              </a:spcAft>
              <a:defRPr sz="6000">
                <a:solidFill>
                  <a:schemeClr val="tx1"/>
                </a:solidFill>
                <a:latin typeface=".VnArabia" panose="020B7200000000000000" pitchFamily="34" charset="0"/>
              </a:defRPr>
            </a:lvl8pPr>
            <a:lvl9pPr marL="3886200" indent="-228600" eaLnBrk="0" fontAlgn="base" hangingPunct="0">
              <a:spcBef>
                <a:spcPct val="0"/>
              </a:spcBef>
              <a:spcAft>
                <a:spcPct val="0"/>
              </a:spcAft>
              <a:defRPr sz="6000">
                <a:solidFill>
                  <a:schemeClr val="tx1"/>
                </a:solidFill>
                <a:latin typeface=".VnArabia" panose="020B7200000000000000" pitchFamily="34" charset="0"/>
              </a:defRPr>
            </a:lvl9pPr>
          </a:lstStyle>
          <a:p>
            <a:pPr algn="just">
              <a:spcBef>
                <a:spcPct val="50000"/>
              </a:spcBef>
            </a:pPr>
            <a:r>
              <a:rPr lang="en-US" altLang="zh-CN" sz="2800">
                <a:solidFill>
                  <a:srgbClr val="002060"/>
                </a:solidFill>
                <a:latin typeface="Arial" panose="020B0604020202020204" pitchFamily="34" charset="0"/>
              </a:rPr>
              <a:t>+ Đoạn 1: Từ đầu đến … xuống Nhật Bản.</a:t>
            </a:r>
          </a:p>
          <a:p>
            <a:pPr algn="just">
              <a:spcBef>
                <a:spcPct val="50000"/>
              </a:spcBef>
            </a:pPr>
            <a:r>
              <a:rPr lang="en-US" altLang="zh-CN" sz="2800">
                <a:solidFill>
                  <a:srgbClr val="002060"/>
                </a:solidFill>
                <a:latin typeface="Arial" panose="020B0604020202020204" pitchFamily="34" charset="0"/>
              </a:rPr>
              <a:t>+ Đoạn 2: Tiếp đến … phóng xạ nguyên tử .</a:t>
            </a:r>
          </a:p>
          <a:p>
            <a:pPr algn="just">
              <a:spcBef>
                <a:spcPct val="50000"/>
              </a:spcBef>
            </a:pPr>
            <a:r>
              <a:rPr lang="en-US" altLang="zh-CN" sz="2800">
                <a:solidFill>
                  <a:srgbClr val="002060"/>
                </a:solidFill>
                <a:latin typeface="Arial" panose="020B0604020202020204" pitchFamily="34" charset="0"/>
              </a:rPr>
              <a:t>+ Đoạn 3: Tiếp đến … gấp được 644 con.</a:t>
            </a:r>
          </a:p>
          <a:p>
            <a:pPr algn="just">
              <a:spcBef>
                <a:spcPct val="50000"/>
              </a:spcBef>
            </a:pPr>
            <a:r>
              <a:rPr lang="en-US" altLang="zh-CN" sz="2800">
                <a:solidFill>
                  <a:srgbClr val="002060"/>
                </a:solidFill>
                <a:latin typeface="Arial" panose="020B0604020202020204" pitchFamily="34" charset="0"/>
              </a:rPr>
              <a:t>+ Đoạn 4: Phần còn lại.</a:t>
            </a:r>
          </a:p>
        </p:txBody>
      </p:sp>
    </p:spTree>
    <p:extLst>
      <p:ext uri="{BB962C8B-B14F-4D97-AF65-F5344CB8AC3E}">
        <p14:creationId xmlns:p14="http://schemas.microsoft.com/office/powerpoint/2010/main" val="48751899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4114800" y="1170214"/>
            <a:ext cx="431165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6000">
                <a:solidFill>
                  <a:schemeClr val="tx1"/>
                </a:solidFill>
                <a:latin typeface=".VnArabia" panose="020B7200000000000000" pitchFamily="34" charset="0"/>
              </a:defRPr>
            </a:lvl1pPr>
            <a:lvl2pPr marL="742950" indent="-285750">
              <a:defRPr sz="6000">
                <a:solidFill>
                  <a:schemeClr val="tx1"/>
                </a:solidFill>
                <a:latin typeface=".VnArabia" panose="020B7200000000000000" pitchFamily="34" charset="0"/>
              </a:defRPr>
            </a:lvl2pPr>
            <a:lvl3pPr marL="1143000" indent="-228600">
              <a:defRPr sz="6000">
                <a:solidFill>
                  <a:schemeClr val="tx1"/>
                </a:solidFill>
                <a:latin typeface=".VnArabia" panose="020B7200000000000000" pitchFamily="34" charset="0"/>
              </a:defRPr>
            </a:lvl3pPr>
            <a:lvl4pPr marL="1600200" indent="-228600">
              <a:defRPr sz="6000">
                <a:solidFill>
                  <a:schemeClr val="tx1"/>
                </a:solidFill>
                <a:latin typeface=".VnArabia" panose="020B7200000000000000" pitchFamily="34" charset="0"/>
              </a:defRPr>
            </a:lvl4pPr>
            <a:lvl5pPr marL="2057400" indent="-228600">
              <a:defRPr sz="6000">
                <a:solidFill>
                  <a:schemeClr val="tx1"/>
                </a:solidFill>
                <a:latin typeface=".VnArabia" panose="020B7200000000000000" pitchFamily="34" charset="0"/>
              </a:defRPr>
            </a:lvl5pPr>
            <a:lvl6pPr marL="2514600" indent="-228600" eaLnBrk="0" fontAlgn="base" hangingPunct="0">
              <a:spcBef>
                <a:spcPct val="0"/>
              </a:spcBef>
              <a:spcAft>
                <a:spcPct val="0"/>
              </a:spcAft>
              <a:defRPr sz="6000">
                <a:solidFill>
                  <a:schemeClr val="tx1"/>
                </a:solidFill>
                <a:latin typeface=".VnArabia" panose="020B7200000000000000" pitchFamily="34" charset="0"/>
              </a:defRPr>
            </a:lvl6pPr>
            <a:lvl7pPr marL="2971800" indent="-228600" eaLnBrk="0" fontAlgn="base" hangingPunct="0">
              <a:spcBef>
                <a:spcPct val="0"/>
              </a:spcBef>
              <a:spcAft>
                <a:spcPct val="0"/>
              </a:spcAft>
              <a:defRPr sz="6000">
                <a:solidFill>
                  <a:schemeClr val="tx1"/>
                </a:solidFill>
                <a:latin typeface=".VnArabia" panose="020B7200000000000000" pitchFamily="34" charset="0"/>
              </a:defRPr>
            </a:lvl7pPr>
            <a:lvl8pPr marL="3429000" indent="-228600" eaLnBrk="0" fontAlgn="base" hangingPunct="0">
              <a:spcBef>
                <a:spcPct val="0"/>
              </a:spcBef>
              <a:spcAft>
                <a:spcPct val="0"/>
              </a:spcAft>
              <a:defRPr sz="6000">
                <a:solidFill>
                  <a:schemeClr val="tx1"/>
                </a:solidFill>
                <a:latin typeface=".VnArabia" panose="020B7200000000000000" pitchFamily="34" charset="0"/>
              </a:defRPr>
            </a:lvl8pPr>
            <a:lvl9pPr marL="3886200" indent="-228600" eaLnBrk="0" fontAlgn="base" hangingPunct="0">
              <a:spcBef>
                <a:spcPct val="0"/>
              </a:spcBef>
              <a:spcAft>
                <a:spcPct val="0"/>
              </a:spcAft>
              <a:defRPr sz="6000">
                <a:solidFill>
                  <a:schemeClr val="tx1"/>
                </a:solidFill>
                <a:latin typeface=".VnArabia" panose="020B7200000000000000" pitchFamily="34" charset="0"/>
              </a:defRPr>
            </a:lvl9pPr>
          </a:lstStyle>
          <a:p>
            <a:pPr eaLnBrk="1" hangingPunct="1"/>
            <a:r>
              <a:rPr lang="en-US" altLang="en-US" sz="3200" b="1">
                <a:solidFill>
                  <a:schemeClr val="bg1"/>
                </a:solidFill>
                <a:latin typeface="Times New Roman" panose="02020603050405020304" pitchFamily="18" charset="0"/>
              </a:rPr>
              <a:t>- Hi-rô-si-ma</a:t>
            </a:r>
          </a:p>
          <a:p>
            <a:pPr eaLnBrk="1" hangingPunct="1"/>
            <a:r>
              <a:rPr lang="en-US" altLang="en-US" sz="3200" b="1">
                <a:solidFill>
                  <a:schemeClr val="bg1"/>
                </a:solidFill>
                <a:latin typeface="Times New Roman" panose="02020603050405020304" pitchFamily="18" charset="0"/>
              </a:rPr>
              <a:t>- Na-ga-xa-ki</a:t>
            </a:r>
          </a:p>
          <a:p>
            <a:pPr eaLnBrk="1" hangingPunct="1"/>
            <a:r>
              <a:rPr lang="en-US" altLang="en-US" sz="3200" b="1">
                <a:solidFill>
                  <a:schemeClr val="bg1"/>
                </a:solidFill>
                <a:latin typeface="Times New Roman" panose="02020603050405020304" pitchFamily="18" charset="0"/>
              </a:rPr>
              <a:t>- Xa-xa-cô Xa-xa-ki</a:t>
            </a:r>
            <a:endParaRPr lang="en-US" altLang="en-US" sz="1800">
              <a:solidFill>
                <a:schemeClr val="bg1"/>
              </a:solidFill>
              <a:latin typeface="Times New Roman" panose="02020603050405020304" pitchFamily="18" charset="0"/>
              <a:cs typeface="Times New Roman" panose="02020603050405020304" pitchFamily="18" charset="0"/>
            </a:endParaRPr>
          </a:p>
        </p:txBody>
      </p:sp>
      <p:sp>
        <p:nvSpPr>
          <p:cNvPr id="4" name="Title 1"/>
          <p:cNvSpPr txBox="1">
            <a:spLocks/>
          </p:cNvSpPr>
          <p:nvPr/>
        </p:nvSpPr>
        <p:spPr>
          <a:xfrm>
            <a:off x="3886200" y="312964"/>
            <a:ext cx="3347357" cy="857250"/>
          </a:xfrm>
          <a:prstGeom prst="rect">
            <a:avLst/>
          </a:prstGeom>
        </p:spPr>
        <p:txBody>
          <a:bodyPr vert="horz" lIns="68580" tIns="34290" rIns="68580" bIns="3429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cap="all">
                <a:ln w="9000" cmpd="sng">
                  <a:solidFill>
                    <a:schemeClr val="accent1">
                      <a:lumMod val="50000"/>
                    </a:schemeClr>
                  </a:solidFill>
                  <a:prstDash val="solid"/>
                </a:ln>
                <a:solidFill>
                  <a:srgbClr val="FFC000"/>
                </a:solidFill>
                <a:effectLst>
                  <a:outerShdw blurRad="38100" dist="38100" dir="2700000" algn="tl">
                    <a:srgbClr val="000000">
                      <a:alpha val="43137"/>
                    </a:srgbClr>
                  </a:outerShdw>
                  <a:reflection blurRad="12700" stA="28000" endPos="45000" dist="1000" dir="5400000" sy="-100000" algn="bl" rotWithShape="0"/>
                </a:effectLst>
                <a:latin typeface="Arial" panose="020B0604020202020204" pitchFamily="34" charset="0"/>
                <a:cs typeface="Arial" panose="020B0604020202020204" pitchFamily="34" charset="0"/>
              </a:rPr>
              <a:t>Luyện đọc</a:t>
            </a:r>
            <a:endParaRPr lang="en-US" sz="3600" b="1" cap="all" dirty="0">
              <a:ln w="9000" cmpd="sng">
                <a:solidFill>
                  <a:schemeClr val="accent1">
                    <a:lumMod val="50000"/>
                  </a:schemeClr>
                </a:solidFill>
                <a:prstDash val="solid"/>
              </a:ln>
              <a:solidFill>
                <a:srgbClr val="FFC000"/>
              </a:solidFill>
              <a:effectLst>
                <a:outerShdw blurRad="38100" dist="38100" dir="2700000" algn="tl">
                  <a:srgbClr val="000000">
                    <a:alpha val="43137"/>
                  </a:srgbClr>
                </a:outerShdw>
                <a:reflection blurRad="12700" stA="28000" endPos="45000" dist="1000" dir="5400000" sy="-100000" algn="bl" rotWithShape="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70034746"/>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8322" y="114302"/>
            <a:ext cx="3347357" cy="857250"/>
          </a:xfrm>
        </p:spPr>
        <p:txBody>
          <a:bodyPr vert="horz" lIns="68580" tIns="34290" rIns="68580" bIns="34290" rtlCol="0" anchor="ctr">
            <a:normAutofit/>
          </a:bodyPr>
          <a:lstStyle/>
          <a:p>
            <a:pPr algn="ctr"/>
            <a:r>
              <a:rPr lang="en-US" sz="3200" b="1" cap="all" dirty="0">
                <a:ln w="9000" cmpd="sng">
                  <a:solidFill>
                    <a:schemeClr val="accent1">
                      <a:lumMod val="50000"/>
                    </a:schemeClr>
                  </a:solidFill>
                  <a:prstDash val="solid"/>
                </a:ln>
                <a:solidFill>
                  <a:srgbClr val="3333CC"/>
                </a:solidFill>
                <a:effectLst>
                  <a:reflection blurRad="12700" stA="28000" endPos="45000" dist="1000" dir="5400000" sy="-100000" algn="bl" rotWithShape="0"/>
                </a:effectLst>
                <a:latin typeface="Times New Roman" pitchFamily="18" charset="0"/>
                <a:cs typeface="Times New Roman" pitchFamily="18" charset="0"/>
              </a:rPr>
              <a:t>NGẮT CÂU DÀI</a:t>
            </a:r>
          </a:p>
        </p:txBody>
      </p:sp>
      <p:cxnSp>
        <p:nvCxnSpPr>
          <p:cNvPr id="5" name="Straight Connector 4"/>
          <p:cNvCxnSpPr/>
          <p:nvPr/>
        </p:nvCxnSpPr>
        <p:spPr>
          <a:xfrm flipH="1">
            <a:off x="1389744" y="1788327"/>
            <a:ext cx="114300" cy="457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9" name="Picture 2" descr="Đề thi học kì 2 lớp 2 năm 2020 - 2021 theo Thông tư 22 (14 đề)">
            <a:extLst>
              <a:ext uri="{FF2B5EF4-FFF2-40B4-BE49-F238E27FC236}">
                <a16:creationId xmlns:a16="http://schemas.microsoft.com/office/drawing/2014/main" id="{641AED18-C901-4C96-B6A0-EE4394A116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16361" y="3143250"/>
            <a:ext cx="3827639" cy="2000250"/>
          </a:xfrm>
          <a:prstGeom prst="rect">
            <a:avLst/>
          </a:prstGeom>
          <a:noFill/>
          <a:extLst>
            <a:ext uri="{909E8E84-426E-40DD-AFC4-6F175D3DCCD1}">
              <a14:hiddenFill xmlns:a14="http://schemas.microsoft.com/office/drawing/2010/main">
                <a:solidFill>
                  <a:srgbClr val="FFFFFF"/>
                </a:solidFill>
              </a14:hiddenFill>
            </a:ext>
          </a:extLst>
        </p:spPr>
      </p:pic>
      <p:sp>
        <p:nvSpPr>
          <p:cNvPr id="13" name="Text Box 19"/>
          <p:cNvSpPr txBox="1">
            <a:spLocks noChangeArrowheads="1"/>
          </p:cNvSpPr>
          <p:nvPr/>
        </p:nvSpPr>
        <p:spPr bwMode="auto">
          <a:xfrm>
            <a:off x="533400" y="1195164"/>
            <a:ext cx="8305800" cy="16435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lnSpc>
                <a:spcPct val="120000"/>
              </a:lnSpc>
              <a:spcBef>
                <a:spcPct val="50000"/>
              </a:spcBef>
            </a:pPr>
            <a:r>
              <a:rPr lang="en-GB" altLang="en-US" sz="2800" b="1"/>
              <a:t>    Cô bé ngây thơ tin vào  một truyền thuyết nói rằng nếu gấp đủ một nghìn con sếu bằng giấy treo quanh phòng, em sẽ khỏi bệnh.</a:t>
            </a:r>
          </a:p>
        </p:txBody>
      </p:sp>
    </p:spTree>
    <p:extLst>
      <p:ext uri="{BB962C8B-B14F-4D97-AF65-F5344CB8AC3E}">
        <p14:creationId xmlns:p14="http://schemas.microsoft.com/office/powerpoint/2010/main" val="2479441540"/>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42204" y="64880"/>
            <a:ext cx="8497959" cy="830997"/>
          </a:xfrm>
          <a:prstGeom prst="rect">
            <a:avLst/>
          </a:prstGeom>
          <a:noFill/>
        </p:spPr>
        <p:txBody>
          <a:bodyPr wrap="square" rtlCol="0">
            <a:spAutoFit/>
          </a:bodyPr>
          <a:lstStyle/>
          <a:p>
            <a:pPr>
              <a:defRPr/>
            </a:pPr>
            <a:r>
              <a:rPr lang="en-GB" altLang="en-US" sz="2400" b="1">
                <a:solidFill>
                  <a:srgbClr val="000000"/>
                </a:solidFill>
                <a:latin typeface="Times New Roman" panose="02020603050405020304" pitchFamily="18" charset="0"/>
              </a:rPr>
              <a:t>     Đọc thầm đoạn 1 v</a:t>
            </a:r>
            <a:r>
              <a:rPr lang="en-GB" altLang="en-US" sz="2400" b="1">
                <a:solidFill>
                  <a:srgbClr val="000000"/>
                </a:solidFill>
                <a:latin typeface="Times New Roman" panose="02020603050405020304" pitchFamily="18" charset="0"/>
                <a:cs typeface="Times New Roman" panose="02020603050405020304" pitchFamily="18" charset="0"/>
              </a:rPr>
              <a:t>à</a:t>
            </a:r>
            <a:r>
              <a:rPr lang="en-GB" altLang="en-US" sz="2400" b="1">
                <a:solidFill>
                  <a:srgbClr val="000000"/>
                </a:solidFill>
                <a:latin typeface="Times New Roman" panose="02020603050405020304" pitchFamily="18" charset="0"/>
              </a:rPr>
              <a:t> trả lời câu hỏi: </a:t>
            </a:r>
          </a:p>
          <a:p>
            <a:pPr>
              <a:defRPr/>
            </a:pPr>
            <a:r>
              <a:rPr lang="en-GB" altLang="en-US" sz="2400" b="1">
                <a:solidFill>
                  <a:srgbClr val="002060"/>
                </a:solidFill>
                <a:latin typeface="Times New Roman" panose="02020603050405020304" pitchFamily="18" charset="0"/>
              </a:rPr>
              <a:t>1. Xa- xa- cô bị nhiễm phóng xạ từ lúc n</a:t>
            </a:r>
            <a:r>
              <a:rPr lang="en-GB" altLang="en-US" sz="2400" b="1">
                <a:solidFill>
                  <a:srgbClr val="002060"/>
                </a:solidFill>
                <a:latin typeface="Times New Roman" panose="02020603050405020304" pitchFamily="18" charset="0"/>
                <a:cs typeface="Times New Roman" panose="02020603050405020304" pitchFamily="18" charset="0"/>
              </a:rPr>
              <a:t>à</a:t>
            </a:r>
            <a:r>
              <a:rPr lang="en-GB" altLang="en-US" sz="2400" b="1">
                <a:solidFill>
                  <a:srgbClr val="002060"/>
                </a:solidFill>
                <a:latin typeface="Times New Roman" panose="02020603050405020304" pitchFamily="18" charset="0"/>
              </a:rPr>
              <a:t>o?</a:t>
            </a:r>
          </a:p>
        </p:txBody>
      </p:sp>
      <p:sp>
        <p:nvSpPr>
          <p:cNvPr id="12" name="TextBox 11">
            <a:extLst>
              <a:ext uri="{FF2B5EF4-FFF2-40B4-BE49-F238E27FC236}">
                <a16:creationId xmlns:a16="http://schemas.microsoft.com/office/drawing/2014/main" id="{42AD958B-CBE3-481B-B462-B7E3C6F427B7}"/>
              </a:ext>
            </a:extLst>
          </p:cNvPr>
          <p:cNvSpPr txBox="1"/>
          <p:nvPr/>
        </p:nvSpPr>
        <p:spPr>
          <a:xfrm>
            <a:off x="570997" y="799842"/>
            <a:ext cx="8188522" cy="830997"/>
          </a:xfrm>
          <a:prstGeom prst="rect">
            <a:avLst/>
          </a:prstGeom>
          <a:noFill/>
        </p:spPr>
        <p:txBody>
          <a:bodyPr wrap="square" rtlCol="0">
            <a:spAutoFit/>
          </a:bodyPr>
          <a:lstStyle>
            <a:defPPr>
              <a:defRPr lang="en-US"/>
            </a:defPPr>
            <a:lvl1pPr>
              <a:defRPr sz="2400"/>
            </a:lvl1pPr>
          </a:lstStyle>
          <a:p>
            <a:pPr lvl="0" algn="just" fontAlgn="base">
              <a:spcAft>
                <a:spcPct val="0"/>
              </a:spcAft>
            </a:pPr>
            <a:r>
              <a:rPr lang="en-GB" altLang="en-US" b="1">
                <a:solidFill>
                  <a:srgbClr val="EE426B"/>
                </a:solidFill>
                <a:latin typeface="Times New Roman" panose="02020603050405020304" pitchFamily="18" charset="0"/>
              </a:rPr>
              <a:t>     Xa-xa-cô bị nhiễm phóng xạ từ khi Mỹ ném hai quả bom nguyên tử xuống Nhật Bản </a:t>
            </a:r>
            <a:endParaRPr lang="en-GB" altLang="en-US" b="1">
              <a:solidFill>
                <a:srgbClr val="EE426B"/>
              </a:solidFill>
              <a:latin typeface="Times New Roman" panose="02020603050405020304" pitchFamily="18" charset="0"/>
              <a:cs typeface="Times New Roman" panose="02020603050405020304" pitchFamily="18" charset="0"/>
            </a:endParaRPr>
          </a:p>
        </p:txBody>
      </p:sp>
      <p:pic>
        <p:nvPicPr>
          <p:cNvPr id="13" name="Content Placeholder 3" descr="cdx143897562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3314241" y="2129113"/>
            <a:ext cx="3230546" cy="217052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29957949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dissolve">
                                      <p:cBhvr>
                                        <p:cTn id="11" dur="500"/>
                                        <p:tgtEl>
                                          <p:spTgt spid="13"/>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xit" presetSubtype="21" fill="hold" grpId="1" nodeType="clickEffect">
                                  <p:stCondLst>
                                    <p:cond delay="0"/>
                                  </p:stCondLst>
                                  <p:childTnLst>
                                    <p:animEffect transition="out" filter="barn(inVertical)">
                                      <p:cBhvr>
                                        <p:cTn id="15" dur="500"/>
                                        <p:tgtEl>
                                          <p:spTgt spid="12"/>
                                        </p:tgtEl>
                                      </p:cBhvr>
                                    </p:animEffect>
                                    <p:set>
                                      <p:cBhvr>
                                        <p:cTn id="16" dur="1" fill="hold">
                                          <p:stCondLst>
                                            <p:cond delay="499"/>
                                          </p:stCondLst>
                                        </p:cTn>
                                        <p:tgtEl>
                                          <p:spTgt spid="12"/>
                                        </p:tgtEl>
                                        <p:attrNameLst>
                                          <p:attrName>style.visibility</p:attrName>
                                        </p:attrNameLst>
                                      </p:cBhvr>
                                      <p:to>
                                        <p:strVal val="hidden"/>
                                      </p:to>
                                    </p:set>
                                  </p:childTnLst>
                                </p:cTn>
                              </p:par>
                              <p:par>
                                <p:cTn id="17" presetID="16" presetClass="exit" presetSubtype="21" fill="hold" grpId="0" nodeType="withEffect">
                                  <p:stCondLst>
                                    <p:cond delay="0"/>
                                  </p:stCondLst>
                                  <p:childTnLst>
                                    <p:animEffect transition="out" filter="barn(inVertical)">
                                      <p:cBhvr>
                                        <p:cTn id="18" dur="500"/>
                                        <p:tgtEl>
                                          <p:spTgt spid="4"/>
                                        </p:tgtEl>
                                      </p:cBhvr>
                                    </p:animEffect>
                                    <p:set>
                                      <p:cBhvr>
                                        <p:cTn id="19"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p:bldP spid="12"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0"/>
          <p:cNvSpPr>
            <a:spLocks noChangeArrowheads="1"/>
          </p:cNvSpPr>
          <p:nvPr/>
        </p:nvSpPr>
        <p:spPr bwMode="auto">
          <a:xfrm>
            <a:off x="426484" y="456026"/>
            <a:ext cx="871220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altLang="en-US" sz="2600" b="1">
                <a:solidFill>
                  <a:srgbClr val="002060"/>
                </a:solidFill>
                <a:latin typeface="Times New Roman" panose="02020603050405020304" pitchFamily="18" charset="0"/>
                <a:cs typeface="Times New Roman" panose="02020603050405020304" pitchFamily="18" charset="0"/>
              </a:rPr>
              <a:t>2. Mĩ ném bom nguyên tử xuống Nhật Bản vào năm nào?</a:t>
            </a:r>
          </a:p>
        </p:txBody>
      </p:sp>
      <p:sp>
        <p:nvSpPr>
          <p:cNvPr id="3" name="TextBox 2">
            <a:extLst>
              <a:ext uri="{FF2B5EF4-FFF2-40B4-BE49-F238E27FC236}">
                <a16:creationId xmlns:a16="http://schemas.microsoft.com/office/drawing/2014/main" id="{42AD958B-CBE3-481B-B462-B7E3C6F427B7}"/>
              </a:ext>
            </a:extLst>
          </p:cNvPr>
          <p:cNvSpPr txBox="1"/>
          <p:nvPr/>
        </p:nvSpPr>
        <p:spPr>
          <a:xfrm>
            <a:off x="1752600" y="895877"/>
            <a:ext cx="2286000" cy="461665"/>
          </a:xfrm>
          <a:prstGeom prst="rect">
            <a:avLst/>
          </a:prstGeom>
          <a:noFill/>
        </p:spPr>
        <p:txBody>
          <a:bodyPr wrap="square" rtlCol="0">
            <a:spAutoFit/>
          </a:bodyPr>
          <a:lstStyle>
            <a:defPPr>
              <a:defRPr lang="en-US"/>
            </a:defPPr>
            <a:lvl1pPr>
              <a:defRPr sz="2400"/>
            </a:lvl1pPr>
          </a:lstStyle>
          <a:p>
            <a:pPr lvl="0" algn="just" fontAlgn="base">
              <a:spcAft>
                <a:spcPct val="0"/>
              </a:spcAft>
            </a:pPr>
            <a:r>
              <a:rPr lang="en-GB" altLang="en-US" b="1">
                <a:solidFill>
                  <a:srgbClr val="EE426B"/>
                </a:solidFill>
                <a:latin typeface="Times New Roman" panose="02020603050405020304" pitchFamily="18" charset="0"/>
              </a:rPr>
              <a:t>     16/7/1945</a:t>
            </a:r>
            <a:endParaRPr lang="en-GB" altLang="en-US" b="1">
              <a:solidFill>
                <a:srgbClr val="EE426B"/>
              </a:solidFill>
              <a:latin typeface="Times New Roman" panose="02020603050405020304" pitchFamily="18" charset="0"/>
              <a:cs typeface="Times New Roman" panose="02020603050405020304" pitchFamily="18" charset="0"/>
            </a:endParaRPr>
          </a:p>
        </p:txBody>
      </p:sp>
      <p:grpSp>
        <p:nvGrpSpPr>
          <p:cNvPr id="4" name="Group 3"/>
          <p:cNvGrpSpPr/>
          <p:nvPr/>
        </p:nvGrpSpPr>
        <p:grpSpPr>
          <a:xfrm>
            <a:off x="426484" y="1566560"/>
            <a:ext cx="8188522" cy="461665"/>
            <a:chOff x="304800" y="4302356"/>
            <a:chExt cx="8188522" cy="461665"/>
          </a:xfrm>
        </p:grpSpPr>
        <p:sp>
          <p:nvSpPr>
            <p:cNvPr id="5" name="TextBox 4">
              <a:extLst>
                <a:ext uri="{FF2B5EF4-FFF2-40B4-BE49-F238E27FC236}">
                  <a16:creationId xmlns:a16="http://schemas.microsoft.com/office/drawing/2014/main" id="{42AD958B-CBE3-481B-B462-B7E3C6F427B7}"/>
                </a:ext>
              </a:extLst>
            </p:cNvPr>
            <p:cNvSpPr txBox="1"/>
            <p:nvPr/>
          </p:nvSpPr>
          <p:spPr>
            <a:xfrm>
              <a:off x="304800" y="4302356"/>
              <a:ext cx="8188522" cy="461665"/>
            </a:xfrm>
            <a:prstGeom prst="rect">
              <a:avLst/>
            </a:prstGeom>
            <a:noFill/>
          </p:spPr>
          <p:txBody>
            <a:bodyPr wrap="square" rtlCol="0">
              <a:spAutoFit/>
            </a:bodyPr>
            <a:lstStyle>
              <a:defPPr>
                <a:defRPr lang="en-US"/>
              </a:defPPr>
              <a:lvl1pPr>
                <a:defRPr sz="2400"/>
              </a:lvl1pPr>
            </a:lstStyle>
            <a:p>
              <a:pPr lvl="0" algn="just" fontAlgn="base">
                <a:spcBef>
                  <a:spcPct val="50000"/>
                </a:spcBef>
                <a:spcAft>
                  <a:spcPct val="0"/>
                </a:spcAft>
              </a:pPr>
              <a:r>
                <a:rPr lang="en-GB" altLang="en-US" b="1">
                  <a:solidFill>
                    <a:srgbClr val="FF0000"/>
                  </a:solidFill>
                  <a:latin typeface="Times New Roman" panose="02020603050405020304" pitchFamily="18" charset="0"/>
                </a:rPr>
                <a:t>     Ý1: Mĩ ném bom nguyên tử xuống Nhật Bản </a:t>
              </a:r>
              <a:endParaRPr lang="en-GB" altLang="en-US" b="1">
                <a:solidFill>
                  <a:srgbClr val="FF0000"/>
                </a:solidFill>
                <a:latin typeface="Times New Roman" panose="02020603050405020304" pitchFamily="18" charset="0"/>
                <a:cs typeface="Times New Roman" panose="02020603050405020304" pitchFamily="18" charset="0"/>
              </a:endParaRPr>
            </a:p>
          </p:txBody>
        </p:sp>
        <p:sp>
          <p:nvSpPr>
            <p:cNvPr id="6" name="Arrow: Chevron 6">
              <a:extLst>
                <a:ext uri="{FF2B5EF4-FFF2-40B4-BE49-F238E27FC236}">
                  <a16:creationId xmlns:a16="http://schemas.microsoft.com/office/drawing/2014/main" id="{0951DAEF-921C-4661-9674-FEB0853CB9B7}"/>
                </a:ext>
              </a:extLst>
            </p:cNvPr>
            <p:cNvSpPr/>
            <p:nvPr/>
          </p:nvSpPr>
          <p:spPr>
            <a:xfrm>
              <a:off x="461459" y="4494375"/>
              <a:ext cx="219076" cy="171449"/>
            </a:xfrm>
            <a:prstGeom prst="chevron">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rgbClr val="FF0000"/>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796270589"/>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ISPRING_RESOURCE_PATHS_HASH_PRESENTER" val="b05a387869e6b3cc3fe6cfb2cdfb812cc25ae"/>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481&quot;/&gt;&lt;/object&gt;&lt;object type=&quot;3&quot; unique_id=&quot;10005&quot;&gt;&lt;property id=&quot;20148&quot; value=&quot;5&quot;/&gt;&lt;property id=&quot;20300&quot; value=&quot;Slide 3&quot;/&gt;&lt;property id=&quot;20307&quot; value=&quot;502&quot;/&gt;&lt;/object&gt;&lt;object type=&quot;3&quot; unique_id=&quot;10006&quot;&gt;&lt;property id=&quot;20148&quot; value=&quot;5&quot;/&gt;&lt;property id=&quot;20300&quot; value=&quot;Slide 5&quot;/&gt;&lt;property id=&quot;20307&quot; value=&quot;528&quot;/&gt;&lt;/object&gt;&lt;object type=&quot;3&quot; unique_id=&quot;10007&quot;&gt;&lt;property id=&quot;20148&quot; value=&quot;5&quot;/&gt;&lt;property id=&quot;20300&quot; value=&quot;Slide 4&quot;/&gt;&lt;property id=&quot;20307&quot; value=&quot;501&quot;/&gt;&lt;/object&gt;&lt;object type=&quot;3&quot; unique_id=&quot;10008&quot;&gt;&lt;property id=&quot;20148&quot; value=&quot;5&quot;/&gt;&lt;property id=&quot;20300&quot; value=&quot;Slide 6&quot;/&gt;&lt;property id=&quot;20307&quot; value=&quot;504&quot;/&gt;&lt;/object&gt;&lt;object type=&quot;3&quot; unique_id=&quot;10009&quot;&gt;&lt;property id=&quot;20148&quot; value=&quot;5&quot;/&gt;&lt;property id=&quot;20300&quot; value=&quot;Slide 7&quot;/&gt;&lt;property id=&quot;20307&quot; value=&quot;505&quot;/&gt;&lt;/object&gt;&lt;object type=&quot;3&quot; unique_id=&quot;10010&quot;&gt;&lt;property id=&quot;20148&quot; value=&quot;5&quot;/&gt;&lt;property id=&quot;20300&quot; value=&quot;Slide 11&quot;/&gt;&lt;property id=&quot;20307&quot; value=&quot;506&quot;/&gt;&lt;/object&gt;&lt;object type=&quot;3&quot; unique_id=&quot;10017&quot;&gt;&lt;property id=&quot;20148&quot; value=&quot;5&quot;/&gt;&lt;property id=&quot;20300&quot; value=&quot;Slide 14&quot;/&gt;&lt;property id=&quot;20307&quot; value=&quot;507&quot;/&gt;&lt;/object&gt;&lt;object type=&quot;3&quot; unique_id=&quot;10018&quot;&gt;&lt;property id=&quot;20148&quot; value=&quot;5&quot;/&gt;&lt;property id=&quot;20300&quot; value=&quot;Slide 15&quot;/&gt;&lt;property id=&quot;20307&quot; value=&quot;508&quot;/&gt;&lt;/object&gt;&lt;object type=&quot;3&quot; unique_id=&quot;10019&quot;&gt;&lt;property id=&quot;20148&quot; value=&quot;5&quot;/&gt;&lt;property id=&quot;20300&quot; value=&quot;Slide 16&quot;/&gt;&lt;property id=&quot;20307&quot; value=&quot;509&quot;/&gt;&lt;/object&gt;&lt;object type=&quot;3&quot; unique_id=&quot;10020&quot;&gt;&lt;property id=&quot;20148&quot; value=&quot;5&quot;/&gt;&lt;property id=&quot;20300&quot; value=&quot;Slide 17&quot;/&gt;&lt;property id=&quot;20307&quot; value=&quot;513&quot;/&gt;&lt;/object&gt;&lt;object type=&quot;3&quot; unique_id=&quot;10021&quot;&gt;&lt;property id=&quot;20148&quot; value=&quot;5&quot;/&gt;&lt;property id=&quot;20300&quot; value=&quot;Slide 18&quot;/&gt;&lt;property id=&quot;20307&quot; value=&quot;510&quot;/&gt;&lt;/object&gt;&lt;object type=&quot;3&quot; unique_id=&quot;10022&quot;&gt;&lt;property id=&quot;20148&quot; value=&quot;5&quot;/&gt;&lt;property id=&quot;20300&quot; value=&quot;Slide 19&quot;/&gt;&lt;property id=&quot;20307&quot; value=&quot;511&quot;/&gt;&lt;/object&gt;&lt;object type=&quot;3&quot; unique_id=&quot;10023&quot;&gt;&lt;property id=&quot;20148&quot; value=&quot;5&quot;/&gt;&lt;property id=&quot;20300&quot; value=&quot;Slide 20&quot;/&gt;&lt;property id=&quot;20307&quot; value=&quot;514&quot;/&gt;&lt;/object&gt;&lt;object type=&quot;3&quot; unique_id=&quot;10024&quot;&gt;&lt;property id=&quot;20148&quot; value=&quot;5&quot;/&gt;&lt;property id=&quot;20300&quot; value=&quot;Slide 22&quot;/&gt;&lt;property id=&quot;20307&quot; value=&quot;515&quot;/&gt;&lt;/object&gt;&lt;object type=&quot;3&quot; unique_id=&quot;10025&quot;&gt;&lt;property id=&quot;20148&quot; value=&quot;5&quot;/&gt;&lt;property id=&quot;20300&quot; value=&quot;Slide 23&quot;/&gt;&lt;property id=&quot;20307&quot; value=&quot;516&quot;/&gt;&lt;/object&gt;&lt;object type=&quot;3&quot; unique_id=&quot;10026&quot;&gt;&lt;property id=&quot;20148&quot; value=&quot;5&quot;/&gt;&lt;property id=&quot;20300&quot; value=&quot;Slide 24&quot;/&gt;&lt;property id=&quot;20307&quot; value=&quot;517&quot;/&gt;&lt;/object&gt;&lt;object type=&quot;3&quot; unique_id=&quot;10027&quot;&gt;&lt;property id=&quot;20148&quot; value=&quot;5&quot;/&gt;&lt;property id=&quot;20300&quot; value=&quot;Slide 25&quot;/&gt;&lt;property id=&quot;20307&quot; value=&quot;518&quot;/&gt;&lt;/object&gt;&lt;object type=&quot;3&quot; unique_id=&quot;10028&quot;&gt;&lt;property id=&quot;20148&quot; value=&quot;5&quot;/&gt;&lt;property id=&quot;20300&quot; value=&quot;Slide 26&quot;/&gt;&lt;property id=&quot;20307&quot; value=&quot;526&quot;/&gt;&lt;/object&gt;&lt;object type=&quot;3&quot; unique_id=&quot;10029&quot;&gt;&lt;property id=&quot;20148&quot; value=&quot;5&quot;/&gt;&lt;property id=&quot;20300&quot; value=&quot;Slide 29&quot;/&gt;&lt;property id=&quot;20307&quot; value=&quot;527&quot;/&gt;&lt;/object&gt;&lt;object type=&quot;3&quot; unique_id=&quot;10031&quot;&gt;&lt;property id=&quot;20148&quot; value=&quot;5&quot;/&gt;&lt;property id=&quot;20300&quot; value=&quot;Slide 30&quot;/&gt;&lt;property id=&quot;20307&quot; value=&quot;451&quot;/&gt;&lt;/object&gt;&lt;object type=&quot;3&quot; unique_id=&quot;10242&quot;&gt;&lt;property id=&quot;20148&quot; value=&quot;5&quot;/&gt;&lt;property id=&quot;20300&quot; value=&quot;Slide 8&quot;/&gt;&lt;property id=&quot;20307&quot; value=&quot;529&quot;/&gt;&lt;/object&gt;&lt;object type=&quot;3&quot; unique_id=&quot;10243&quot;&gt;&lt;property id=&quot;20148&quot; value=&quot;5&quot;/&gt;&lt;property id=&quot;20300&quot; value=&quot;Slide 9&quot;/&gt;&lt;property id=&quot;20307&quot; value=&quot;530&quot;/&gt;&lt;/object&gt;&lt;object type=&quot;3&quot; unique_id=&quot;10404&quot;&gt;&lt;property id=&quot;20148&quot; value=&quot;5&quot;/&gt;&lt;property id=&quot;20300&quot; value=&quot;Slide 10&quot;/&gt;&lt;property id=&quot;20307&quot; value=&quot;531&quot;/&gt;&lt;/object&gt;&lt;object type=&quot;3&quot; unique_id=&quot;10964&quot;&gt;&lt;property id=&quot;20148&quot; value=&quot;5&quot;/&gt;&lt;property id=&quot;20300&quot; value=&quot;Slide 13&quot;/&gt;&lt;property id=&quot;20307&quot; value=&quot;532&quot;/&gt;&lt;/object&gt;&lt;object type=&quot;3&quot; unique_id=&quot;11049&quot;&gt;&lt;property id=&quot;20148&quot; value=&quot;5&quot;/&gt;&lt;property id=&quot;20300&quot; value=&quot;Slide 21&quot;/&gt;&lt;property id=&quot;20307&quot; value=&quot;533&quot;/&gt;&lt;/object&gt;&lt;object type=&quot;3&quot; unique_id=&quot;11224&quot;&gt;&lt;property id=&quot;20148&quot; value=&quot;5&quot;/&gt;&lt;property id=&quot;20300&quot; value=&quot;Slide 12&quot;/&gt;&lt;property id=&quot;20307&quot; value=&quot;534&quot;/&gt;&lt;/object&gt;&lt;object type=&quot;3&quot; unique_id=&quot;11285&quot;&gt;&lt;property id=&quot;20148&quot; value=&quot;5&quot;/&gt;&lt;property id=&quot;20300&quot; value=&quot;Slide 2&quot;/&gt;&lt;property id=&quot;20307&quot; value=&quot;535&quot;/&gt;&lt;/object&gt;&lt;object type=&quot;3&quot; unique_id=&quot;11286&quot;&gt;&lt;property id=&quot;20148&quot; value=&quot;5&quot;/&gt;&lt;property id=&quot;20300&quot; value=&quot;Slide 27&quot;/&gt;&lt;property id=&quot;20307&quot; value=&quot;536&quot;/&gt;&lt;/object&gt;&lt;object type=&quot;3&quot; unique_id=&quot;11287&quot;&gt;&lt;property id=&quot;20148&quot; value=&quot;5&quot;/&gt;&lt;property id=&quot;20300&quot; value=&quot;Slide 28&quot;/&gt;&lt;property id=&quot;20307&quot; value=&quot;537&quot;/&gt;&lt;/objec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3870</TotalTime>
  <Words>1072</Words>
  <Application>Microsoft Office PowerPoint</Application>
  <PresentationFormat>On-screen Show (16:9)</PresentationFormat>
  <Paragraphs>75</Paragraphs>
  <Slides>21</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SVN-Androgyne</vt:lpstr>
      <vt:lpstr>Times New Roman</vt:lpstr>
      <vt:lpstr>UTM Avo</vt:lpstr>
      <vt:lpstr>Office Theme</vt:lpstr>
      <vt:lpstr>KHỞI ĐỘNG</vt:lpstr>
      <vt:lpstr>PowerPoint Presentation</vt:lpstr>
      <vt:lpstr>PowerPoint Presentation</vt:lpstr>
      <vt:lpstr>PowerPoint Presentation</vt:lpstr>
      <vt:lpstr>PowerPoint Presentation</vt:lpstr>
      <vt:lpstr>PowerPoint Presentation</vt:lpstr>
      <vt:lpstr>NGẮT CÂU DÀI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ASUS</dc:creator>
  <cp:lastModifiedBy>Nguyễn Lâm Uyên</cp:lastModifiedBy>
  <cp:revision>394</cp:revision>
  <dcterms:created xsi:type="dcterms:W3CDTF">2014-09-16T11:54:17Z</dcterms:created>
  <dcterms:modified xsi:type="dcterms:W3CDTF">2022-11-21T15:22:20Z</dcterms:modified>
</cp:coreProperties>
</file>