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68" r:id="rId4"/>
    <p:sldId id="261" r:id="rId5"/>
    <p:sldId id="262" r:id="rId6"/>
    <p:sldId id="263" r:id="rId7"/>
    <p:sldId id="264" r:id="rId8"/>
    <p:sldId id="270" r:id="rId9"/>
    <p:sldId id="265" r:id="rId10"/>
    <p:sldId id="269" r:id="rId11"/>
    <p:sldId id="266" r:id="rId12"/>
    <p:sldId id="272" r:id="rId13"/>
    <p:sldId id="273" r:id="rId14"/>
    <p:sldId id="274" r:id="rId15"/>
    <p:sldId id="275" r:id="rId16"/>
    <p:sldId id="276" r:id="rId17"/>
    <p:sldId id="277" r:id="rId18"/>
    <p:sldId id="267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Karla" pitchFamily="2" charset="0"/>
      <p:regular r:id="rId25"/>
      <p:bold r:id="rId26"/>
      <p:italic r:id="rId27"/>
      <p:boldItalic r:id="rId28"/>
    </p:embeddedFont>
    <p:embeddedFont>
      <p:font typeface="Karla Regular" charset="0"/>
      <p:regular r:id="rId29"/>
      <p:bold r:id="rId30"/>
      <p:italic r:id="rId31"/>
      <p:boldItalic r:id="rId32"/>
    </p:embeddedFont>
    <p:embeddedFont>
      <p:font typeface="Luckiest Guy" panose="020B0604020202020204" charset="0"/>
      <p:regular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UTM Cookies" panose="0204060305050602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1329" autoAdjust="0"/>
  </p:normalViewPr>
  <p:slideViewPr>
    <p:cSldViewPr>
      <p:cViewPr varScale="1">
        <p:scale>
          <a:sx n="36" d="100"/>
          <a:sy n="36" d="100"/>
        </p:scale>
        <p:origin x="114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054E3-55F0-4B69-BC62-DEC3417006B2}" type="datetimeFigureOut">
              <a:rPr lang="en-GB" smtClean="0"/>
              <a:t>22/09/2021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F2CDC-D209-4DCA-9992-96A453D0B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1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YC HS giải</a:t>
            </a:r>
            <a:r>
              <a:rPr lang="en-US" baseline="0"/>
              <a:t> nghĩa 1 số câu thành ngữ, tục ngữ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2CDC-D209-4DCA-9992-96A453D0B6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2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YC HS giải</a:t>
            </a:r>
            <a:r>
              <a:rPr lang="en-US" baseline="0"/>
              <a:t> nghĩa 1 số câu thành ngữ, tục ngữ.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2CDC-D209-4DCA-9992-96A453D0B6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1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Google Shape;2621;gd768e69cfa_0_8065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65891" name="Google Shape;2622;gd768e69cfa_0_8065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93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3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2CDC-D209-4DCA-9992-96A453D0B66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87A15D-57E7-43CA-AC36-370E3CBDE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211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219700" y="841400"/>
            <a:ext cx="11830200" cy="1145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1334400" y="2357650"/>
            <a:ext cx="15619201" cy="671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912938" lvl="0" indent="-63398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2400"/>
            </a:lvl1pPr>
            <a:lvl2pPr marL="1825874" lvl="1" indent="-63398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2738811" lvl="2" indent="-633984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3651749" lvl="3" indent="-633984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4564685" lvl="4" indent="-63398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5477622" lvl="5" indent="-633984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6390558" lvl="6" indent="-633984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7303496" lvl="7" indent="-63398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8216433" lvl="8" indent="-633984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51450" y="8330903"/>
            <a:ext cx="2212348" cy="203452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 rot="10800000">
            <a:off x="16267555" y="-137225"/>
            <a:ext cx="2172497" cy="199892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2" name="Google Shape;102;p4"/>
          <p:cNvGrpSpPr/>
          <p:nvPr/>
        </p:nvGrpSpPr>
        <p:grpSpPr>
          <a:xfrm>
            <a:off x="68796" y="23148"/>
            <a:ext cx="7030794" cy="7068336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7394158" y="2060861"/>
            <a:ext cx="174832" cy="115283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7" name="Google Shape;127;p4"/>
          <p:cNvGrpSpPr/>
          <p:nvPr/>
        </p:nvGrpSpPr>
        <p:grpSpPr>
          <a:xfrm>
            <a:off x="11481210" y="3520211"/>
            <a:ext cx="6691780" cy="6631691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00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351024" y="-58033"/>
            <a:ext cx="4990595" cy="458946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9678300" y="615500"/>
            <a:ext cx="6553200" cy="1511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51448" y="1936252"/>
            <a:ext cx="9279793" cy="853390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9678300" y="2284800"/>
            <a:ext cx="6553200" cy="5717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14038839" y="6385800"/>
            <a:ext cx="3981394" cy="3699668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247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6944916" y="9326435"/>
            <a:ext cx="1097400" cy="787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45127E"/>
                </a:solidFill>
              </a:rPr>
              <a:pPr/>
              <a:t>‹#›</a:t>
            </a:fld>
            <a:endParaRPr lang="en">
              <a:solidFill>
                <a:srgbClr val="451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46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8267452" y="-168949"/>
            <a:ext cx="10224050" cy="10571000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9911651" y="5685851"/>
            <a:ext cx="6116399" cy="1131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35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10077250" y="6578400"/>
            <a:ext cx="5785201" cy="119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315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55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10860851" y="3611000"/>
            <a:ext cx="4217999" cy="2175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95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86010" y="185162"/>
            <a:ext cx="6691780" cy="6631691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441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11142199" y="23148"/>
            <a:ext cx="7030794" cy="7068336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68797" y="3520211"/>
            <a:ext cx="6691780" cy="6631691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569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10536503" y="-140692"/>
            <a:ext cx="7853095" cy="72218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8" name="Google Shape;948;p28"/>
          <p:cNvSpPr/>
          <p:nvPr/>
        </p:nvSpPr>
        <p:spPr>
          <a:xfrm>
            <a:off x="-151450" y="3086443"/>
            <a:ext cx="7982900" cy="734125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6039517" y="3210479"/>
            <a:ext cx="417036" cy="43733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7333645" y="5541578"/>
            <a:ext cx="648180" cy="679553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28"/>
          <p:cNvSpPr/>
          <p:nvPr/>
        </p:nvSpPr>
        <p:spPr>
          <a:xfrm rot="10800000">
            <a:off x="14995254" y="9274496"/>
            <a:ext cx="455190" cy="486614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28"/>
          <p:cNvSpPr/>
          <p:nvPr/>
        </p:nvSpPr>
        <p:spPr>
          <a:xfrm rot="10800000">
            <a:off x="2477244" y="545779"/>
            <a:ext cx="648180" cy="679553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28"/>
          <p:cNvSpPr/>
          <p:nvPr/>
        </p:nvSpPr>
        <p:spPr>
          <a:xfrm rot="10800000">
            <a:off x="241003" y="4411046"/>
            <a:ext cx="455190" cy="486614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4" name="Google Shape;954;p28"/>
          <p:cNvSpPr/>
          <p:nvPr/>
        </p:nvSpPr>
        <p:spPr>
          <a:xfrm rot="10800000">
            <a:off x="2372203" y="6305446"/>
            <a:ext cx="455190" cy="486614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5450454" y="2789896"/>
            <a:ext cx="455190" cy="486614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989626" y="3925297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2294426" y="4230097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392226" y="25458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1410377" y="8352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636825" y="7399546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964727" y="773227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544926" y="8369821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7028225" y="917377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6046825" y="58310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7745626" y="22398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7333626" y="1711621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7180927" y="8157620"/>
            <a:ext cx="152748" cy="100718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035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14321453" y="256761"/>
            <a:ext cx="3981395" cy="3699669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135553" y="6475163"/>
            <a:ext cx="3981394" cy="3699668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5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10536503" y="3205811"/>
            <a:ext cx="7853095" cy="722188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51450" y="-140691"/>
            <a:ext cx="7982900" cy="734125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82558" tIns="182558" rIns="182558" bIns="182558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097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01B78667-E865-4580-9C06-63F58C228D54}" type="datetimeFigureOut">
              <a:rPr lang="en-US" sz="2850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9/22/2021</a:t>
            </a:fld>
            <a:endParaRPr lang="en-US"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2" y="9534527"/>
            <a:ext cx="5791200" cy="547688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85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srgbClr val="45127E"/>
                </a:solidFill>
              </a:rPr>
              <a:pPr/>
              <a:t>‹#›</a:t>
            </a:fld>
            <a:endParaRPr lang="en-US">
              <a:solidFill>
                <a:srgbClr val="451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9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3596801"/>
            <a:ext cx="17041200" cy="49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5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950">
                <a:solidFill>
                  <a:schemeClr val="dk2"/>
                </a:solidFill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 smtClean="0">
                <a:solidFill>
                  <a:srgbClr val="45127E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kern="0">
              <a:solidFill>
                <a:srgbClr val="45127E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4666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26" Type="http://schemas.microsoft.com/office/2007/relationships/hdphoto" Target="../media/hdphoto2.wdp"/><Relationship Id="rId3" Type="http://schemas.openxmlformats.org/officeDocument/2006/relationships/slideLayout" Target="../slideLayouts/slideLayout15.xml"/><Relationship Id="rId21" Type="http://schemas.openxmlformats.org/officeDocument/2006/relationships/slide" Target="slide15.xml"/><Relationship Id="rId7" Type="http://schemas.openxmlformats.org/officeDocument/2006/relationships/image" Target="../media/image17.gif"/><Relationship Id="rId12" Type="http://schemas.openxmlformats.org/officeDocument/2006/relationships/image" Target="../media/image21.png"/><Relationship Id="rId17" Type="http://schemas.openxmlformats.org/officeDocument/2006/relationships/slide" Target="slide13.xml"/><Relationship Id="rId25" Type="http://schemas.openxmlformats.org/officeDocument/2006/relationships/image" Target="../media/image29.png"/><Relationship Id="rId2" Type="http://schemas.openxmlformats.org/officeDocument/2006/relationships/audio" Target="../media/media1.mp3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29" Type="http://schemas.openxmlformats.org/officeDocument/2006/relationships/slide" Target="slide17.xml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20.gif"/><Relationship Id="rId24" Type="http://schemas.openxmlformats.org/officeDocument/2006/relationships/image" Target="../media/image28.png"/><Relationship Id="rId5" Type="http://schemas.openxmlformats.org/officeDocument/2006/relationships/image" Target="../media/image15.jpg"/><Relationship Id="rId15" Type="http://schemas.openxmlformats.org/officeDocument/2006/relationships/slide" Target="slide12.xml"/><Relationship Id="rId23" Type="http://schemas.openxmlformats.org/officeDocument/2006/relationships/slide" Target="slide16.xml"/><Relationship Id="rId28" Type="http://schemas.microsoft.com/office/2007/relationships/hdphoto" Target="../media/hdphoto3.wdp"/><Relationship Id="rId10" Type="http://schemas.microsoft.com/office/2007/relationships/hdphoto" Target="../media/hdphoto1.wdp"/><Relationship Id="rId19" Type="http://schemas.openxmlformats.org/officeDocument/2006/relationships/slide" Target="slide14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openxmlformats.org/officeDocument/2006/relationships/image" Target="../media/image30.png"/><Relationship Id="rId30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gif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5270" y="2940731"/>
            <a:ext cx="1318806" cy="31123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079325" y="2940731"/>
            <a:ext cx="1298171" cy="306368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914311" y="-194127"/>
            <a:ext cx="22170248" cy="1604783"/>
            <a:chOff x="0" y="0"/>
            <a:chExt cx="29560330" cy="21397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778845" cy="213971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005671" y="0"/>
              <a:ext cx="2778845" cy="21397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964619" y="0"/>
              <a:ext cx="2778845" cy="2139711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23567" y="0"/>
              <a:ext cx="2778845" cy="213971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882514" y="0"/>
              <a:ext cx="2778845" cy="21397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898971" y="0"/>
              <a:ext cx="2778845" cy="213971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7904642" y="0"/>
              <a:ext cx="2778845" cy="213971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863590" y="0"/>
              <a:ext cx="2778845" cy="21397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822538" y="0"/>
              <a:ext cx="2778845" cy="213971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6781486" y="0"/>
              <a:ext cx="2778845" cy="213971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4348299" y="-73185"/>
            <a:ext cx="4058393" cy="4073883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-2003416" y="8424671"/>
            <a:ext cx="22170248" cy="1604783"/>
            <a:chOff x="0" y="0"/>
            <a:chExt cx="29560330" cy="2139711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778845" cy="2139711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005671" y="0"/>
              <a:ext cx="2778845" cy="21397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964619" y="0"/>
              <a:ext cx="2778845" cy="2139711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23567" y="0"/>
              <a:ext cx="2778845" cy="2139711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882514" y="0"/>
              <a:ext cx="2778845" cy="21397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898971" y="0"/>
              <a:ext cx="2778845" cy="2139711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7904642" y="0"/>
              <a:ext cx="2778845" cy="2139711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863590" y="0"/>
              <a:ext cx="2778845" cy="21397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822538" y="0"/>
              <a:ext cx="2778845" cy="213971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6781486" y="0"/>
              <a:ext cx="2778845" cy="2139711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823" y="6120897"/>
            <a:ext cx="4077128" cy="4113859"/>
          </a:xfrm>
          <a:prstGeom prst="rect">
            <a:avLst/>
          </a:prstGeom>
        </p:spPr>
      </p:pic>
      <p:sp>
        <p:nvSpPr>
          <p:cNvPr id="29" name="Title 3"/>
          <p:cNvSpPr txBox="1">
            <a:spLocks/>
          </p:cNvSpPr>
          <p:nvPr/>
        </p:nvSpPr>
        <p:spPr>
          <a:xfrm>
            <a:off x="4639811" y="2819504"/>
            <a:ext cx="9144000" cy="12961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atin typeface="+mn-lt"/>
              </a:rPr>
              <a:t>LUYỆN TỪ VÀ CÂU</a:t>
            </a:r>
            <a:endParaRPr lang="en-US" sz="8000" b="1" dirty="0"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1969640" y="2432135"/>
            <a:ext cx="13435974" cy="4305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solidFill>
                  <a:srgbClr val="FF0000"/>
                </a:solidFill>
                <a:latin typeface="+mn-lt"/>
              </a:rPr>
              <a:t>LUYỆN TẬP VỀ TỪ </a:t>
            </a:r>
            <a:r>
              <a:rPr lang="en-US" sz="8000" b="1" dirty="0">
                <a:solidFill>
                  <a:srgbClr val="FF0000"/>
                </a:solidFill>
                <a:latin typeface="+mn-lt"/>
              </a:rPr>
              <a:t>TRÁI NGHĨA</a:t>
            </a:r>
            <a:endParaRPr lang="en-US" sz="138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1905000" y="647700"/>
            <a:ext cx="14657387" cy="274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eaLnBrk="0" hangingPunct="0"/>
            <a:r>
              <a:rPr lang="vi-VN" altLang="en-US" sz="4400" b="1">
                <a:solidFill>
                  <a:srgbClr val="161616"/>
                </a:solidFill>
              </a:rPr>
              <a:t>5. Đặt câu để phân biệt các từ trong một cặp từ trái nghĩa em vừa tìm được ở bài tập trên. 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600200" y="3619500"/>
            <a:ext cx="159750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altLang="en-US" sz="4800" dirty="0">
                <a:solidFill>
                  <a:srgbClr val="FF0000"/>
                </a:solidFill>
              </a:rPr>
              <a:t>M:</a:t>
            </a:r>
            <a:r>
              <a:rPr lang="vi-VN" altLang="en-US" sz="4800" dirty="0">
                <a:solidFill>
                  <a:srgbClr val="6600FF"/>
                </a:solidFill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</a:rPr>
              <a:t>Đáng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</a:rPr>
              <a:t>quý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</a:rPr>
              <a:t>nhất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</a:rPr>
              <a:t>là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b="1" u="sng" dirty="0" err="1">
                <a:solidFill>
                  <a:srgbClr val="6600FF"/>
                </a:solidFill>
              </a:rPr>
              <a:t>trung</a:t>
            </a:r>
            <a:r>
              <a:rPr lang="en-US" altLang="vi-VN" sz="4800" b="1" u="sng" dirty="0">
                <a:solidFill>
                  <a:srgbClr val="6600FF"/>
                </a:solidFill>
              </a:rPr>
              <a:t> </a:t>
            </a:r>
            <a:r>
              <a:rPr lang="en-US" altLang="vi-VN" sz="4800" b="1" u="sng" dirty="0" err="1">
                <a:solidFill>
                  <a:srgbClr val="6600FF"/>
                </a:solidFill>
              </a:rPr>
              <a:t>thực</a:t>
            </a:r>
            <a:r>
              <a:rPr lang="en-US" altLang="vi-VN" sz="4800" dirty="0">
                <a:solidFill>
                  <a:srgbClr val="6600FF"/>
                </a:solidFill>
              </a:rPr>
              <a:t>, </a:t>
            </a:r>
            <a:r>
              <a:rPr lang="en-US" altLang="vi-VN" sz="4800" dirty="0" err="1">
                <a:solidFill>
                  <a:srgbClr val="6600FF"/>
                </a:solidFill>
              </a:rPr>
              <a:t>còn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b="1" u="sng" dirty="0" err="1">
                <a:solidFill>
                  <a:srgbClr val="6600FF"/>
                </a:solidFill>
              </a:rPr>
              <a:t>dối</a:t>
            </a:r>
            <a:r>
              <a:rPr lang="en-US" altLang="vi-VN" sz="4800" b="1" u="sng" dirty="0">
                <a:solidFill>
                  <a:srgbClr val="6600FF"/>
                </a:solidFill>
              </a:rPr>
              <a:t> </a:t>
            </a:r>
            <a:r>
              <a:rPr lang="en-US" altLang="vi-VN" sz="4800" b="1" u="sng" dirty="0" err="1">
                <a:solidFill>
                  <a:srgbClr val="6600FF"/>
                </a:solidFill>
              </a:rPr>
              <a:t>trá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</a:rPr>
              <a:t>thì</a:t>
            </a:r>
            <a:r>
              <a:rPr lang="en-US" altLang="vi-VN" sz="4800" dirty="0">
                <a:solidFill>
                  <a:srgbClr val="6600FF"/>
                </a:solidFill>
              </a:rPr>
              <a:t> </a:t>
            </a:r>
            <a:r>
              <a:rPr lang="en-US" altLang="vi-VN" sz="4800" dirty="0" err="1">
                <a:solidFill>
                  <a:srgbClr val="6600FF"/>
                </a:solidFill>
              </a:rPr>
              <a:t>chẳng</a:t>
            </a:r>
            <a:r>
              <a:rPr lang="en-US" altLang="vi-VN" sz="4800" dirty="0">
                <a:solidFill>
                  <a:srgbClr val="6600FF"/>
                </a:solidFill>
              </a:rPr>
              <a:t> ai </a:t>
            </a:r>
            <a:r>
              <a:rPr lang="en-US" altLang="vi-VN" sz="4800" dirty="0" err="1">
                <a:solidFill>
                  <a:srgbClr val="6600FF"/>
                </a:solidFill>
              </a:rPr>
              <a:t>ưa</a:t>
            </a:r>
            <a:r>
              <a:rPr lang="en-US" altLang="vi-VN" sz="4800" dirty="0">
                <a:solidFill>
                  <a:srgbClr val="6600FF"/>
                </a:solidFill>
              </a:rPr>
              <a:t>.</a:t>
            </a:r>
            <a:endParaRPr lang="en-US" altLang="vi-VN" sz="4800" i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27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457200"/>
            <a:ext cx="8908073" cy="938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261" y="2314046"/>
            <a:ext cx="1847529" cy="184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700" y="-161979"/>
            <a:ext cx="3811631" cy="43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61" y="1189315"/>
            <a:ext cx="3811631" cy="43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10756492" y="3529720"/>
            <a:ext cx="3811631" cy="43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819" y="4800599"/>
            <a:ext cx="2241939" cy="17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26696" y="5530685"/>
            <a:ext cx="2241939" cy="179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75" y="269320"/>
            <a:ext cx="5152518" cy="37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22622" y="3296943"/>
            <a:ext cx="5326857" cy="3057525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400" b="1" kern="0">
                <a:solidFill>
                  <a:srgbClr val="FF0000"/>
                </a:solidFill>
                <a:latin typeface="UTM Cookies" pitchFamily="18" charset="0"/>
                <a:sym typeface="Arial"/>
              </a:rPr>
              <a:t>ĂN KHẾ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400" b="1" kern="0">
                <a:solidFill>
                  <a:srgbClr val="FF0000"/>
                </a:solidFill>
                <a:latin typeface="UTM Cookies" pitchFamily="18" charset="0"/>
                <a:sym typeface="Arial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973800" y="4147670"/>
            <a:ext cx="914400" cy="9144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45" y="5700404"/>
            <a:ext cx="3716319" cy="428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37" y="7939088"/>
            <a:ext cx="3695226" cy="194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189" y="3225900"/>
            <a:ext cx="1252538" cy="157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136" y="1531805"/>
            <a:ext cx="1262063" cy="15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362" y="3230663"/>
            <a:ext cx="1262063" cy="15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090" y="3379334"/>
            <a:ext cx="1262063" cy="15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khế 5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135" y="4569245"/>
            <a:ext cx="1262063" cy="156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310" y="2972897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10" y="2171701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60" y="2271713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28" y="2320024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96" y="2917826"/>
            <a:ext cx="1381716" cy="14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38" y="8541455"/>
            <a:ext cx="369332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20" y="5689853"/>
            <a:ext cx="3130268" cy="44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14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29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8001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>
                <a:solidFill>
                  <a:srgbClr val="002060"/>
                </a:solidFill>
              </a:rPr>
              <a:t>….</a:t>
            </a:r>
            <a:r>
              <a:rPr lang="vi-VN" sz="9600" b="1">
                <a:solidFill>
                  <a:srgbClr val="002060"/>
                </a:solidFill>
              </a:rPr>
              <a:t> đe </a:t>
            </a:r>
            <a:r>
              <a:rPr lang="en-US" sz="9600" b="1">
                <a:solidFill>
                  <a:srgbClr val="002060"/>
                </a:solidFill>
              </a:rPr>
              <a:t>….</a:t>
            </a:r>
            <a:r>
              <a:rPr lang="vi-VN" sz="9600" b="1">
                <a:solidFill>
                  <a:srgbClr val="002060"/>
                </a:solidFill>
              </a:rPr>
              <a:t> búa</a:t>
            </a:r>
            <a:endParaRPr lang="en-US" sz="10800" b="1" kern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1468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 kern="0">
                <a:solidFill>
                  <a:srgbClr val="FF0000"/>
                </a:solidFill>
                <a:latin typeface="Arial "/>
                <a:sym typeface="Arial"/>
              </a:rPr>
              <a:t>Trên – dưới</a:t>
            </a:r>
          </a:p>
        </p:txBody>
      </p:sp>
    </p:spTree>
    <p:extLst>
      <p:ext uri="{BB962C8B-B14F-4D97-AF65-F5344CB8AC3E}">
        <p14:creationId xmlns:p14="http://schemas.microsoft.com/office/powerpoint/2010/main" val="189163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8001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sz="9600" b="1">
                <a:solidFill>
                  <a:srgbClr val="002060"/>
                </a:solidFill>
              </a:rPr>
              <a:t>Trước </a:t>
            </a:r>
            <a:r>
              <a:rPr lang="en-US" sz="9600" b="1">
                <a:solidFill>
                  <a:srgbClr val="002060"/>
                </a:solidFill>
              </a:rPr>
              <a:t>…</a:t>
            </a:r>
            <a:r>
              <a:rPr lang="vi-VN" sz="9600" b="1">
                <a:solidFill>
                  <a:srgbClr val="002060"/>
                </a:solidFill>
              </a:rPr>
              <a:t> sau </a:t>
            </a:r>
            <a:r>
              <a:rPr lang="en-US" sz="9600" b="1">
                <a:solidFill>
                  <a:srgbClr val="002060"/>
                </a:solidFill>
              </a:rPr>
              <a:t>…</a:t>
            </a:r>
            <a:endParaRPr lang="en-US" sz="10800" b="1" kern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54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 kern="0">
                <a:solidFill>
                  <a:srgbClr val="FF0000"/>
                </a:solidFill>
                <a:latin typeface="Arial "/>
                <a:sym typeface="Arial"/>
              </a:rPr>
              <a:t>lạ - quen</a:t>
            </a:r>
          </a:p>
        </p:txBody>
      </p:sp>
    </p:spTree>
    <p:extLst>
      <p:ext uri="{BB962C8B-B14F-4D97-AF65-F5344CB8AC3E}">
        <p14:creationId xmlns:p14="http://schemas.microsoft.com/office/powerpoint/2010/main" val="34576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8001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7200" b="1">
                <a:solidFill>
                  <a:srgbClr val="002060"/>
                </a:solidFill>
              </a:rPr>
              <a:t>….. </a:t>
            </a:r>
            <a:r>
              <a:rPr lang="vi-VN" sz="7200" b="1">
                <a:solidFill>
                  <a:srgbClr val="002060"/>
                </a:solidFill>
              </a:rPr>
              <a:t>vinh còn hơn </a:t>
            </a:r>
            <a:r>
              <a:rPr lang="en-US" sz="7200" b="1">
                <a:solidFill>
                  <a:srgbClr val="002060"/>
                </a:solidFill>
              </a:rPr>
              <a:t>….</a:t>
            </a:r>
            <a:r>
              <a:rPr lang="vi-VN" sz="7200" b="1">
                <a:solidFill>
                  <a:srgbClr val="002060"/>
                </a:solidFill>
              </a:rPr>
              <a:t> nhục</a:t>
            </a:r>
            <a:endParaRPr lang="en-US" sz="8000" b="1" kern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54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9600" b="1" kern="0">
                <a:solidFill>
                  <a:srgbClr val="FF0000"/>
                </a:solidFill>
                <a:latin typeface="Arial "/>
                <a:sym typeface="Arial"/>
              </a:rPr>
              <a:t>Chết – sống</a:t>
            </a:r>
          </a:p>
        </p:txBody>
      </p:sp>
    </p:spTree>
    <p:extLst>
      <p:ext uri="{BB962C8B-B14F-4D97-AF65-F5344CB8AC3E}">
        <p14:creationId xmlns:p14="http://schemas.microsoft.com/office/powerpoint/2010/main" val="1887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778671"/>
            <a:ext cx="132207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6000" b="1">
                <a:solidFill>
                  <a:srgbClr val="002060"/>
                </a:solidFill>
              </a:rPr>
              <a:t>…. anh em …. …. láng giềng ….</a:t>
            </a:r>
            <a:endParaRPr lang="en-US" sz="6600" b="1" kern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54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indent="-1371600" algn="ctr">
              <a:buClr>
                <a:srgbClr val="000000"/>
              </a:buClr>
              <a:buFont typeface="Arial"/>
              <a:buAutoNum type="arabicParenBoth"/>
            </a:pPr>
            <a:r>
              <a:rPr lang="en-US" sz="8000" b="1" kern="0">
                <a:solidFill>
                  <a:srgbClr val="FF0000"/>
                </a:solidFill>
                <a:latin typeface="Arial "/>
                <a:sym typeface="Arial"/>
              </a:rPr>
              <a:t>Bán – mua</a:t>
            </a:r>
          </a:p>
          <a:p>
            <a:pPr marL="1371600" indent="-1371600" algn="ctr">
              <a:buClr>
                <a:srgbClr val="000000"/>
              </a:buClr>
              <a:buFont typeface="Arial"/>
              <a:buAutoNum type="arabicParenBoth"/>
            </a:pPr>
            <a:r>
              <a:rPr lang="en-US" sz="8000" b="1" kern="0">
                <a:solidFill>
                  <a:srgbClr val="FF0000"/>
                </a:solidFill>
                <a:latin typeface="Arial "/>
                <a:sym typeface="Arial"/>
              </a:rPr>
              <a:t> xa – gần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196114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(1)</a:t>
            </a:r>
            <a:endParaRPr lang="en-GB" sz="3600" b="1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1553" y="196114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(1)</a:t>
            </a:r>
            <a:endParaRPr lang="en-GB" sz="3600" b="1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1616" y="196114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(2)</a:t>
            </a:r>
            <a:endParaRPr lang="en-GB" sz="3600" b="1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82131" y="196113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(2)</a:t>
            </a:r>
            <a:endParaRPr lang="en-GB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2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52216" y="0"/>
            <a:ext cx="18317594" cy="10601325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114301"/>
            <a:ext cx="3429000" cy="24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0300" y="8001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>
                <a:solidFill>
                  <a:srgbClr val="002060"/>
                </a:solidFill>
              </a:rPr>
              <a:t>Có … nới … </a:t>
            </a:r>
            <a:endParaRPr lang="en-US" sz="10800" b="1">
              <a:solidFill>
                <a:srgbClr val="002060"/>
              </a:solidFill>
              <a:latin typeface="Arial 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5854" y="5600700"/>
            <a:ext cx="12664677" cy="36576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Arial "/>
              </a:rPr>
              <a:t>mới - cũ</a:t>
            </a:r>
          </a:p>
        </p:txBody>
      </p:sp>
    </p:spTree>
    <p:extLst>
      <p:ext uri="{BB962C8B-B14F-4D97-AF65-F5344CB8AC3E}">
        <p14:creationId xmlns:p14="http://schemas.microsoft.com/office/powerpoint/2010/main" val="5878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6172200" y="1257300"/>
            <a:ext cx="478368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6600" b="1">
                <a:solidFill>
                  <a:srgbClr val="FF0000"/>
                </a:solidFill>
                <a:latin typeface="Tahoma" panose="020B0604030504040204" pitchFamily="34" charset="0"/>
              </a:rPr>
              <a:t>VẬN DỤNG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0" y="3200401"/>
            <a:ext cx="1234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vi-VN" sz="4200">
                <a:latin typeface="Arial" panose="020B0604020202020204" pitchFamily="34" charset="0"/>
                <a:cs typeface="Arial" panose="020B0604020202020204" pitchFamily="34" charset="0"/>
              </a:rPr>
              <a:t>Hãy </a:t>
            </a:r>
            <a:r>
              <a:rPr lang="en-US" altLang="vi-VN" sz="4200"/>
              <a:t>t</a:t>
            </a:r>
            <a:r>
              <a:rPr lang="en-US" sz="4200"/>
              <a:t>ìm những cặp từ trái nghĩa nhau nói về chủ đề hòa bình.</a:t>
            </a:r>
            <a:endParaRPr lang="en-GB" sz="4200"/>
          </a:p>
        </p:txBody>
      </p:sp>
      <p:sp>
        <p:nvSpPr>
          <p:cNvPr id="7" name="Arrow: Chevron 6"/>
          <p:cNvSpPr/>
          <p:nvPr/>
        </p:nvSpPr>
        <p:spPr>
          <a:xfrm>
            <a:off x="2971800" y="3438526"/>
            <a:ext cx="342900" cy="385763"/>
          </a:xfrm>
          <a:prstGeom prst="chevron">
            <a:avLst/>
          </a:prstGeom>
          <a:solidFill>
            <a:srgbClr val="4A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700">
              <a:solidFill>
                <a:schemeClr val="tx1"/>
              </a:solidFill>
            </a:endParaRPr>
          </a:p>
        </p:txBody>
      </p:sp>
      <p:sp>
        <p:nvSpPr>
          <p:cNvPr id="9" name="Arrow: Chevron 8"/>
          <p:cNvSpPr/>
          <p:nvPr/>
        </p:nvSpPr>
        <p:spPr>
          <a:xfrm>
            <a:off x="2940089" y="5570691"/>
            <a:ext cx="342900" cy="383382"/>
          </a:xfrm>
          <a:prstGeom prst="chevron">
            <a:avLst/>
          </a:prstGeom>
          <a:solidFill>
            <a:srgbClr val="4A4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27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52094" y="5370666"/>
            <a:ext cx="12344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200">
                <a:latin typeface="Arial" panose="020B0604020202020204" pitchFamily="34" charset="0"/>
                <a:cs typeface="Arial" panose="020B0604020202020204" pitchFamily="34" charset="0"/>
              </a:rPr>
              <a:t>CBBS: Mở rộng vốn từ hòa bình</a:t>
            </a:r>
          </a:p>
        </p:txBody>
      </p:sp>
    </p:spTree>
    <p:extLst>
      <p:ext uri="{BB962C8B-B14F-4D97-AF65-F5344CB8AC3E}">
        <p14:creationId xmlns:p14="http://schemas.microsoft.com/office/powerpoint/2010/main" val="343480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0280" y="2501989"/>
            <a:ext cx="69494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 nào là từ trái nghĩa ? </a:t>
            </a:r>
            <a:endParaRPr lang="en-GB" sz="4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08230"/>
            <a:ext cx="4572000" cy="488004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657600" y="858520"/>
            <a:ext cx="11734800" cy="4056380"/>
          </a:xfrm>
          <a:prstGeom prst="cloudCallout">
            <a:avLst>
              <a:gd name="adj1" fmla="val -36817"/>
              <a:gd name="adj2" fmla="val 660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537200" y="2324100"/>
            <a:ext cx="9144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4400" b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Hãy đặt 1 câu có sử dụng một cặp từ trái nghĩa mà em biết.</a:t>
            </a:r>
            <a:endParaRPr lang="en-GB" sz="4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18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744999">
            <a:off x="-15070" y="5329044"/>
            <a:ext cx="2557999" cy="36514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041480" y="5410387"/>
            <a:ext cx="2066187" cy="12726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3135995">
            <a:off x="14984661" y="1342568"/>
            <a:ext cx="2409615" cy="34423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01035" y="1790420"/>
            <a:ext cx="2632919" cy="7622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381500" y="8686800"/>
            <a:ext cx="1850951" cy="11266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714580" y="560439"/>
            <a:ext cx="2759149" cy="9785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39258">
            <a:off x="15463708" y="6765094"/>
            <a:ext cx="2090796" cy="2986852"/>
          </a:xfrm>
          <a:prstGeom prst="rect">
            <a:avLst/>
          </a:prstGeom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114509" y="4640946"/>
            <a:ext cx="126492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  <a:cs typeface="Arial" panose="020B0604020202020204" pitchFamily="34" charset="0"/>
              </a:rPr>
              <a:t>Thực hành làm bài tập nhận biết từ trái nghĩa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144989" y="3490999"/>
            <a:ext cx="947732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400">
                <a:latin typeface="Arial" panose="020B0604020202020204" pitchFamily="34" charset="0"/>
                <a:cs typeface="Arial" panose="020B0604020202020204" pitchFamily="34" charset="0"/>
              </a:rPr>
              <a:t>Củng cố kiến thức về từ trái nghĩa</a:t>
            </a:r>
            <a:r>
              <a:rPr lang="en-US" altLang="en-US" sz="4400" b="1">
                <a:solidFill>
                  <a:srgbClr val="210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4400" b="1" i="1">
                <a:solidFill>
                  <a:srgbClr val="2108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1731328"/>
            <a:ext cx="7517458" cy="1107996"/>
          </a:xfrm>
          <a:prstGeom prst="rect">
            <a:avLst/>
          </a:prstGeom>
          <a:noFill/>
          <a:effectLst>
            <a:outerShdw blurRad="50800" dist="152400" dir="9180000" sx="28000" sy="28000" algn="ctr" rotWithShape="0">
              <a:srgbClr val="000000">
                <a:alpha val="43137"/>
              </a:srgbClr>
            </a:outerShdw>
            <a:reflection blurRad="6350" stA="50000" endA="300" endPos="55000" dir="5400000" sy="-100000" algn="bl" rotWithShape="0"/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vi-VN" sz="6600" b="1">
                <a:solidFill>
                  <a:srgbClr val="FF0000"/>
                </a:solidFill>
              </a:rPr>
              <a:t>Yêu cầu cần đạt</a:t>
            </a:r>
            <a:endParaRPr lang="en-US" altLang="en-US" sz="6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018999" y="3543753"/>
            <a:ext cx="940800" cy="7216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  <p:sp>
        <p:nvSpPr>
          <p:cNvPr id="16" name="Freeform 15"/>
          <p:cNvSpPr/>
          <p:nvPr/>
        </p:nvSpPr>
        <p:spPr>
          <a:xfrm>
            <a:off x="3044072" y="4624367"/>
            <a:ext cx="915075" cy="72201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66800" y="800100"/>
            <a:ext cx="1623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 b="1">
                <a:solidFill>
                  <a:srgbClr val="000030"/>
                </a:solidFill>
              </a:rPr>
              <a:t>1. Tìm những từ trái nghĩa nhau trong các thành ngữ, tục ngữ sau: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752600" y="1638300"/>
            <a:ext cx="13411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eriod"/>
            </a:pPr>
            <a:r>
              <a:rPr lang="en-US" altLang="en-US" sz="4400" b="1" dirty="0">
                <a:solidFill>
                  <a:srgbClr val="002060"/>
                </a:solidFill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</a:rPr>
              <a:t>Ăn</a:t>
            </a:r>
            <a:r>
              <a:rPr lang="en-US" altLang="en-US" sz="4400" b="1" dirty="0">
                <a:solidFill>
                  <a:srgbClr val="002060"/>
                </a:solidFill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</a:rPr>
              <a:t>ít</a:t>
            </a:r>
            <a:r>
              <a:rPr lang="en-US" altLang="en-US" sz="4400" b="1" dirty="0">
                <a:solidFill>
                  <a:srgbClr val="002060"/>
                </a:solidFill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</a:rPr>
              <a:t>ngon</a:t>
            </a:r>
            <a:r>
              <a:rPr lang="en-US" altLang="en-US" sz="4400" b="1" dirty="0">
                <a:solidFill>
                  <a:srgbClr val="002060"/>
                </a:solidFill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</a:rPr>
              <a:t>nhiều</a:t>
            </a:r>
            <a:r>
              <a:rPr lang="en-US" altLang="en-US" sz="4400" b="1" dirty="0">
                <a:solidFill>
                  <a:srgbClr val="002060"/>
                </a:solidFill>
              </a:rPr>
              <a:t>.</a:t>
            </a:r>
          </a:p>
          <a:p>
            <a:endParaRPr lang="en-US" altLang="en-US" sz="4400" b="1" dirty="0">
              <a:solidFill>
                <a:srgbClr val="002060"/>
              </a:solidFill>
            </a:endParaRPr>
          </a:p>
          <a:p>
            <a:r>
              <a:rPr lang="en-US" altLang="en-US" sz="4400" b="1" dirty="0">
                <a:solidFill>
                  <a:srgbClr val="002060"/>
                </a:solidFill>
              </a:rPr>
              <a:t>b.  Ba  </a:t>
            </a:r>
            <a:r>
              <a:rPr lang="en-US" altLang="en-US" sz="4400" b="1" dirty="0" err="1">
                <a:solidFill>
                  <a:srgbClr val="002060"/>
                </a:solidFill>
              </a:rPr>
              <a:t>chìm</a:t>
            </a:r>
            <a:r>
              <a:rPr lang="en-US" altLang="en-US" sz="4400" b="1" dirty="0">
                <a:solidFill>
                  <a:srgbClr val="002060"/>
                </a:solidFill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</a:rPr>
              <a:t>bảy</a:t>
            </a:r>
            <a:r>
              <a:rPr lang="en-US" altLang="en-US" sz="4400" b="1" dirty="0">
                <a:solidFill>
                  <a:srgbClr val="002060"/>
                </a:solidFill>
              </a:rPr>
              <a:t>  </a:t>
            </a:r>
            <a:r>
              <a:rPr lang="en-US" altLang="en-US" sz="4400" b="1" dirty="0" err="1">
                <a:solidFill>
                  <a:srgbClr val="002060"/>
                </a:solidFill>
              </a:rPr>
              <a:t>nổi</a:t>
            </a:r>
            <a:endParaRPr lang="en-US" altLang="en-US" sz="4400" b="1" dirty="0">
              <a:solidFill>
                <a:srgbClr val="002060"/>
              </a:solidFill>
            </a:endParaRPr>
          </a:p>
          <a:p>
            <a:endParaRPr lang="en-US" altLang="en-US" sz="4400" b="1" dirty="0">
              <a:solidFill>
                <a:srgbClr val="002060"/>
              </a:solidFill>
            </a:endParaRPr>
          </a:p>
          <a:p>
            <a:pPr>
              <a:buFontTx/>
              <a:buAutoNum type="alphaLcPeriod" startAt="3"/>
            </a:pPr>
            <a:r>
              <a:rPr lang="en-US" altLang="en-US" sz="4400" b="1" dirty="0">
                <a:solidFill>
                  <a:srgbClr val="002060"/>
                </a:solidFill>
              </a:rPr>
              <a:t>  </a:t>
            </a:r>
            <a:r>
              <a:rPr lang="vi-VN" altLang="en-US" sz="4400" b="1" dirty="0">
                <a:solidFill>
                  <a:srgbClr val="002060"/>
                </a:solidFill>
              </a:rPr>
              <a:t>Nắng  chóng   trưa, mưa  chóng tối</a:t>
            </a:r>
            <a:endParaRPr lang="en-US" altLang="en-US" sz="4400" b="1" dirty="0">
              <a:solidFill>
                <a:srgbClr val="002060"/>
              </a:solidFill>
            </a:endParaRPr>
          </a:p>
          <a:p>
            <a:endParaRPr lang="vi-VN" altLang="en-US" sz="4400" b="1" dirty="0">
              <a:solidFill>
                <a:srgbClr val="002060"/>
              </a:solidFill>
            </a:endParaRPr>
          </a:p>
          <a:p>
            <a:r>
              <a:rPr lang="en-US" altLang="en-US" sz="4400" b="1" dirty="0">
                <a:solidFill>
                  <a:srgbClr val="002060"/>
                </a:solidFill>
              </a:rPr>
              <a:t>d.  </a:t>
            </a:r>
            <a:r>
              <a:rPr lang="vi-VN" altLang="en-US" sz="4400" b="1" dirty="0">
                <a:solidFill>
                  <a:srgbClr val="002060"/>
                </a:solidFill>
              </a:rPr>
              <a:t>Yêu trẻ, trẻ đến nhà; kính già, già để tuổi cho.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057400" y="3543300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en-US" altLang="en-US" sz="280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000" y="51435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vi-VN" altLang="en-US" sz="2800"/>
          </a:p>
        </p:txBody>
      </p:sp>
      <p:cxnSp>
        <p:nvCxnSpPr>
          <p:cNvPr id="7" name="Straight Connector 6"/>
          <p:cNvCxnSpPr/>
          <p:nvPr/>
        </p:nvCxnSpPr>
        <p:spPr>
          <a:xfrm>
            <a:off x="3581400" y="2552700"/>
            <a:ext cx="68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19800" y="2552700"/>
            <a:ext cx="1524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33800" y="39243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48120" y="387604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67000" y="52959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50200" y="5234940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51400" y="6576060"/>
            <a:ext cx="635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525000" y="657606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10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503363" y="312738"/>
            <a:ext cx="16122804" cy="19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altLang="en-US" sz="4400" b="1">
                <a:solidFill>
                  <a:srgbClr val="000030"/>
                </a:solidFill>
              </a:rPr>
              <a:t>2. Điền vào mỗi ô trống một từ trái nghĩa với từ in đậm: </a:t>
            </a:r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2009774" y="1507722"/>
            <a:ext cx="12786732" cy="127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Trần Quốc Toản tuổi </a:t>
            </a:r>
            <a:r>
              <a:rPr lang="en-US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 </a:t>
            </a:r>
            <a:r>
              <a:rPr lang="en-US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 chí .........</a:t>
            </a:r>
            <a:r>
              <a:rPr lang="en-US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1084512" y="1457873"/>
            <a:ext cx="1236995" cy="12707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0" hangingPunct="0"/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lớn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019934" y="2560420"/>
            <a:ext cx="10110439" cy="127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 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đi đánh giặc.</a:t>
            </a: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1828800" y="3664769"/>
            <a:ext cx="11448585" cy="18153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altLang="vi-VN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</a:t>
            </a:r>
            <a:r>
              <a:rPr lang="vi-VN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đoàn k</a:t>
            </a:r>
            <a:r>
              <a:rPr lang="en-US" altLang="vi-VN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một lòng</a:t>
            </a:r>
            <a:r>
              <a:rPr lang="vi-VN" altLang="en-US" sz="4400" b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4400" b="1">
              <a:solidFill>
                <a:srgbClr val="00007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2823162" y="3973453"/>
            <a:ext cx="2378927" cy="10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vi-VN" altLang="en-US" sz="4400" b="1">
                <a:solidFill>
                  <a:srgbClr val="FF0000"/>
                </a:solidFill>
              </a:rPr>
              <a:t>Dưới</a:t>
            </a: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3715260" y="2674950"/>
            <a:ext cx="1486829" cy="9076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371600" y="5147022"/>
            <a:ext cx="16002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vi-VN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d) </a:t>
            </a:r>
            <a:r>
              <a:rPr lang="vi-VN" altLang="en-US" sz="440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Xa-da-cô đã </a:t>
            </a:r>
            <a:r>
              <a:rPr lang="vi-VN" altLang="en-US" sz="4400" b="1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 </a:t>
            </a:r>
            <a:r>
              <a:rPr lang="vi-VN" altLang="en-US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hình ảnh của em còn </a:t>
            </a:r>
            <a:r>
              <a:rPr lang="en-US" altLang="vi-VN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 </a:t>
            </a:r>
            <a:r>
              <a:rPr lang="vi-VN" altLang="en-US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 trong kí ức loài người như lời nhắc nhở về</a:t>
            </a:r>
            <a:r>
              <a:rPr lang="en-US" altLang="en-US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i="1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thảm hoạ của chiến tranh huỷ diệt.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4478000" y="5459802"/>
            <a:ext cx="2081561" cy="10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</a:p>
        </p:txBody>
      </p:sp>
    </p:spTree>
    <p:extLst>
      <p:ext uri="{BB962C8B-B14F-4D97-AF65-F5344CB8AC3E}">
        <p14:creationId xmlns:p14="http://schemas.microsoft.com/office/powerpoint/2010/main" val="3407091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 bldLvl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47800" y="952499"/>
            <a:ext cx="16262874" cy="138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en-US" sz="4400" b="1">
                <a:solidFill>
                  <a:srgbClr val="000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Tìm từ trái nghĩa thích hợp với mỗi ô trống: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905000" y="1943100"/>
            <a:ext cx="14478000" cy="5295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endParaRPr lang="en-US" altLang="en-US" sz="4400" dirty="0">
              <a:solidFill>
                <a:srgbClr val="0000F1"/>
              </a:solidFill>
              <a:cs typeface="Arial" panose="020B0604020202020204" pitchFamily="34" charset="0"/>
            </a:endParaRPr>
          </a:p>
          <a:p>
            <a:pPr>
              <a:buFontTx/>
              <a:buAutoNum type="alphaLcPeriod"/>
            </a:pPr>
            <a:endParaRPr lang="en-US" altLang="en-US" sz="4400" dirty="0">
              <a:solidFill>
                <a:srgbClr val="0000F1"/>
              </a:solidFill>
              <a:cs typeface="Arial" panose="020B0604020202020204" pitchFamily="34" charset="0"/>
            </a:endParaRPr>
          </a:p>
          <a:p>
            <a:pPr>
              <a:buFontTx/>
              <a:buAutoNum type="alphaLcPeriod"/>
            </a:pPr>
            <a:r>
              <a:rPr lang="en-US" altLang="en-US" sz="4400" dirty="0" err="1">
                <a:solidFill>
                  <a:srgbClr val="0000F1"/>
                </a:solidFill>
                <a:cs typeface="Arial" panose="020B0604020202020204" pitchFamily="34" charset="0"/>
              </a:rPr>
              <a:t>Việc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         </a:t>
            </a:r>
            <a:r>
              <a:rPr lang="en-US" altLang="en-US" sz="4400" dirty="0" err="1">
                <a:solidFill>
                  <a:srgbClr val="0000F1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i="1" dirty="0" err="1">
                <a:solidFill>
                  <a:srgbClr val="0000F1"/>
                </a:solidFill>
                <a:cs typeface="Arial" panose="020B0604020202020204" pitchFamily="34" charset="0"/>
              </a:rPr>
              <a:t>lớn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.</a:t>
            </a:r>
          </a:p>
          <a:p>
            <a:endParaRPr lang="en-US" altLang="en-US" sz="4400" dirty="0">
              <a:solidFill>
                <a:srgbClr val="0000F1"/>
              </a:solidFill>
              <a:cs typeface="Arial" panose="020B0604020202020204" pitchFamily="34" charset="0"/>
            </a:endParaRPr>
          </a:p>
          <a:p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b. </a:t>
            </a:r>
            <a:r>
              <a:rPr lang="en-US" altLang="en-US" sz="4400" dirty="0" err="1">
                <a:solidFill>
                  <a:srgbClr val="0000F1"/>
                </a:solidFill>
                <a:cs typeface="Arial" panose="020B0604020202020204" pitchFamily="34" charset="0"/>
              </a:rPr>
              <a:t>Áo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</a:t>
            </a:r>
            <a:r>
              <a:rPr lang="vi-VN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rách </a:t>
            </a:r>
            <a:r>
              <a:rPr lang="vi-VN" altLang="en-US" sz="4400" i="1" dirty="0">
                <a:solidFill>
                  <a:srgbClr val="0000F1"/>
                </a:solidFill>
                <a:cs typeface="Arial" panose="020B0604020202020204" pitchFamily="34" charset="0"/>
              </a:rPr>
              <a:t>khéo</a:t>
            </a:r>
            <a:r>
              <a:rPr lang="vi-VN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vá, hơn lành           may.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</a:t>
            </a:r>
          </a:p>
          <a:p>
            <a:endParaRPr lang="en-US" altLang="en-US" sz="4400" dirty="0">
              <a:solidFill>
                <a:srgbClr val="0000F1"/>
              </a:solidFill>
              <a:cs typeface="Arial" panose="020B0604020202020204" pitchFamily="34" charset="0"/>
            </a:endParaRPr>
          </a:p>
          <a:p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c. </a:t>
            </a:r>
            <a:r>
              <a:rPr lang="en-US" altLang="en-US" sz="4400" dirty="0" err="1">
                <a:solidFill>
                  <a:srgbClr val="0000F1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            </a:t>
            </a:r>
            <a:r>
              <a:rPr lang="en-US" altLang="en-US" sz="4400" dirty="0" err="1">
                <a:solidFill>
                  <a:srgbClr val="0000F1"/>
                </a:solidFill>
                <a:cs typeface="Arial" panose="020B0604020202020204" pitchFamily="34" charset="0"/>
              </a:rPr>
              <a:t>dậy</a:t>
            </a:r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i="1" dirty="0" err="1">
                <a:solidFill>
                  <a:srgbClr val="0000F1"/>
                </a:solidFill>
                <a:cs typeface="Arial" panose="020B0604020202020204" pitchFamily="34" charset="0"/>
              </a:rPr>
              <a:t>sớm</a:t>
            </a:r>
            <a:r>
              <a:rPr lang="en-US" altLang="en-US" sz="4400" i="1" dirty="0">
                <a:solidFill>
                  <a:srgbClr val="0000F1"/>
                </a:solidFill>
                <a:cs typeface="Arial" panose="020B0604020202020204" pitchFamily="34" charset="0"/>
              </a:rPr>
              <a:t>.</a:t>
            </a:r>
            <a:endParaRPr lang="en-US" altLang="en-US" sz="4400" dirty="0">
              <a:solidFill>
                <a:srgbClr val="0000F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endParaRPr lang="en-US" altLang="en-US" sz="4400" dirty="0">
              <a:solidFill>
                <a:srgbClr val="0000F1"/>
              </a:solidFill>
              <a:cs typeface="Arial" panose="020B0604020202020204" pitchFamily="34" charset="0"/>
            </a:endParaRPr>
          </a:p>
          <a:p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en-US" altLang="en-US" sz="4400" dirty="0">
                <a:solidFill>
                  <a:srgbClr val="0000F1"/>
                </a:solidFill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86200" y="2341588"/>
            <a:ext cx="1143000" cy="973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372600" y="3617938"/>
            <a:ext cx="1143000" cy="973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267200" y="4926574"/>
            <a:ext cx="1143000" cy="9731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009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llout: Right Arrow 14"/>
          <p:cNvSpPr/>
          <p:nvPr/>
        </p:nvSpPr>
        <p:spPr>
          <a:xfrm>
            <a:off x="2428875" y="2308867"/>
            <a:ext cx="8315325" cy="1885950"/>
          </a:xfrm>
          <a:prstGeom prst="rightArrowCallout">
            <a:avLst>
              <a:gd name="adj1" fmla="val 29155"/>
              <a:gd name="adj2" fmla="val 25000"/>
              <a:gd name="adj3" fmla="val 37859"/>
              <a:gd name="adj4" fmla="val 84935"/>
            </a:avLst>
          </a:prstGeom>
          <a:solidFill>
            <a:srgbClr val="FFC000"/>
          </a:solidFill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vi-VN" sz="3600" kern="0" dirty="0">
              <a:solidFill>
                <a:prstClr val="white"/>
              </a:solidFill>
            </a:endParaRPr>
          </a:p>
        </p:txBody>
      </p:sp>
      <p:sp>
        <p:nvSpPr>
          <p:cNvPr id="29" name="Callout: Right Arrow 22"/>
          <p:cNvSpPr/>
          <p:nvPr/>
        </p:nvSpPr>
        <p:spPr bwMode="auto">
          <a:xfrm>
            <a:off x="2428876" y="4798596"/>
            <a:ext cx="8315325" cy="2045493"/>
          </a:xfrm>
          <a:prstGeom prst="rightArrowCallout">
            <a:avLst>
              <a:gd name="adj1" fmla="val 29155"/>
              <a:gd name="adj2" fmla="val 25000"/>
              <a:gd name="adj3" fmla="val 30302"/>
              <a:gd name="adj4" fmla="val 85317"/>
            </a:avLst>
          </a:prstGeom>
          <a:solidFill>
            <a:srgbClr val="FFC000"/>
          </a:solidFill>
          <a:ln w="635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vi-VN" sz="3600" kern="0" dirty="0">
              <a:solidFill>
                <a:prstClr val="white"/>
              </a:solidFill>
            </a:endParaRPr>
          </a:p>
        </p:txBody>
      </p:sp>
      <p:sp>
        <p:nvSpPr>
          <p:cNvPr id="32" name="Callout: Right Arrow 24"/>
          <p:cNvSpPr/>
          <p:nvPr/>
        </p:nvSpPr>
        <p:spPr bwMode="auto">
          <a:xfrm>
            <a:off x="2428876" y="7212806"/>
            <a:ext cx="8315324" cy="2005013"/>
          </a:xfrm>
          <a:prstGeom prst="rightArrowCallout">
            <a:avLst>
              <a:gd name="adj1" fmla="val 29155"/>
              <a:gd name="adj2" fmla="val 25000"/>
              <a:gd name="adj3" fmla="val 31495"/>
              <a:gd name="adj4" fmla="val 85760"/>
            </a:avLst>
          </a:prstGeom>
          <a:solidFill>
            <a:srgbClr val="FFC000"/>
          </a:solid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vi-VN" sz="3600" kern="0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41532" y="1291943"/>
            <a:ext cx="8915400" cy="115416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MẢNH GHÉP KÌ DIỆU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1148" y="2860441"/>
            <a:ext cx="4486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Việc          nghĩa </a:t>
            </a:r>
            <a:r>
              <a:rPr lang="en-US" sz="3600" b="1" i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GB" sz="36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8875" y="5528954"/>
            <a:ext cx="76226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Áo rách </a:t>
            </a:r>
            <a:r>
              <a:rPr lang="en-US" sz="3400" b="1" i="1"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400" b="1">
                <a:latin typeface="Arial" panose="020B0604020202020204" pitchFamily="34" charset="0"/>
                <a:cs typeface="Arial" panose="020B0604020202020204" pitchFamily="34" charset="0"/>
              </a:rPr>
              <a:t> vá, hơn lành         may</a:t>
            </a:r>
            <a:endParaRPr lang="en-GB" sz="3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4456" y="7892144"/>
            <a:ext cx="4394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Thức         dậy </a:t>
            </a:r>
            <a:r>
              <a:rPr lang="en-US" sz="3600" b="1" i="1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endParaRPr lang="en-GB" sz="36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2" y="2860441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8077201" y="5498176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4079532" y="7855060"/>
            <a:ext cx="762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2946857" y="2340769"/>
            <a:ext cx="3359943" cy="2007395"/>
            <a:chOff x="12184856" y="2343151"/>
            <a:chExt cx="3359943" cy="2007395"/>
          </a:xfrm>
        </p:grpSpPr>
        <p:sp>
          <p:nvSpPr>
            <p:cNvPr id="34" name="Freeform: Shape 17"/>
            <p:cNvSpPr/>
            <p:nvPr/>
          </p:nvSpPr>
          <p:spPr bwMode="auto">
            <a:xfrm>
              <a:off x="12184856" y="2343151"/>
              <a:ext cx="3359943" cy="2007395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vi-VN" sz="3000" kern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630000" y="3009396"/>
              <a:ext cx="15183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khuya</a:t>
              </a:r>
              <a:endParaRPr lang="en-GB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954000" y="4762500"/>
            <a:ext cx="3352799" cy="2081589"/>
            <a:chOff x="12191999" y="4764882"/>
            <a:chExt cx="3352799" cy="1912143"/>
          </a:xfrm>
        </p:grpSpPr>
        <p:sp>
          <p:nvSpPr>
            <p:cNvPr id="35" name="Freeform: Shape 27"/>
            <p:cNvSpPr/>
            <p:nvPr/>
          </p:nvSpPr>
          <p:spPr bwMode="auto">
            <a:xfrm>
              <a:off x="12191999" y="4764882"/>
              <a:ext cx="3352799" cy="1912143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vi-VN" sz="3000" kern="0">
                <a:solidFill>
                  <a:prstClr val="white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630000" y="5459701"/>
              <a:ext cx="12875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vụng</a:t>
              </a:r>
              <a:endParaRPr lang="en-GB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946857" y="7369462"/>
            <a:ext cx="3588544" cy="1848357"/>
            <a:chOff x="12184856" y="7215188"/>
            <a:chExt cx="3359941" cy="2005012"/>
          </a:xfrm>
        </p:grpSpPr>
        <p:sp>
          <p:nvSpPr>
            <p:cNvPr id="36" name="Freeform: Shape 33"/>
            <p:cNvSpPr/>
            <p:nvPr/>
          </p:nvSpPr>
          <p:spPr bwMode="auto">
            <a:xfrm>
              <a:off x="12184856" y="7215188"/>
              <a:ext cx="3359941" cy="2005012"/>
            </a:xfrm>
            <a:custGeom>
              <a:avLst/>
              <a:gdLst>
                <a:gd name="connsiteX0" fmla="*/ 0 w 1524000"/>
                <a:gd name="connsiteY0" fmla="*/ 0 h 1337603"/>
                <a:gd name="connsiteX1" fmla="*/ 1524000 w 1524000"/>
                <a:gd name="connsiteY1" fmla="*/ 0 h 1337603"/>
                <a:gd name="connsiteX2" fmla="*/ 1524000 w 1524000"/>
                <a:gd name="connsiteY2" fmla="*/ 1337603 h 1337603"/>
                <a:gd name="connsiteX3" fmla="*/ 0 w 1524000"/>
                <a:gd name="connsiteY3" fmla="*/ 1337603 h 1337603"/>
                <a:gd name="connsiteX4" fmla="*/ 0 w 1524000"/>
                <a:gd name="connsiteY4" fmla="*/ 1316502 h 1337603"/>
                <a:gd name="connsiteX5" fmla="*/ 16126 w 1524000"/>
                <a:gd name="connsiteY5" fmla="*/ 1316502 h 1337603"/>
                <a:gd name="connsiteX6" fmla="*/ 16126 w 1524000"/>
                <a:gd name="connsiteY6" fmla="*/ 830727 h 1337603"/>
                <a:gd name="connsiteX7" fmla="*/ 272609 w 1524000"/>
                <a:gd name="connsiteY7" fmla="*/ 830727 h 1337603"/>
                <a:gd name="connsiteX8" fmla="*/ 272609 w 1524000"/>
                <a:gd name="connsiteY8" fmla="*/ 992652 h 1337603"/>
                <a:gd name="connsiteX9" fmla="*/ 596459 w 1524000"/>
                <a:gd name="connsiteY9" fmla="*/ 668802 h 1337603"/>
                <a:gd name="connsiteX10" fmla="*/ 272609 w 1524000"/>
                <a:gd name="connsiteY10" fmla="*/ 344952 h 1337603"/>
                <a:gd name="connsiteX11" fmla="*/ 272609 w 1524000"/>
                <a:gd name="connsiteY11" fmla="*/ 506877 h 1337603"/>
                <a:gd name="connsiteX12" fmla="*/ 16126 w 1524000"/>
                <a:gd name="connsiteY12" fmla="*/ 506877 h 1337603"/>
                <a:gd name="connsiteX13" fmla="*/ 16126 w 1524000"/>
                <a:gd name="connsiteY13" fmla="*/ 21102 h 1337603"/>
                <a:gd name="connsiteX14" fmla="*/ 0 w 1524000"/>
                <a:gd name="connsiteY14" fmla="*/ 21102 h 1337603"/>
                <a:gd name="connsiteX15" fmla="*/ 0 w 1524000"/>
                <a:gd name="connsiteY15" fmla="*/ 0 h 133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0" h="1337603">
                  <a:moveTo>
                    <a:pt x="0" y="0"/>
                  </a:moveTo>
                  <a:lnTo>
                    <a:pt x="1524000" y="0"/>
                  </a:lnTo>
                  <a:lnTo>
                    <a:pt x="1524000" y="1337603"/>
                  </a:lnTo>
                  <a:lnTo>
                    <a:pt x="0" y="1337603"/>
                  </a:lnTo>
                  <a:lnTo>
                    <a:pt x="0" y="1316502"/>
                  </a:lnTo>
                  <a:lnTo>
                    <a:pt x="16126" y="1316502"/>
                  </a:lnTo>
                  <a:lnTo>
                    <a:pt x="16126" y="830727"/>
                  </a:lnTo>
                  <a:lnTo>
                    <a:pt x="272609" y="830727"/>
                  </a:lnTo>
                  <a:lnTo>
                    <a:pt x="272609" y="992652"/>
                  </a:lnTo>
                  <a:lnTo>
                    <a:pt x="596459" y="668802"/>
                  </a:lnTo>
                  <a:lnTo>
                    <a:pt x="272609" y="344952"/>
                  </a:lnTo>
                  <a:lnTo>
                    <a:pt x="272609" y="506877"/>
                  </a:lnTo>
                  <a:lnTo>
                    <a:pt x="16126" y="506877"/>
                  </a:lnTo>
                  <a:lnTo>
                    <a:pt x="16126" y="21102"/>
                  </a:lnTo>
                  <a:lnTo>
                    <a:pt x="0" y="21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vi-VN" sz="3000" kern="0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727676" y="7857441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endParaRPr lang="en-GB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55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2.83951E-6 L -0.19419 -0.4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-3.20988E-6 L -0.18984 0.003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4.32099E-6 L -0.18794 0.470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23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2071209" y="590550"/>
            <a:ext cx="10515600" cy="1714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4400" b="1" noProof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Tìm những từ trái nghĩa nhau: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81200" y="1866900"/>
            <a:ext cx="9379744" cy="1714500"/>
            <a:chOff x="1981200" y="1866900"/>
            <a:chExt cx="9379744" cy="17145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981200" y="1866900"/>
              <a:ext cx="9379744" cy="17145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eaLnBrk="0" hangingPunct="0"/>
              <a:r>
                <a:rPr lang="en-US" altLang="zh-CN" sz="4400">
                  <a:solidFill>
                    <a:srgbClr val="0000F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a) Tả hình dáng</a:t>
              </a:r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6989560" y="2209800"/>
              <a:ext cx="3698796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en-US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M: cao - thấp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65675" y="3035960"/>
            <a:ext cx="13587329" cy="1714500"/>
            <a:chOff x="1981200" y="2628900"/>
            <a:chExt cx="13587329" cy="171450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1981200" y="2628900"/>
              <a:ext cx="9860756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vi-VN" altLang="en-US" sz="4400">
                  <a:solidFill>
                    <a:srgbClr val="0000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Tả hành động</a:t>
              </a: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7035566" y="3112770"/>
              <a:ext cx="8532963" cy="81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vi-VN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M:</a:t>
              </a:r>
              <a:r>
                <a:rPr lang="en-US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khóc </a:t>
              </a:r>
              <a:r>
                <a:rPr lang="en-US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vi-VN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cười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65675" y="4415790"/>
            <a:ext cx="12588526" cy="1234440"/>
            <a:chOff x="1981199" y="3467100"/>
            <a:chExt cx="12792837" cy="1714500"/>
          </a:xfrm>
        </p:grpSpPr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981199" y="3467100"/>
              <a:ext cx="8898731" cy="17145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eaLnBrk="0" hangingPunct="0"/>
              <a:r>
                <a:rPr lang="en-US" altLang="zh-CN" sz="4400">
                  <a:solidFill>
                    <a:srgbClr val="0000F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c) Tả trạng thái</a:t>
              </a:r>
            </a:p>
          </p:txBody>
        </p:sp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7077836" y="3931920"/>
              <a:ext cx="7696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en-US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M: buồn - vui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81199" y="5589270"/>
            <a:ext cx="12777312" cy="1714500"/>
            <a:chOff x="1981199" y="4535170"/>
            <a:chExt cx="12777312" cy="1714500"/>
          </a:xfrm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1981199" y="4535170"/>
              <a:ext cx="9139238" cy="17145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/>
            <a:p>
              <a:pPr eaLnBrk="0" hangingPunct="0"/>
              <a:r>
                <a:rPr lang="en-US" altLang="zh-CN" sz="4400">
                  <a:solidFill>
                    <a:srgbClr val="0000F1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d) Tả phẩm chất</a:t>
              </a: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7062311" y="4946650"/>
              <a:ext cx="7696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en-US" altLang="en-US" sz="4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M: tốt - xấu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9786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3886200" y="4000501"/>
            <a:ext cx="1143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endParaRPr lang="en-US" altLang="en-US" sz="4800" b="1"/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1600200" y="584181"/>
            <a:ext cx="6781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i="1">
                <a:solidFill>
                  <a:srgbClr val="FF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Tả hình dáng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- thấp	            cao - lùn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– bé		            to - nhỏ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 - gầy		     mập - ốm 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kềnh - bé tẹo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béo múp - gầy tong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0033000" y="612121"/>
            <a:ext cx="6858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i="1">
                <a:solidFill>
                  <a:srgbClr val="FF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b.Tả hoạt động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 - cười 		đứng - ngồi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 - xuống		vào - ra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 lại - đứng im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1600200" y="4578697"/>
            <a:ext cx="7162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i="1">
                <a:solidFill>
                  <a:srgbClr val="FF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Tả trạng thái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- buồn               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sướng - khổ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khoẻ - yếu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khoẻ mạnh - ốm đau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sướng - khổ cực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 phúc - bất hạnh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sung sức - mệt mỏi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9845040" y="4402238"/>
            <a:ext cx="77724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i="1">
                <a:solidFill>
                  <a:srgbClr val="FF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Tả phẩm chất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 - xấu				hiền - dữ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lành - ác			       ngoan - hư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 tốn - kiêu căng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hèn nhát - dũng cảm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 thà - dối trá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thành - phản bội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 thượng - hèn hạ</a:t>
            </a:r>
          </a:p>
          <a:p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 nhị - thô lỗ</a:t>
            </a:r>
          </a:p>
        </p:txBody>
      </p:sp>
    </p:spTree>
    <p:extLst>
      <p:ext uri="{BB962C8B-B14F-4D97-AF65-F5344CB8AC3E}">
        <p14:creationId xmlns:p14="http://schemas.microsoft.com/office/powerpoint/2010/main" val="37734495"/>
      </p:ext>
    </p:extLst>
  </p:cSld>
  <p:clrMapOvr>
    <a:masterClrMapping/>
  </p:clrMapOvr>
  <p:transition>
    <p:plus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  <p:bldP spid="131079" grpId="0"/>
      <p:bldP spid="131080" grpId="0"/>
      <p:bldP spid="13108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659</Words>
  <Application>Microsoft Office PowerPoint</Application>
  <PresentationFormat>Custom</PresentationFormat>
  <Paragraphs>109</Paragraphs>
  <Slides>17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 </vt:lpstr>
      <vt:lpstr>Calibri</vt:lpstr>
      <vt:lpstr>Karla</vt:lpstr>
      <vt:lpstr>Arial</vt:lpstr>
      <vt:lpstr>Luckiest Guy</vt:lpstr>
      <vt:lpstr>Tahoma</vt:lpstr>
      <vt:lpstr>Times New Roman</vt:lpstr>
      <vt:lpstr>Karla Regular</vt:lpstr>
      <vt:lpstr>UTM Cookies</vt:lpstr>
      <vt:lpstr>Office Theme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và Xanh dương Hoa Năng lực Hình nền máy tính</dc:title>
  <dc:creator>Huy Hoang</dc:creator>
  <cp:lastModifiedBy>noi ha</cp:lastModifiedBy>
  <cp:revision>17</cp:revision>
  <dcterms:created xsi:type="dcterms:W3CDTF">2006-08-16T00:00:00Z</dcterms:created>
  <dcterms:modified xsi:type="dcterms:W3CDTF">2021-09-22T09:15:28Z</dcterms:modified>
  <dc:identifier>DAEp_u2gqwY</dc:identifier>
</cp:coreProperties>
</file>