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7" r:id="rId2"/>
    <p:sldId id="375" r:id="rId3"/>
    <p:sldId id="406" r:id="rId4"/>
    <p:sldId id="407" r:id="rId5"/>
    <p:sldId id="408" r:id="rId6"/>
    <p:sldId id="409" r:id="rId7"/>
    <p:sldId id="410" r:id="rId8"/>
    <p:sldId id="411" r:id="rId9"/>
    <p:sldId id="412" r:id="rId10"/>
    <p:sldId id="413" r:id="rId11"/>
    <p:sldId id="414" r:id="rId12"/>
    <p:sldId id="415" r:id="rId13"/>
    <p:sldId id="417" r:id="rId14"/>
    <p:sldId id="416" r:id="rId15"/>
    <p:sldId id="418" r:id="rId16"/>
    <p:sldId id="419" r:id="rId17"/>
    <p:sldId id="420" r:id="rId18"/>
  </p:sldIdLst>
  <p:sldSz cx="12192000" cy="6858000"/>
  <p:notesSz cx="6858000" cy="9144000"/>
  <p:custDataLst>
    <p:tags r:id="rId1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FEF6-4FDC-41A9-BF0B-B224C0229C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C8E1EA1-9DCD-4C97-9C8A-6DCD90305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1C1835-7DE6-40D3-9240-F90EBA8AB0BC}"/>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C6F0375F-13DE-46DE-BA5A-92FF4BAC4A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522121-3FD7-4369-8EF9-561B4774ED17}"/>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38274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181-867F-4B0E-9B60-7A187611C8B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6071D1B-3697-4FD1-BC0E-2A27D9B88C2B}"/>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4" name="Footer Placeholder 3">
            <a:extLst>
              <a:ext uri="{FF2B5EF4-FFF2-40B4-BE49-F238E27FC236}">
                <a16:creationId xmlns:a16="http://schemas.microsoft.com/office/drawing/2014/main" id="{EC8D7BDC-E1C0-4D67-8348-4D90810BC9B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F4823A5-0C98-409E-94ED-9DFD74BBC215}"/>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178440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330709-6F45-44C1-9944-444E48C6E78A}"/>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3" name="Footer Placeholder 2">
            <a:extLst>
              <a:ext uri="{FF2B5EF4-FFF2-40B4-BE49-F238E27FC236}">
                <a16:creationId xmlns:a16="http://schemas.microsoft.com/office/drawing/2014/main" id="{295E7CF0-6383-4866-B59A-9CD6DEC9C87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A3F3886-BE48-4FB9-9CA8-3DE02BE9A32B}"/>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2383614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330709-6F45-44C1-9944-444E48C6E78A}"/>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3" name="Footer Placeholder 2">
            <a:extLst>
              <a:ext uri="{FF2B5EF4-FFF2-40B4-BE49-F238E27FC236}">
                <a16:creationId xmlns:a16="http://schemas.microsoft.com/office/drawing/2014/main" id="{295E7CF0-6383-4866-B59A-9CD6DEC9C87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A3F3886-BE48-4FB9-9CA8-3DE02BE9A32B}"/>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229516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EABE-A074-4E93-BFD5-2EE635C0D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A306B6A-FAE8-4C93-8172-35FE3EF8F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A630692-F95F-4943-B2CF-9A8DE4AC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1AABB-0088-479A-BF7F-C728B142A4CE}"/>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6" name="Footer Placeholder 5">
            <a:extLst>
              <a:ext uri="{FF2B5EF4-FFF2-40B4-BE49-F238E27FC236}">
                <a16:creationId xmlns:a16="http://schemas.microsoft.com/office/drawing/2014/main" id="{9E0266D2-9D47-49D4-9F1C-C247A2FA558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9874DF4-C6D2-4591-BD1E-6DDEE14AF974}"/>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327261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D39F-845F-41A4-8653-9ACCA9C7C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13454DF-540C-4644-B754-6A6389361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3A633A3-50A8-4C95-A34E-E1EE6A1F1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AE0FAD-CB84-4174-A86D-DABE2958F154}"/>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6" name="Footer Placeholder 5">
            <a:extLst>
              <a:ext uri="{FF2B5EF4-FFF2-40B4-BE49-F238E27FC236}">
                <a16:creationId xmlns:a16="http://schemas.microsoft.com/office/drawing/2014/main" id="{B1A8F451-08A8-4CF2-A68F-D4EB90E27B2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D13FE4B-7241-48B9-A37D-99D325C42591}"/>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379254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58C7-CD89-4A51-B413-DF87EB2EBE4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F6435A7-C65D-4976-BD09-3B751E6E4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32CC2BB-4E5E-4D6D-AEE1-3FE2539BD640}"/>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BAEF0EA0-E4CA-4BB8-B50F-C848CC010AB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2DDD835-E00F-400B-8F8A-6012ACDBDADE}"/>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2272556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8D7EF-E785-4F34-84A9-CA668848FD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2E92CD6-A8CD-4413-84E7-565B6B557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CC7940D-9941-4912-B8C9-41D792BC6DD1}"/>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4A71087F-B8D8-445B-987E-B5134EBAB94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D1DC5D6-9329-4D03-A611-95874F7F725D}"/>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187273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699D-7FDA-44F8-8ED1-D3AEF041B0A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9C23B0A-51BA-4351-AB58-4A833735E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BE63E6-C003-467D-8C30-7A0995B9F406}"/>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D5A9E5B0-DEFD-45A5-BB2B-3ADC4FC4CBD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169490-0201-46AC-81D7-03D16CA1B3A8}"/>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638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699D-7FDA-44F8-8ED1-D3AEF041B0A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9C23B0A-51BA-4351-AB58-4A833735E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BE63E6-C003-467D-8C30-7A0995B9F406}"/>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D5A9E5B0-DEFD-45A5-BB2B-3ADC4FC4CBD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169490-0201-46AC-81D7-03D16CA1B3A8}"/>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99771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699D-7FDA-44F8-8ED1-D3AEF041B0A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9C23B0A-51BA-4351-AB58-4A833735E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BE63E6-C003-467D-8C30-7A0995B9F406}"/>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D5A9E5B0-DEFD-45A5-BB2B-3ADC4FC4CBD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169490-0201-46AC-81D7-03D16CA1B3A8}"/>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148027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699D-7FDA-44F8-8ED1-D3AEF041B0A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9C23B0A-51BA-4351-AB58-4A833735E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BE63E6-C003-467D-8C30-7A0995B9F406}"/>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D5A9E5B0-DEFD-45A5-BB2B-3ADC4FC4CBD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169490-0201-46AC-81D7-03D16CA1B3A8}"/>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237750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699D-7FDA-44F8-8ED1-D3AEF041B0A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9C23B0A-51BA-4351-AB58-4A833735E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BE63E6-C003-467D-8C30-7A0995B9F406}"/>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D5A9E5B0-DEFD-45A5-BB2B-3ADC4FC4CBD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169490-0201-46AC-81D7-03D16CA1B3A8}"/>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219604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2F3F-4C86-4EE8-B8CF-AF0364FEA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482B2B1-4E3F-40ED-930F-1A719FEE21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828128-0B82-47E8-B75C-EA7C650972B4}"/>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F7DCB886-817F-4B7D-8335-EE3F574BE9A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DDA2B-9DDD-48F8-8EFA-975C9DC76B00}"/>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400969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8D24-8D98-4FE3-A0F1-5FCF37B55CB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2D7615A-9512-44A8-B6D2-6B08E3968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7522885-0C08-42FD-8422-9257F08D5E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2E13C0-403E-42FE-88EB-5E44375DA307}"/>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6" name="Footer Placeholder 5">
            <a:extLst>
              <a:ext uri="{FF2B5EF4-FFF2-40B4-BE49-F238E27FC236}">
                <a16:creationId xmlns:a16="http://schemas.microsoft.com/office/drawing/2014/main" id="{B40380E0-B838-4840-A54B-BD638AA43AD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6A481A9-EAD8-48A9-A293-9938D95919D1}"/>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240687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80F3-89AA-4D91-AD10-3328E316EFA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BE46454-26E5-4B5A-B722-E86911DC2A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0E01CE-F55B-4E6F-95B3-A8320E340C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FB58B48-3C0C-40A2-9794-910380897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991CCF-A7AC-495D-A272-91EC7312DF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45BA917-BFCE-4256-A456-7EFBC597A341}"/>
              </a:ext>
            </a:extLst>
          </p:cNvPr>
          <p:cNvSpPr>
            <a:spLocks noGrp="1"/>
          </p:cNvSpPr>
          <p:nvPr>
            <p:ph type="dt" sz="half" idx="10"/>
          </p:nvPr>
        </p:nvSpPr>
        <p:spPr/>
        <p:txBody>
          <a:bodyPr/>
          <a:lstStyle/>
          <a:p>
            <a:fld id="{FCD92EC5-4172-4F46-8C80-A1C850FDED27}" type="datetimeFigureOut">
              <a:rPr lang="vi-VN" smtClean="0"/>
              <a:t>01/09/2021</a:t>
            </a:fld>
            <a:endParaRPr lang="vi-VN"/>
          </a:p>
        </p:txBody>
      </p:sp>
      <p:sp>
        <p:nvSpPr>
          <p:cNvPr id="8" name="Footer Placeholder 7">
            <a:extLst>
              <a:ext uri="{FF2B5EF4-FFF2-40B4-BE49-F238E27FC236}">
                <a16:creationId xmlns:a16="http://schemas.microsoft.com/office/drawing/2014/main" id="{14FE3B8A-3FBC-42D0-9969-73A62E26D0A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E3AB8FB-B567-46B4-99F2-CF31152ECAC9}"/>
              </a:ext>
            </a:extLst>
          </p:cNvPr>
          <p:cNvSpPr>
            <a:spLocks noGrp="1"/>
          </p:cNvSpPr>
          <p:nvPr>
            <p:ph type="sldNum" sz="quarter" idx="12"/>
          </p:nvPr>
        </p:nvSpPr>
        <p:spPr/>
        <p:txBody>
          <a:bodyPr/>
          <a:lstStyle/>
          <a:p>
            <a:fld id="{32D1DE2B-48C9-41D6-B703-62CB18917A99}" type="slidenum">
              <a:rPr lang="vi-VN" smtClean="0"/>
              <a:t>‹#›</a:t>
            </a:fld>
            <a:endParaRPr lang="vi-VN"/>
          </a:p>
        </p:txBody>
      </p:sp>
    </p:spTree>
    <p:extLst>
      <p:ext uri="{BB962C8B-B14F-4D97-AF65-F5344CB8AC3E}">
        <p14:creationId xmlns:p14="http://schemas.microsoft.com/office/powerpoint/2010/main" val="141152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CFA6D5-7273-4C75-AF32-F29E97966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45D35D3-A46A-4F09-A0BA-0AEEDB948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106C1D9-643E-4E62-9118-A68842866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92EC5-4172-4F46-8C80-A1C850FDED27}" type="datetimeFigureOut">
              <a:rPr lang="vi-VN" smtClean="0"/>
              <a:t>01/09/2021</a:t>
            </a:fld>
            <a:endParaRPr lang="vi-VN"/>
          </a:p>
        </p:txBody>
      </p:sp>
      <p:sp>
        <p:nvSpPr>
          <p:cNvPr id="5" name="Footer Placeholder 4">
            <a:extLst>
              <a:ext uri="{FF2B5EF4-FFF2-40B4-BE49-F238E27FC236}">
                <a16:creationId xmlns:a16="http://schemas.microsoft.com/office/drawing/2014/main" id="{5DA0823F-DDAF-4105-9B1B-344142B3A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2A55E93-4C97-4A0F-A20E-1C455EDE1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1DE2B-48C9-41D6-B703-62CB18917A99}" type="slidenum">
              <a:rPr lang="vi-VN" smtClean="0"/>
              <a:t>‹#›</a:t>
            </a:fld>
            <a:endParaRPr lang="vi-VN"/>
          </a:p>
        </p:txBody>
      </p:sp>
    </p:spTree>
    <p:extLst>
      <p:ext uri="{BB962C8B-B14F-4D97-AF65-F5344CB8AC3E}">
        <p14:creationId xmlns:p14="http://schemas.microsoft.com/office/powerpoint/2010/main" val="108531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62" r:id="rId5"/>
    <p:sldLayoutId id="2147483661" r:id="rId6"/>
    <p:sldLayoutId id="2147483651" r:id="rId7"/>
    <p:sldLayoutId id="2147483652" r:id="rId8"/>
    <p:sldLayoutId id="2147483653" r:id="rId9"/>
    <p:sldLayoutId id="2147483654" r:id="rId10"/>
    <p:sldLayoutId id="2147483655" r:id="rId11"/>
    <p:sldLayoutId id="2147483660"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GA%20lop%205%20Pro\LICH%20SU\LICH%20SU\T&#272;inh.wmv" TargetMode="External"/><Relationship Id="rId1" Type="http://schemas.microsoft.com/office/2007/relationships/media" Target="file:///D:\GA%20lop%205%20Pro\LICH%20SU\LICH%20SU\T&#272;inh.wmv" TargetMode="External"/><Relationship Id="rId5" Type="http://schemas.openxmlformats.org/officeDocument/2006/relationships/image" Target="../media/image16.pn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GA%20lop%205%20Pro\LICH%20SU\LICH%20SU\Truong%20dinh%201.mp3" TargetMode="External"/><Relationship Id="rId1" Type="http://schemas.microsoft.com/office/2007/relationships/media" Target="file:///D:\GA%20lop%205%20Pro\LICH%20SU\LICH%20SU\Truong%20dinh%201.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GA%20lop%205%20Pro\LICH%20SU\LICH%20SU\truongdinh%202.mp3" TargetMode="External"/><Relationship Id="rId1" Type="http://schemas.microsoft.com/office/2007/relationships/media" Target="file:///D:\GA%20lop%205%20Pro\LICH%20SU\LICH%20SU\truongdinh%202.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6" name="Text Box 8">
            <a:extLst>
              <a:ext uri="{FF2B5EF4-FFF2-40B4-BE49-F238E27FC236}">
                <a16:creationId xmlns:a16="http://schemas.microsoft.com/office/drawing/2014/main" id="{E2CEA38F-DBAB-41BA-AC02-64B2227E8BA8}"/>
              </a:ext>
            </a:extLst>
          </p:cNvPr>
          <p:cNvSpPr txBox="1">
            <a:spLocks noChangeArrowheads="1"/>
          </p:cNvSpPr>
          <p:nvPr/>
        </p:nvSpPr>
        <p:spPr bwMode="auto">
          <a:xfrm>
            <a:off x="1828800" y="2209800"/>
            <a:ext cx="876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5400">
                <a:solidFill>
                  <a:srgbClr val="FF0000"/>
                </a:solidFill>
                <a:latin typeface="Times New Roman" panose="02020603050405020304" pitchFamily="18" charset="0"/>
              </a:rPr>
              <a:t>“Bình Tây Đại Nguyên Soái”</a:t>
            </a:r>
          </a:p>
        </p:txBody>
      </p:sp>
      <p:sp>
        <p:nvSpPr>
          <p:cNvPr id="211977" name="WordArt 9">
            <a:extLst>
              <a:ext uri="{FF2B5EF4-FFF2-40B4-BE49-F238E27FC236}">
                <a16:creationId xmlns:a16="http://schemas.microsoft.com/office/drawing/2014/main" id="{36722CCF-9A71-4C08-8B79-347C5202878D}"/>
              </a:ext>
            </a:extLst>
          </p:cNvPr>
          <p:cNvSpPr>
            <a:spLocks noChangeArrowheads="1" noChangeShapeType="1" noTextEdit="1"/>
          </p:cNvSpPr>
          <p:nvPr/>
        </p:nvSpPr>
        <p:spPr bwMode="auto">
          <a:xfrm>
            <a:off x="3429000" y="3200400"/>
            <a:ext cx="5105400" cy="1209675"/>
          </a:xfrm>
          <a:prstGeom prst="rect">
            <a:avLst/>
          </a:prstGeom>
        </p:spPr>
        <p:txBody>
          <a:bodyPr wrap="none" fromWordArt="1">
            <a:prstTxWarp prst="textPlain">
              <a:avLst>
                <a:gd name="adj" fmla="val 50000"/>
              </a:avLst>
            </a:prstTxWarp>
          </a:bodyPr>
          <a:lstStyle/>
          <a:p>
            <a:pPr algn="ctr"/>
            <a:r>
              <a:rPr lang="vi-VN" sz="4400" b="1" kern="10">
                <a:ln w="19050">
                  <a:solidFill>
                    <a:srgbClr val="FF6600"/>
                  </a:solidFill>
                  <a:round/>
                  <a:headEnd type="none" w="sm" len="sm"/>
                  <a:tailEnd type="none" w="sm" len="sm"/>
                </a:ln>
                <a:solidFill>
                  <a:srgbClr val="FF0000"/>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TRƯƠNG ĐỊNH </a:t>
            </a:r>
          </a:p>
        </p:txBody>
      </p:sp>
      <p:sp>
        <p:nvSpPr>
          <p:cNvPr id="4100" name="Rectangle 36">
            <a:extLst>
              <a:ext uri="{FF2B5EF4-FFF2-40B4-BE49-F238E27FC236}">
                <a16:creationId xmlns:a16="http://schemas.microsoft.com/office/drawing/2014/main" id="{E2450125-4873-4D7B-BA12-D25A75B12CB2}"/>
              </a:ext>
            </a:extLst>
          </p:cNvPr>
          <p:cNvSpPr>
            <a:spLocks noChangeArrowheads="1"/>
          </p:cNvSpPr>
          <p:nvPr/>
        </p:nvSpPr>
        <p:spPr bwMode="auto">
          <a:xfrm>
            <a:off x="90488" y="0"/>
            <a:ext cx="12136437"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4103" name="Picture 12" descr="sun14[1]">
            <a:extLst>
              <a:ext uri="{FF2B5EF4-FFF2-40B4-BE49-F238E27FC236}">
                <a16:creationId xmlns:a16="http://schemas.microsoft.com/office/drawing/2014/main" id="{EEE909BB-E139-4548-B19C-1DDA908158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31525"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sun14[1]">
            <a:extLst>
              <a:ext uri="{FF2B5EF4-FFF2-40B4-BE49-F238E27FC236}">
                <a16:creationId xmlns:a16="http://schemas.microsoft.com/office/drawing/2014/main" id="{5BA4DE54-EE32-415F-8C6A-0068D9DCF54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488"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1976"/>
                                        </p:tgtEl>
                                        <p:attrNameLst>
                                          <p:attrName>style.visibility</p:attrName>
                                        </p:attrNameLst>
                                      </p:cBhvr>
                                      <p:to>
                                        <p:strVal val="visible"/>
                                      </p:to>
                                    </p:set>
                                    <p:anim calcmode="lin" valueType="num">
                                      <p:cBhvr>
                                        <p:cTn id="7" dur="1000" fill="hold"/>
                                        <p:tgtEl>
                                          <p:spTgt spid="211976"/>
                                        </p:tgtEl>
                                        <p:attrNameLst>
                                          <p:attrName>ppt_w</p:attrName>
                                        </p:attrNameLst>
                                      </p:cBhvr>
                                      <p:tavLst>
                                        <p:tav tm="0">
                                          <p:val>
                                            <p:strVal val="#ppt_w*0.70"/>
                                          </p:val>
                                        </p:tav>
                                        <p:tav tm="100000">
                                          <p:val>
                                            <p:strVal val="#ppt_w"/>
                                          </p:val>
                                        </p:tav>
                                      </p:tavLst>
                                    </p:anim>
                                    <p:anim calcmode="lin" valueType="num">
                                      <p:cBhvr>
                                        <p:cTn id="8" dur="1000" fill="hold"/>
                                        <p:tgtEl>
                                          <p:spTgt spid="211976"/>
                                        </p:tgtEl>
                                        <p:attrNameLst>
                                          <p:attrName>ppt_h</p:attrName>
                                        </p:attrNameLst>
                                      </p:cBhvr>
                                      <p:tavLst>
                                        <p:tav tm="0">
                                          <p:val>
                                            <p:strVal val="#ppt_h"/>
                                          </p:val>
                                        </p:tav>
                                        <p:tav tm="100000">
                                          <p:val>
                                            <p:strVal val="#ppt_h"/>
                                          </p:val>
                                        </p:tav>
                                      </p:tavLst>
                                    </p:anim>
                                    <p:animEffect transition="in" filter="fade">
                                      <p:cBhvr>
                                        <p:cTn id="9" dur="1000"/>
                                        <p:tgtEl>
                                          <p:spTgt spid="211976"/>
                                        </p:tgtEl>
                                      </p:cBhvr>
                                    </p:animEffect>
                                  </p:childTnLst>
                                </p:cTn>
                              </p:par>
                            </p:childTnLst>
                          </p:cTn>
                        </p:par>
                        <p:par>
                          <p:cTn id="10" fill="hold" nodeType="afterGroup">
                            <p:stCondLst>
                              <p:cond delay="1000"/>
                            </p:stCondLst>
                            <p:childTnLst>
                              <p:par>
                                <p:cTn id="11" presetID="17" presetClass="entr" presetSubtype="10" fill="hold" nodeType="afterEffect">
                                  <p:stCondLst>
                                    <p:cond delay="0"/>
                                  </p:stCondLst>
                                  <p:childTnLst>
                                    <p:set>
                                      <p:cBhvr>
                                        <p:cTn id="12" dur="1" fill="hold">
                                          <p:stCondLst>
                                            <p:cond delay="0"/>
                                          </p:stCondLst>
                                        </p:cTn>
                                        <p:tgtEl>
                                          <p:spTgt spid="211977"/>
                                        </p:tgtEl>
                                        <p:attrNameLst>
                                          <p:attrName>style.visibility</p:attrName>
                                        </p:attrNameLst>
                                      </p:cBhvr>
                                      <p:to>
                                        <p:strVal val="visible"/>
                                      </p:to>
                                    </p:set>
                                    <p:anim calcmode="lin" valueType="num">
                                      <p:cBhvr>
                                        <p:cTn id="13" dur="500" fill="hold"/>
                                        <p:tgtEl>
                                          <p:spTgt spid="211977"/>
                                        </p:tgtEl>
                                        <p:attrNameLst>
                                          <p:attrName>ppt_w</p:attrName>
                                        </p:attrNameLst>
                                      </p:cBhvr>
                                      <p:tavLst>
                                        <p:tav tm="0">
                                          <p:val>
                                            <p:fltVal val="0"/>
                                          </p:val>
                                        </p:tav>
                                        <p:tav tm="100000">
                                          <p:val>
                                            <p:strVal val="#ppt_w"/>
                                          </p:val>
                                        </p:tav>
                                      </p:tavLst>
                                    </p:anim>
                                    <p:anim calcmode="lin" valueType="num">
                                      <p:cBhvr>
                                        <p:cTn id="14" dur="500" fill="hold"/>
                                        <p:tgtEl>
                                          <p:spTgt spid="2119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6">
            <a:extLst>
              <a:ext uri="{FF2B5EF4-FFF2-40B4-BE49-F238E27FC236}">
                <a16:creationId xmlns:a16="http://schemas.microsoft.com/office/drawing/2014/main" id="{8E26356A-52F4-4383-BFFB-7406488658AF}"/>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3315" name="Picture 12" descr="sun14[1]">
            <a:extLst>
              <a:ext uri="{FF2B5EF4-FFF2-40B4-BE49-F238E27FC236}">
                <a16:creationId xmlns:a16="http://schemas.microsoft.com/office/drawing/2014/main" id="{99EDE6C6-1195-4856-9BE3-593281BB89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2" descr="sun14[1]">
            <a:extLst>
              <a:ext uri="{FF2B5EF4-FFF2-40B4-BE49-F238E27FC236}">
                <a16:creationId xmlns:a16="http://schemas.microsoft.com/office/drawing/2014/main" id="{A5FDD76B-562C-4843-96BC-7C3DE237A99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4CC69F3E-C3C2-4CEC-A52D-291190F8D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7200"/>
            <a:ext cx="64357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0F14703-5737-439E-86A9-B7237C8609F8}"/>
              </a:ext>
            </a:extLst>
          </p:cNvPr>
          <p:cNvSpPr txBox="1">
            <a:spLocks noChangeArrowheads="1"/>
          </p:cNvSpPr>
          <p:nvPr/>
        </p:nvSpPr>
        <p:spPr bwMode="auto">
          <a:xfrm>
            <a:off x="3948113" y="4162425"/>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3600">
                <a:solidFill>
                  <a:srgbClr val="632B8D"/>
                </a:solidFill>
                <a:latin typeface="Arial" panose="020B0604020202020204" pitchFamily="34" charset="0"/>
              </a:rPr>
              <a:t>Bức ảnh mô tả gì?</a:t>
            </a:r>
          </a:p>
        </p:txBody>
      </p:sp>
      <p:sp>
        <p:nvSpPr>
          <p:cNvPr id="7" name="TextBox 6">
            <a:extLst>
              <a:ext uri="{FF2B5EF4-FFF2-40B4-BE49-F238E27FC236}">
                <a16:creationId xmlns:a16="http://schemas.microsoft.com/office/drawing/2014/main" id="{202743AC-41BE-4EBD-B5E4-562CDB8367A4}"/>
              </a:ext>
            </a:extLst>
          </p:cNvPr>
          <p:cNvSpPr txBox="1">
            <a:spLocks noChangeArrowheads="1"/>
          </p:cNvSpPr>
          <p:nvPr/>
        </p:nvSpPr>
        <p:spPr bwMode="auto">
          <a:xfrm>
            <a:off x="2679700" y="4854575"/>
            <a:ext cx="73358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a:solidFill>
                  <a:srgbClr val="000099"/>
                </a:solidFill>
                <a:latin typeface="Arial" panose="020B0604020202020204" pitchFamily="34" charset="0"/>
              </a:rPr>
              <a:t>Cảnh Trương Định được nhân dân suy tôn làm “Bình Tây Đại nguyên soái”</a:t>
            </a:r>
          </a:p>
        </p:txBody>
      </p:sp>
      <p:sp>
        <p:nvSpPr>
          <p:cNvPr id="8" name="TextBox 7">
            <a:extLst>
              <a:ext uri="{FF2B5EF4-FFF2-40B4-BE49-F238E27FC236}">
                <a16:creationId xmlns:a16="http://schemas.microsoft.com/office/drawing/2014/main" id="{CC5C2A83-79A9-454B-8F6B-32442C1002B4}"/>
              </a:ext>
            </a:extLst>
          </p:cNvPr>
          <p:cNvSpPr txBox="1">
            <a:spLocks noChangeArrowheads="1"/>
          </p:cNvSpPr>
          <p:nvPr/>
        </p:nvSpPr>
        <p:spPr bwMode="auto">
          <a:xfrm>
            <a:off x="2679700" y="4130675"/>
            <a:ext cx="765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a:solidFill>
                  <a:srgbClr val="632B8D"/>
                </a:solidFill>
                <a:latin typeface="Arial" panose="020B0604020202020204" pitchFamily="34" charset="0"/>
              </a:rPr>
              <a:t>Quan sát bức ảnh em có nhận xét gì?</a:t>
            </a:r>
          </a:p>
        </p:txBody>
      </p:sp>
      <p:sp>
        <p:nvSpPr>
          <p:cNvPr id="9" name="TextBox 8">
            <a:extLst>
              <a:ext uri="{FF2B5EF4-FFF2-40B4-BE49-F238E27FC236}">
                <a16:creationId xmlns:a16="http://schemas.microsoft.com/office/drawing/2014/main" id="{AAE812F0-24AD-4980-802E-4C60FC41E048}"/>
              </a:ext>
            </a:extLst>
          </p:cNvPr>
          <p:cNvSpPr txBox="1">
            <a:spLocks noChangeArrowheads="1"/>
          </p:cNvSpPr>
          <p:nvPr/>
        </p:nvSpPr>
        <p:spPr bwMode="auto">
          <a:xfrm>
            <a:off x="2679700" y="4854575"/>
            <a:ext cx="7335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a:solidFill>
                  <a:srgbClr val="000099"/>
                </a:solidFill>
                <a:latin typeface="Arial" panose="020B0604020202020204" pitchFamily="34" charset="0"/>
              </a:rPr>
              <a:t>Buổi lễ diễn ra giản dị mà trang nghiêm tại vùng quê Nam Bộ, dưới sự chứng kiến của đông đảo nhân dân.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par>
                          <p:cTn id="19" fill="hold" nodeType="afterGroup">
                            <p:stCondLst>
                              <p:cond delay="500"/>
                            </p:stCondLst>
                            <p:childTnLst>
                              <p:par>
                                <p:cTn id="20" presetID="42" presetClass="exit" presetSubtype="0" fill="hold" grpId="1" nodeType="afterEffect">
                                  <p:stCondLst>
                                    <p:cond delay="0"/>
                                  </p:stCondLst>
                                  <p:childTnLst>
                                    <p:animEffect transition="out" filter="fade">
                                      <p:cBhvr>
                                        <p:cTn id="21" dur="1000"/>
                                        <p:tgtEl>
                                          <p:spTgt spid="6"/>
                                        </p:tgtEl>
                                      </p:cBhvr>
                                    </p:animEffect>
                                    <p:anim calcmode="lin" valueType="num">
                                      <p:cBhvr>
                                        <p:cTn id="22" dur="1000"/>
                                        <p:tgtEl>
                                          <p:spTgt spid="6"/>
                                        </p:tgtEl>
                                        <p:attrNameLst>
                                          <p:attrName>ppt_x</p:attrName>
                                        </p:attrNameLst>
                                      </p:cBhvr>
                                      <p:tavLst>
                                        <p:tav tm="0">
                                          <p:val>
                                            <p:strVal val="ppt_x"/>
                                          </p:val>
                                        </p:tav>
                                        <p:tav tm="100000">
                                          <p:val>
                                            <p:strVal val="ppt_x"/>
                                          </p:val>
                                        </p:tav>
                                      </p:tavLst>
                                    </p:anim>
                                    <p:anim calcmode="lin" valueType="num">
                                      <p:cBhvr>
                                        <p:cTn id="23" dur="1000"/>
                                        <p:tgtEl>
                                          <p:spTgt spid="6"/>
                                        </p:tgtEl>
                                        <p:attrNameLst>
                                          <p:attrName>ppt_y</p:attrName>
                                        </p:attrNameLst>
                                      </p:cBhvr>
                                      <p:tavLst>
                                        <p:tav tm="0">
                                          <p:val>
                                            <p:strVal val="ppt_y"/>
                                          </p:val>
                                        </p:tav>
                                        <p:tav tm="100000">
                                          <p:val>
                                            <p:strVal val="ppt_y+.1"/>
                                          </p:val>
                                        </p:tav>
                                      </p:tavLst>
                                    </p:anim>
                                    <p:set>
                                      <p:cBhvr>
                                        <p:cTn id="24" dur="1" fill="hold">
                                          <p:stCondLst>
                                            <p:cond delay="999"/>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6">
            <a:extLst>
              <a:ext uri="{FF2B5EF4-FFF2-40B4-BE49-F238E27FC236}">
                <a16:creationId xmlns:a16="http://schemas.microsoft.com/office/drawing/2014/main" id="{ECA85429-B940-4FE6-86EB-A40D8ACC6E40}"/>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4339" name="Picture 12" descr="sun14[1]">
            <a:extLst>
              <a:ext uri="{FF2B5EF4-FFF2-40B4-BE49-F238E27FC236}">
                <a16:creationId xmlns:a16="http://schemas.microsoft.com/office/drawing/2014/main" id="{8954C9AC-A1A9-4E44-B89A-39037488049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2" descr="sun14[1]">
            <a:extLst>
              <a:ext uri="{FF2B5EF4-FFF2-40B4-BE49-F238E27FC236}">
                <a16:creationId xmlns:a16="http://schemas.microsoft.com/office/drawing/2014/main" id="{2E29DA7A-A649-4303-8325-9BC019CA43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a:extLst>
              <a:ext uri="{FF2B5EF4-FFF2-40B4-BE49-F238E27FC236}">
                <a16:creationId xmlns:a16="http://schemas.microsoft.com/office/drawing/2014/main" id="{5EF7CB57-DEC6-4ACE-B9DF-EA3EA439F941}"/>
              </a:ext>
            </a:extLst>
          </p:cNvPr>
          <p:cNvSpPr txBox="1">
            <a:spLocks noChangeArrowheads="1"/>
          </p:cNvSpPr>
          <p:nvPr/>
        </p:nvSpPr>
        <p:spPr bwMode="auto">
          <a:xfrm>
            <a:off x="1644650" y="93662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latin typeface="Arial" panose="020B0604020202020204" pitchFamily="34" charset="0"/>
              </a:rPr>
              <a:t>Nhận được lệnh vua Trương Định đã làm gì!</a:t>
            </a:r>
            <a:endParaRPr lang="vi-VN" altLang="vi-VN" b="1">
              <a:latin typeface="Arial" panose="020B0604020202020204" pitchFamily="34" charset="0"/>
            </a:endParaRPr>
          </a:p>
        </p:txBody>
      </p:sp>
      <p:pic>
        <p:nvPicPr>
          <p:cNvPr id="12" name="Picture 11">
            <a:extLst>
              <a:ext uri="{FF2B5EF4-FFF2-40B4-BE49-F238E27FC236}">
                <a16:creationId xmlns:a16="http://schemas.microsoft.com/office/drawing/2014/main" id="{E139380C-17D3-40BF-B778-D9F85F02F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863" y="2908300"/>
            <a:ext cx="30464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68355FC-1357-4C92-8563-C0C2F808B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62413"/>
            <a:ext cx="84486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BCBD9A6-DCBF-4BA3-B402-C0C8B9200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75" y="1817688"/>
            <a:ext cx="263207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8A1CD3AA-8FB6-4336-B1AF-5A5C5D373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2275" y="2163763"/>
            <a:ext cx="32194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68792E29-16C1-4A0C-A11B-9563218B5A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 y="1825625"/>
            <a:ext cx="47831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6">
            <a:extLst>
              <a:ext uri="{FF2B5EF4-FFF2-40B4-BE49-F238E27FC236}">
                <a16:creationId xmlns:a16="http://schemas.microsoft.com/office/drawing/2014/main" id="{01612BBC-77F2-477E-B0EC-F2B183E1B1F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5363" name="Picture 12" descr="sun14[1]">
            <a:extLst>
              <a:ext uri="{FF2B5EF4-FFF2-40B4-BE49-F238E27FC236}">
                <a16:creationId xmlns:a16="http://schemas.microsoft.com/office/drawing/2014/main" id="{432C6DF5-849D-440F-BA35-0693761818E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descr="sun14[1]">
            <a:extLst>
              <a:ext uri="{FF2B5EF4-FFF2-40B4-BE49-F238E27FC236}">
                <a16:creationId xmlns:a16="http://schemas.microsoft.com/office/drawing/2014/main" id="{9242C2BC-E060-4658-AC8A-D6C724C2927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a:extLst>
              <a:ext uri="{FF2B5EF4-FFF2-40B4-BE49-F238E27FC236}">
                <a16:creationId xmlns:a16="http://schemas.microsoft.com/office/drawing/2014/main" id="{ACAD81EE-A3C0-4A74-BD63-F02E7F0EA3AC}"/>
              </a:ext>
            </a:extLst>
          </p:cNvPr>
          <p:cNvSpPr txBox="1">
            <a:spLocks noChangeArrowheads="1"/>
          </p:cNvSpPr>
          <p:nvPr/>
        </p:nvSpPr>
        <p:spPr bwMode="auto">
          <a:xfrm>
            <a:off x="1600200" y="5334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latin typeface="Arial" panose="020B0604020202020204" pitchFamily="34" charset="0"/>
              </a:rPr>
              <a:t>LÒNG BIẾT ƠN, TỰ HÀO CỦA NHÂN DÂN TA</a:t>
            </a:r>
            <a:endParaRPr lang="vi-VN" altLang="vi-VN" b="1">
              <a:latin typeface="Arial" panose="020B0604020202020204" pitchFamily="34" charset="0"/>
            </a:endParaRPr>
          </a:p>
        </p:txBody>
      </p:sp>
      <p:sp>
        <p:nvSpPr>
          <p:cNvPr id="6" name="TextBox 5">
            <a:extLst>
              <a:ext uri="{FF2B5EF4-FFF2-40B4-BE49-F238E27FC236}">
                <a16:creationId xmlns:a16="http://schemas.microsoft.com/office/drawing/2014/main" id="{1C33676D-9FD0-4B05-ABC9-4D0BCDE73F44}"/>
              </a:ext>
            </a:extLst>
          </p:cNvPr>
          <p:cNvSpPr txBox="1">
            <a:spLocks noChangeArrowheads="1"/>
          </p:cNvSpPr>
          <p:nvPr/>
        </p:nvSpPr>
        <p:spPr bwMode="auto">
          <a:xfrm>
            <a:off x="1600200" y="1658938"/>
            <a:ext cx="9607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rgbClr val="FF0000"/>
                </a:solidFill>
                <a:latin typeface="Arial" panose="020B0604020202020204" pitchFamily="34" charset="0"/>
                <a:cs typeface="Arial" panose="020B0604020202020204" pitchFamily="34" charset="0"/>
              </a:rPr>
              <a:t>Nêu cảm nghĩ của em về “Bình Tây đại nguyên soái” Trương Định?</a:t>
            </a:r>
          </a:p>
        </p:txBody>
      </p:sp>
      <p:sp>
        <p:nvSpPr>
          <p:cNvPr id="7" name="TextBox 6">
            <a:extLst>
              <a:ext uri="{FF2B5EF4-FFF2-40B4-BE49-F238E27FC236}">
                <a16:creationId xmlns:a16="http://schemas.microsoft.com/office/drawing/2014/main" id="{4A860CB6-3A8B-4DBD-9E02-8FA0560745D1}"/>
              </a:ext>
            </a:extLst>
          </p:cNvPr>
          <p:cNvSpPr txBox="1"/>
          <p:nvPr/>
        </p:nvSpPr>
        <p:spPr>
          <a:xfrm>
            <a:off x="1600200" y="2735263"/>
            <a:ext cx="9607550" cy="1077912"/>
          </a:xfrm>
          <a:prstGeom prst="rect">
            <a:avLst/>
          </a:prstGeom>
          <a:noFill/>
        </p:spPr>
        <p:txBody>
          <a:bodyPr>
            <a:spAutoFit/>
          </a:bodyPr>
          <a:lstStyle/>
          <a:p>
            <a:pPr>
              <a:defRPr/>
            </a:pPr>
            <a:r>
              <a:rPr lang="en-US" altLang="vi-VN" sz="3200" b="1" dirty="0" err="1">
                <a:solidFill>
                  <a:schemeClr val="accent1">
                    <a:lumMod val="50000"/>
                  </a:schemeClr>
                </a:solidFill>
                <a:cs typeface="Arial" panose="020B0604020202020204" pitchFamily="34" charset="0"/>
              </a:rPr>
              <a:t>Ông</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là</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người</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yêu</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nước</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dũng</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cảm</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sẵn</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sàng</a:t>
            </a:r>
            <a:r>
              <a:rPr lang="en-US" altLang="vi-VN" sz="3200" b="1" dirty="0">
                <a:solidFill>
                  <a:schemeClr val="accent1">
                    <a:lumMod val="50000"/>
                  </a:schemeClr>
                </a:solidFill>
                <a:cs typeface="Arial" panose="020B0604020202020204" pitchFamily="34" charset="0"/>
              </a:rPr>
              <a:t> hi </a:t>
            </a:r>
            <a:r>
              <a:rPr lang="en-US" altLang="vi-VN" sz="3200" b="1" dirty="0" err="1">
                <a:solidFill>
                  <a:schemeClr val="accent1">
                    <a:lumMod val="50000"/>
                  </a:schemeClr>
                </a:solidFill>
                <a:cs typeface="Arial" panose="020B0604020202020204" pitchFamily="34" charset="0"/>
              </a:rPr>
              <a:t>sinh</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bản</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thân</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mình</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cho</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dân</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tộc</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cho</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đất</a:t>
            </a:r>
            <a:r>
              <a:rPr lang="en-US" altLang="vi-VN" sz="3200" b="1" dirty="0">
                <a:solidFill>
                  <a:schemeClr val="accent1">
                    <a:lumMod val="50000"/>
                  </a:schemeClr>
                </a:solidFill>
                <a:cs typeface="Arial" panose="020B0604020202020204" pitchFamily="34" charset="0"/>
              </a:rPr>
              <a:t> </a:t>
            </a:r>
            <a:r>
              <a:rPr lang="en-US" altLang="vi-VN" sz="3200" b="1" dirty="0" err="1">
                <a:solidFill>
                  <a:schemeClr val="accent1">
                    <a:lumMod val="50000"/>
                  </a:schemeClr>
                </a:solidFill>
                <a:cs typeface="Arial" panose="020B0604020202020204" pitchFamily="34" charset="0"/>
              </a:rPr>
              <a:t>nước</a:t>
            </a:r>
            <a:r>
              <a:rPr lang="en-US" altLang="vi-VN" sz="3200" b="1" dirty="0">
                <a:solidFill>
                  <a:schemeClr val="accent1">
                    <a:lumMod val="50000"/>
                  </a:schemeClr>
                </a:solidFill>
                <a:cs typeface="Arial" panose="020B0604020202020204" pitchFamily="34" charset="0"/>
              </a:rPr>
              <a:t>. </a:t>
            </a:r>
          </a:p>
        </p:txBody>
      </p:sp>
      <p:sp>
        <p:nvSpPr>
          <p:cNvPr id="8" name="TextBox 7">
            <a:extLst>
              <a:ext uri="{FF2B5EF4-FFF2-40B4-BE49-F238E27FC236}">
                <a16:creationId xmlns:a16="http://schemas.microsoft.com/office/drawing/2014/main" id="{3C7AF73C-A4FA-4281-B1CB-8685817C19E2}"/>
              </a:ext>
            </a:extLst>
          </p:cNvPr>
          <p:cNvSpPr txBox="1">
            <a:spLocks noChangeArrowheads="1"/>
          </p:cNvSpPr>
          <p:nvPr/>
        </p:nvSpPr>
        <p:spPr bwMode="auto">
          <a:xfrm>
            <a:off x="1600200" y="3676650"/>
            <a:ext cx="9607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rgbClr val="FF0000"/>
                </a:solidFill>
                <a:latin typeface="Arial" panose="020B0604020202020204" pitchFamily="34" charset="0"/>
                <a:cs typeface="Arial" panose="020B0604020202020204" pitchFamily="34" charset="0"/>
              </a:rPr>
              <a:t>Nhân dân ta đã làm gì dể bày tỏ lòng biết ơn đối với ông?</a:t>
            </a:r>
          </a:p>
        </p:txBody>
      </p:sp>
      <p:sp>
        <p:nvSpPr>
          <p:cNvPr id="9" name="TextBox 8">
            <a:extLst>
              <a:ext uri="{FF2B5EF4-FFF2-40B4-BE49-F238E27FC236}">
                <a16:creationId xmlns:a16="http://schemas.microsoft.com/office/drawing/2014/main" id="{98A261EB-A95D-45D4-8617-61793A8A4BE4}"/>
              </a:ext>
            </a:extLst>
          </p:cNvPr>
          <p:cNvSpPr txBox="1">
            <a:spLocks noChangeArrowheads="1"/>
          </p:cNvSpPr>
          <p:nvPr/>
        </p:nvSpPr>
        <p:spPr bwMode="auto">
          <a:xfrm>
            <a:off x="1600200" y="4614863"/>
            <a:ext cx="9607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chemeClr val="hlink"/>
                </a:solidFill>
                <a:latin typeface="Arial" panose="020B0604020202020204" pitchFamily="34" charset="0"/>
                <a:cs typeface="Arial" panose="020B0604020202020204" pitchFamily="34" charset="0"/>
              </a:rPr>
              <a:t>Nhân dân ta đã lập đền thờ ông, ghi lại những chiến công của ông, lấy tên ông đặt tên cho đường phố, trường học …</a:t>
            </a:r>
          </a:p>
        </p:txBody>
      </p:sp>
      <p:pic>
        <p:nvPicPr>
          <p:cNvPr id="10" name="Picture 9">
            <a:extLst>
              <a:ext uri="{FF2B5EF4-FFF2-40B4-BE49-F238E27FC236}">
                <a16:creationId xmlns:a16="http://schemas.microsoft.com/office/drawing/2014/main" id="{F455427C-D61F-4DA2-BAB1-44E21FE5D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744663"/>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A49BF22-004A-4AAF-9BBB-B2A18E161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676650"/>
            <a:ext cx="10033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F774885B-15E8-407C-A52E-7AB6B08827F4}"/>
              </a:ext>
            </a:extLst>
          </p:cNvPr>
          <p:cNvSpPr/>
          <p:nvPr/>
        </p:nvSpPr>
        <p:spPr>
          <a:xfrm>
            <a:off x="1295400" y="4783138"/>
            <a:ext cx="247650" cy="198437"/>
          </a:xfrm>
          <a:prstGeom prst="ellipse">
            <a:avLst/>
          </a:prstGeom>
          <a:solidFill>
            <a:srgbClr val="FF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3" name="Oval 12">
            <a:extLst>
              <a:ext uri="{FF2B5EF4-FFF2-40B4-BE49-F238E27FC236}">
                <a16:creationId xmlns:a16="http://schemas.microsoft.com/office/drawing/2014/main" id="{6E6B7F4D-91A5-47C8-AD1C-667BA5E69CFB}"/>
              </a:ext>
            </a:extLst>
          </p:cNvPr>
          <p:cNvSpPr/>
          <p:nvPr/>
        </p:nvSpPr>
        <p:spPr>
          <a:xfrm>
            <a:off x="1295400" y="2963863"/>
            <a:ext cx="247650" cy="198437"/>
          </a:xfrm>
          <a:prstGeom prst="ellipse">
            <a:avLst/>
          </a:prstGeom>
          <a:solidFill>
            <a:srgbClr val="FF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6">
            <a:extLst>
              <a:ext uri="{FF2B5EF4-FFF2-40B4-BE49-F238E27FC236}">
                <a16:creationId xmlns:a16="http://schemas.microsoft.com/office/drawing/2014/main" id="{0DAFBD2E-BA59-4DA1-BF33-4AEDCA57D39E}"/>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6387" name="Picture 12" descr="sun14[1]">
            <a:extLst>
              <a:ext uri="{FF2B5EF4-FFF2-40B4-BE49-F238E27FC236}">
                <a16:creationId xmlns:a16="http://schemas.microsoft.com/office/drawing/2014/main" id="{49DDB55F-C536-4977-B987-8E45E844642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2" descr="sun14[1]">
            <a:extLst>
              <a:ext uri="{FF2B5EF4-FFF2-40B4-BE49-F238E27FC236}">
                <a16:creationId xmlns:a16="http://schemas.microsoft.com/office/drawing/2014/main" id="{7BCA672C-2D7A-49C0-BBCC-038F227DB1B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Đinh.wmv">
            <a:hlinkClick r:id="" action="ppaction://media"/>
            <a:extLst>
              <a:ext uri="{FF2B5EF4-FFF2-40B4-BE49-F238E27FC236}">
                <a16:creationId xmlns:a16="http://schemas.microsoft.com/office/drawing/2014/main" id="{612B0E1A-5CDD-4A97-B7A8-3EB0764B57EF}"/>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0" y="182245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5">
            <a:extLst>
              <a:ext uri="{FF2B5EF4-FFF2-40B4-BE49-F238E27FC236}">
                <a16:creationId xmlns:a16="http://schemas.microsoft.com/office/drawing/2014/main" id="{61666751-4E4C-47E1-873C-985B24B51246}"/>
              </a:ext>
            </a:extLst>
          </p:cNvPr>
          <p:cNvSpPr txBox="1">
            <a:spLocks noChangeArrowheads="1"/>
          </p:cNvSpPr>
          <p:nvPr/>
        </p:nvSpPr>
        <p:spPr bwMode="auto">
          <a:xfrm>
            <a:off x="3124200" y="457200"/>
            <a:ext cx="563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latin typeface="Arial" panose="020B0604020202020204" pitchFamily="34" charset="0"/>
              </a:rPr>
              <a:t>Nhân dân ta đã làm gì để tỏ lòng biết ơn Trương Định?</a:t>
            </a:r>
            <a:endParaRPr lang="vi-VN" altLang="vi-VN" b="1">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7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6">
            <a:extLst>
              <a:ext uri="{FF2B5EF4-FFF2-40B4-BE49-F238E27FC236}">
                <a16:creationId xmlns:a16="http://schemas.microsoft.com/office/drawing/2014/main" id="{29CF17D7-4FA4-4CFD-B788-395720AD0E2B}"/>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7411" name="Picture 12" descr="sun14[1]">
            <a:extLst>
              <a:ext uri="{FF2B5EF4-FFF2-40B4-BE49-F238E27FC236}">
                <a16:creationId xmlns:a16="http://schemas.microsoft.com/office/drawing/2014/main" id="{4FA7F18D-E19E-448B-B811-DEAD534E311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2" descr="sun14[1]">
            <a:extLst>
              <a:ext uri="{FF2B5EF4-FFF2-40B4-BE49-F238E27FC236}">
                <a16:creationId xmlns:a16="http://schemas.microsoft.com/office/drawing/2014/main" id="{4B209D85-26E0-4462-9B8C-6D06E05CD85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3">
            <a:extLst>
              <a:ext uri="{FF2B5EF4-FFF2-40B4-BE49-F238E27FC236}">
                <a16:creationId xmlns:a16="http://schemas.microsoft.com/office/drawing/2014/main" id="{C4A97C6E-0E4A-486B-B0FB-7D82585E7A86}"/>
              </a:ext>
            </a:extLst>
          </p:cNvPr>
          <p:cNvSpPr txBox="1">
            <a:spLocks noChangeArrowheads="1"/>
          </p:cNvSpPr>
          <p:nvPr/>
        </p:nvSpPr>
        <p:spPr bwMode="auto">
          <a:xfrm>
            <a:off x="2362200" y="457200"/>
            <a:ext cx="7162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b="1">
                <a:latin typeface="Arial" panose="020B0604020202020204" pitchFamily="34" charset="0"/>
              </a:rPr>
              <a:t>LÒNG BIẾT ƠN, TỰ HÀO CỦA NHÂN DÂN ĐỐI VỚI TRƯƠNG ĐỊNH</a:t>
            </a:r>
            <a:endParaRPr lang="vi-VN" altLang="vi-VN" b="1">
              <a:latin typeface="Arial" panose="020B0604020202020204" pitchFamily="34" charset="0"/>
            </a:endParaRPr>
          </a:p>
        </p:txBody>
      </p:sp>
      <p:pic>
        <p:nvPicPr>
          <p:cNvPr id="6" name="Picture 5">
            <a:extLst>
              <a:ext uri="{FF2B5EF4-FFF2-40B4-BE49-F238E27FC236}">
                <a16:creationId xmlns:a16="http://schemas.microsoft.com/office/drawing/2014/main" id="{D71BA190-B45A-4E9A-866F-26BE3E029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3581400"/>
            <a:ext cx="42481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D4FECF5-D59E-4573-AAA1-3102AC1FF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013200"/>
            <a:ext cx="36576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B777F63B-EA28-4FBA-9A10-6E7222439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1870075"/>
            <a:ext cx="478472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6">
            <a:extLst>
              <a:ext uri="{FF2B5EF4-FFF2-40B4-BE49-F238E27FC236}">
                <a16:creationId xmlns:a16="http://schemas.microsoft.com/office/drawing/2014/main" id="{F0F17F38-B124-4ABC-B4EA-BB7AB769C08B}"/>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8435" name="Picture 12" descr="sun14[1]">
            <a:extLst>
              <a:ext uri="{FF2B5EF4-FFF2-40B4-BE49-F238E27FC236}">
                <a16:creationId xmlns:a16="http://schemas.microsoft.com/office/drawing/2014/main" id="{D4E467A9-A6BD-4251-A382-414D2FE9EB7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2" descr="sun14[1]">
            <a:extLst>
              <a:ext uri="{FF2B5EF4-FFF2-40B4-BE49-F238E27FC236}">
                <a16:creationId xmlns:a16="http://schemas.microsoft.com/office/drawing/2014/main" id="{25A0D79E-9BD6-4602-AC7A-89760749D79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a:extLst>
              <a:ext uri="{FF2B5EF4-FFF2-40B4-BE49-F238E27FC236}">
                <a16:creationId xmlns:a16="http://schemas.microsoft.com/office/drawing/2014/main" id="{5AFAC61A-E2B2-4FF5-942C-6378BFD007E4}"/>
              </a:ext>
            </a:extLst>
          </p:cNvPr>
          <p:cNvSpPr txBox="1">
            <a:spLocks noChangeArrowheads="1"/>
          </p:cNvSpPr>
          <p:nvPr/>
        </p:nvSpPr>
        <p:spPr bwMode="auto">
          <a:xfrm>
            <a:off x="2442099" y="19685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b="1">
                <a:latin typeface="Arial" panose="020B0604020202020204" pitchFamily="34" charset="0"/>
              </a:rPr>
              <a:t>SƠ ĐỒ TƯ DUY</a:t>
            </a:r>
            <a:endParaRPr lang="vi-VN" altLang="vi-VN" b="1">
              <a:latin typeface="Arial" panose="020B0604020202020204" pitchFamily="34" charset="0"/>
            </a:endParaRPr>
          </a:p>
        </p:txBody>
      </p:sp>
      <p:pic>
        <p:nvPicPr>
          <p:cNvPr id="18438" name="Picture 3">
            <a:extLst>
              <a:ext uri="{FF2B5EF4-FFF2-40B4-BE49-F238E27FC236}">
                <a16:creationId xmlns:a16="http://schemas.microsoft.com/office/drawing/2014/main" id="{AAFAB35F-DA6B-43E9-BFD4-DE00DB2AE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30" y="701335"/>
            <a:ext cx="10414670" cy="607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6">
            <a:extLst>
              <a:ext uri="{FF2B5EF4-FFF2-40B4-BE49-F238E27FC236}">
                <a16:creationId xmlns:a16="http://schemas.microsoft.com/office/drawing/2014/main" id="{182F8F9E-BACA-417E-A997-BE230342E4FD}"/>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9459" name="Picture 12" descr="sun14[1]">
            <a:extLst>
              <a:ext uri="{FF2B5EF4-FFF2-40B4-BE49-F238E27FC236}">
                <a16:creationId xmlns:a16="http://schemas.microsoft.com/office/drawing/2014/main" id="{19AE1DCE-FACF-44D1-AC83-B8EDC107C6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2" descr="sun14[1]">
            <a:extLst>
              <a:ext uri="{FF2B5EF4-FFF2-40B4-BE49-F238E27FC236}">
                <a16:creationId xmlns:a16="http://schemas.microsoft.com/office/drawing/2014/main" id="{1D8EDEEC-4DB7-4FFF-B661-1F9E108193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8F15F60-F8B0-4140-A36A-C47593BB7AE4}"/>
              </a:ext>
            </a:extLst>
          </p:cNvPr>
          <p:cNvSpPr txBox="1"/>
          <p:nvPr/>
        </p:nvSpPr>
        <p:spPr>
          <a:xfrm>
            <a:off x="4381500" y="740792"/>
            <a:ext cx="3429000" cy="646331"/>
          </a:xfrm>
          <a:prstGeom prst="rect">
            <a:avLst/>
          </a:prstGeom>
          <a:noFill/>
        </p:spPr>
        <p:txBody>
          <a:bodyPr anchor="ctr">
            <a:spAutoFit/>
          </a:bodyPr>
          <a:lstStyle/>
          <a:p>
            <a:pPr marL="571500" indent="-571500" algn="ctr" fontAlgn="auto">
              <a:spcBef>
                <a:spcPts val="0"/>
              </a:spcBef>
              <a:spcAft>
                <a:spcPts val="0"/>
              </a:spcAft>
              <a:buFont typeface="Wingdings" pitchFamily="2" charset="2"/>
              <a:buChar char="v"/>
              <a:defRPr/>
            </a:pPr>
            <a:r>
              <a:rPr lang="en-US" sz="3600" b="1" dirty="0">
                <a:ln>
                  <a:solidFill>
                    <a:sysClr val="windowText" lastClr="000000"/>
                  </a:solidFill>
                </a:ln>
                <a:solidFill>
                  <a:srgbClr val="FF0000"/>
                </a:solidFill>
                <a:latin typeface="Times New Roman"/>
                <a:ea typeface="HP001 5Ha" pitchFamily="34" charset="-127"/>
              </a:rPr>
              <a:t>BÀI HỌC:</a:t>
            </a:r>
          </a:p>
        </p:txBody>
      </p:sp>
      <p:grpSp>
        <p:nvGrpSpPr>
          <p:cNvPr id="7" name="Group 7">
            <a:extLst>
              <a:ext uri="{FF2B5EF4-FFF2-40B4-BE49-F238E27FC236}">
                <a16:creationId xmlns:a16="http://schemas.microsoft.com/office/drawing/2014/main" id="{7586C87C-6F26-4774-B485-71CF85C9B38F}"/>
              </a:ext>
            </a:extLst>
          </p:cNvPr>
          <p:cNvGrpSpPr>
            <a:grpSpLocks/>
          </p:cNvGrpSpPr>
          <p:nvPr/>
        </p:nvGrpSpPr>
        <p:grpSpPr bwMode="auto">
          <a:xfrm>
            <a:off x="1384177" y="1574531"/>
            <a:ext cx="9220200" cy="4542677"/>
            <a:chOff x="432" y="1283"/>
            <a:chExt cx="4992" cy="3037"/>
          </a:xfrm>
        </p:grpSpPr>
        <p:sp>
          <p:nvSpPr>
            <p:cNvPr id="19463" name="AutoShape 5">
              <a:extLst>
                <a:ext uri="{FF2B5EF4-FFF2-40B4-BE49-F238E27FC236}">
                  <a16:creationId xmlns:a16="http://schemas.microsoft.com/office/drawing/2014/main" id="{373CAF5B-C949-4336-AAF2-55E80F780035}"/>
                </a:ext>
              </a:extLst>
            </p:cNvPr>
            <p:cNvSpPr>
              <a:spLocks noChangeArrowheads="1"/>
            </p:cNvSpPr>
            <p:nvPr/>
          </p:nvSpPr>
          <p:spPr bwMode="auto">
            <a:xfrm>
              <a:off x="432" y="1283"/>
              <a:ext cx="4992" cy="3037"/>
            </a:xfrm>
            <a:prstGeom prst="horizontalScroll">
              <a:avLst>
                <a:gd name="adj" fmla="val 12500"/>
              </a:avLst>
            </a:prstGeom>
            <a:noFill/>
            <a:ln w="38100">
              <a:solidFill>
                <a:srgbClr val="0000FF"/>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a:latin typeface="Times New Roman" panose="02020603050405020304" pitchFamily="18" charset="0"/>
              </a:endParaRPr>
            </a:p>
          </p:txBody>
        </p:sp>
        <p:sp>
          <p:nvSpPr>
            <p:cNvPr id="19464" name="Text Box 6">
              <a:extLst>
                <a:ext uri="{FF2B5EF4-FFF2-40B4-BE49-F238E27FC236}">
                  <a16:creationId xmlns:a16="http://schemas.microsoft.com/office/drawing/2014/main" id="{4B4812FA-0493-4886-9406-56947E911D71}"/>
                </a:ext>
              </a:extLst>
            </p:cNvPr>
            <p:cNvSpPr txBox="1">
              <a:spLocks noChangeArrowheads="1"/>
            </p:cNvSpPr>
            <p:nvPr/>
          </p:nvSpPr>
          <p:spPr bwMode="auto">
            <a:xfrm>
              <a:off x="823" y="1747"/>
              <a:ext cx="4320" cy="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b="1">
                  <a:solidFill>
                    <a:srgbClr val="CC0000"/>
                  </a:solidFill>
                  <a:latin typeface="Times New Roman" panose="02020603050405020304" pitchFamily="18" charset="0"/>
                </a:rPr>
                <a:t>Năm 1862, triều đình nhà Nguyễn kí hoà ước, nhường ba tỉnh miền Đông Nam Kì cho thực dân Pháp. Triều đình ra lệnh cho Trương Định phải giải tán lực lượng kháng chiến nhưng Trương Định kiên quyết cùng nhân dân chống quân xâm lược.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6">
            <a:extLst>
              <a:ext uri="{FF2B5EF4-FFF2-40B4-BE49-F238E27FC236}">
                <a16:creationId xmlns:a16="http://schemas.microsoft.com/office/drawing/2014/main" id="{A2DB6D93-1599-4AED-B968-655FB40E708E}"/>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20483" name="Picture 12" descr="sun14[1]">
            <a:extLst>
              <a:ext uri="{FF2B5EF4-FFF2-40B4-BE49-F238E27FC236}">
                <a16:creationId xmlns:a16="http://schemas.microsoft.com/office/drawing/2014/main" id="{8AFD39FB-A8D0-473E-9B13-B796BCADCD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sun14[1]">
            <a:extLst>
              <a:ext uri="{FF2B5EF4-FFF2-40B4-BE49-F238E27FC236}">
                <a16:creationId xmlns:a16="http://schemas.microsoft.com/office/drawing/2014/main" id="{9FB0F8F8-CBAB-4088-914F-ED724E650B5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68FD87A-2F42-4E12-990E-4B7D7ADB53D9}"/>
              </a:ext>
            </a:extLst>
          </p:cNvPr>
          <p:cNvSpPr txBox="1"/>
          <p:nvPr/>
        </p:nvSpPr>
        <p:spPr>
          <a:xfrm>
            <a:off x="1524001" y="1533344"/>
            <a:ext cx="3547753" cy="905056"/>
          </a:xfrm>
          <a:prstGeom prst="rect">
            <a:avLst/>
          </a:prstGeom>
          <a:noFill/>
        </p:spPr>
        <p:txBody>
          <a:bodyPr>
            <a:spAutoFit/>
          </a:bodyPr>
          <a:lstStyle/>
          <a:p>
            <a:pPr marL="571500" indent="-571500" fontAlgn="auto">
              <a:lnSpc>
                <a:spcPct val="150000"/>
              </a:lnSpc>
              <a:spcBef>
                <a:spcPts val="0"/>
              </a:spcBef>
              <a:spcAft>
                <a:spcPts val="0"/>
              </a:spcAft>
              <a:buFont typeface="Wingdings" pitchFamily="2" charset="2"/>
              <a:buChar char="v"/>
              <a:defRPr/>
            </a:pPr>
            <a:r>
              <a:rPr lang="en-US" sz="4000" b="1" dirty="0" err="1">
                <a:ln>
                  <a:solidFill>
                    <a:sysClr val="windowText" lastClr="000000"/>
                  </a:solidFill>
                </a:ln>
                <a:solidFill>
                  <a:srgbClr val="FF0000"/>
                </a:solidFill>
                <a:latin typeface="Times New Roman"/>
                <a:ea typeface="HP001 5Ha" pitchFamily="34" charset="-127"/>
              </a:rPr>
              <a:t>Dặn</a:t>
            </a:r>
            <a:r>
              <a:rPr lang="en-US" sz="4000" b="1" dirty="0">
                <a:ln>
                  <a:solidFill>
                    <a:sysClr val="windowText" lastClr="000000"/>
                  </a:solidFill>
                </a:ln>
                <a:solidFill>
                  <a:srgbClr val="FF0000"/>
                </a:solidFill>
                <a:latin typeface="Times New Roman"/>
                <a:ea typeface="HP001 5Ha" pitchFamily="34" charset="-127"/>
              </a:rPr>
              <a:t> </a:t>
            </a:r>
            <a:r>
              <a:rPr lang="en-US" sz="4000" b="1" dirty="0" err="1">
                <a:ln>
                  <a:solidFill>
                    <a:sysClr val="windowText" lastClr="000000"/>
                  </a:solidFill>
                </a:ln>
                <a:solidFill>
                  <a:srgbClr val="FF0000"/>
                </a:solidFill>
                <a:latin typeface="Times New Roman"/>
                <a:ea typeface="HP001 5Ha" pitchFamily="34" charset="-127"/>
              </a:rPr>
              <a:t>dò</a:t>
            </a:r>
            <a:r>
              <a:rPr lang="en-US" sz="4000" b="1" dirty="0">
                <a:ln>
                  <a:solidFill>
                    <a:sysClr val="windowText" lastClr="000000"/>
                  </a:solidFill>
                </a:ln>
                <a:solidFill>
                  <a:srgbClr val="FF0000"/>
                </a:solidFill>
                <a:latin typeface="Times New Roman"/>
                <a:ea typeface="HP001 5Ha" pitchFamily="34" charset="-127"/>
              </a:rPr>
              <a:t>:</a:t>
            </a:r>
          </a:p>
        </p:txBody>
      </p:sp>
      <p:sp>
        <p:nvSpPr>
          <p:cNvPr id="20486" name="Rectangle 2">
            <a:extLst>
              <a:ext uri="{FF2B5EF4-FFF2-40B4-BE49-F238E27FC236}">
                <a16:creationId xmlns:a16="http://schemas.microsoft.com/office/drawing/2014/main" id="{4647CCF2-3826-442F-AB30-DD82D7935B99}"/>
              </a:ext>
            </a:extLst>
          </p:cNvPr>
          <p:cNvSpPr>
            <a:spLocks noChangeArrowheads="1"/>
          </p:cNvSpPr>
          <p:nvPr/>
        </p:nvSpPr>
        <p:spPr bwMode="auto">
          <a:xfrm>
            <a:off x="1524000" y="2332038"/>
            <a:ext cx="91440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80000"/>
              </a:lnSpc>
              <a:spcBef>
                <a:spcPct val="0"/>
              </a:spcBef>
              <a:buFontTx/>
              <a:buNone/>
            </a:pPr>
            <a:r>
              <a:rPr lang="en-US" altLang="en-US" b="1">
                <a:solidFill>
                  <a:srgbClr val="0000FF"/>
                </a:solidFill>
                <a:latin typeface="Times New Roman" panose="02020603050405020304" pitchFamily="18" charset="0"/>
                <a:sym typeface="Wingdings" panose="05000000000000000000" pitchFamily="2" charset="2"/>
              </a:rPr>
              <a:t> </a:t>
            </a:r>
            <a:r>
              <a:rPr lang="en-US" altLang="en-US" b="1">
                <a:solidFill>
                  <a:srgbClr val="0000FF"/>
                </a:solidFill>
                <a:latin typeface="Times New Roman" panose="02020603050405020304" pitchFamily="18" charset="0"/>
              </a:rPr>
              <a:t>Học thuộc ghi nhớ (SGK/5).</a:t>
            </a:r>
          </a:p>
          <a:p>
            <a:pPr algn="just">
              <a:lnSpc>
                <a:spcPct val="180000"/>
              </a:lnSpc>
              <a:spcBef>
                <a:spcPct val="0"/>
              </a:spcBef>
              <a:buFontTx/>
              <a:buNone/>
            </a:pPr>
            <a:r>
              <a:rPr lang="en-US" altLang="en-US" b="1">
                <a:solidFill>
                  <a:srgbClr val="0000FF"/>
                </a:solidFill>
                <a:latin typeface="Times New Roman" panose="02020603050405020304" pitchFamily="18" charset="0"/>
                <a:sym typeface="Wingdings" panose="05000000000000000000" pitchFamily="2" charset="2"/>
              </a:rPr>
              <a:t> </a:t>
            </a:r>
            <a:r>
              <a:rPr lang="en-US" altLang="en-US" b="1">
                <a:solidFill>
                  <a:srgbClr val="0000FF"/>
                </a:solidFill>
                <a:latin typeface="Times New Roman" panose="02020603050405020304" pitchFamily="18" charset="0"/>
              </a:rPr>
              <a:t>Tìm hiểu thêm về Trương Định.</a:t>
            </a:r>
          </a:p>
          <a:p>
            <a:pPr>
              <a:spcBef>
                <a:spcPct val="0"/>
              </a:spcBef>
              <a:buFontTx/>
              <a:buNone/>
            </a:pPr>
            <a:r>
              <a:rPr lang="en-US" altLang="en-US" b="1">
                <a:solidFill>
                  <a:srgbClr val="0000FF"/>
                </a:solidFill>
                <a:latin typeface="Times New Roman" panose="02020603050405020304" pitchFamily="18" charset="0"/>
                <a:sym typeface="Wingdings" panose="05000000000000000000" pitchFamily="2" charset="2"/>
              </a:rPr>
              <a:t> </a:t>
            </a:r>
            <a:r>
              <a:rPr lang="en-US" altLang="en-US" b="1">
                <a:solidFill>
                  <a:srgbClr val="0000FF"/>
                </a:solidFill>
                <a:latin typeface="Times New Roman" panose="02020603050405020304" pitchFamily="18" charset="0"/>
              </a:rPr>
              <a:t>Chuẩn bị: Nguyễn Trường Tộ mong muốn canh tân đất nước.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701AEE1-A106-458C-B07E-30C2BDAF7CC0}"/>
              </a:ext>
            </a:extLst>
          </p:cNvPr>
          <p:cNvSpPr/>
          <p:nvPr/>
        </p:nvSpPr>
        <p:spPr>
          <a:xfrm>
            <a:off x="1754234" y="1016000"/>
            <a:ext cx="2514600" cy="4572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fontAlgn="auto">
              <a:spcBef>
                <a:spcPts val="0"/>
              </a:spcBef>
              <a:spcAft>
                <a:spcPts val="0"/>
              </a:spcAft>
              <a:buFont typeface="Wingdings" pitchFamily="2" charset="2"/>
              <a:buChar char="v"/>
              <a:defRPr/>
            </a:pPr>
            <a:r>
              <a:rPr lang="en-US" sz="3200" b="1" dirty="0" err="1">
                <a:solidFill>
                  <a:srgbClr val="FF0000"/>
                </a:solidFill>
                <a:latin typeface="Times New Roman"/>
              </a:rPr>
              <a:t>Mục</a:t>
            </a:r>
            <a:r>
              <a:rPr lang="en-US" sz="3200" b="1" dirty="0">
                <a:solidFill>
                  <a:srgbClr val="FF0000"/>
                </a:solidFill>
                <a:latin typeface="Times New Roman"/>
              </a:rPr>
              <a:t> </a:t>
            </a:r>
            <a:r>
              <a:rPr lang="en-US" sz="3200" b="1" dirty="0" err="1">
                <a:solidFill>
                  <a:srgbClr val="FF0000"/>
                </a:solidFill>
                <a:latin typeface="Times New Roman"/>
              </a:rPr>
              <a:t>tiêu</a:t>
            </a:r>
            <a:r>
              <a:rPr lang="en-US" sz="3200" b="1" dirty="0">
                <a:solidFill>
                  <a:srgbClr val="FF0000"/>
                </a:solidFill>
                <a:latin typeface="Times New Roman"/>
              </a:rPr>
              <a:t>:</a:t>
            </a:r>
          </a:p>
        </p:txBody>
      </p:sp>
      <p:sp>
        <p:nvSpPr>
          <p:cNvPr id="3" name="Rounded Rectangle 2">
            <a:extLst>
              <a:ext uri="{FF2B5EF4-FFF2-40B4-BE49-F238E27FC236}">
                <a16:creationId xmlns:a16="http://schemas.microsoft.com/office/drawing/2014/main" id="{30E4BD03-5327-4E3A-9551-506872CCA7F5}"/>
              </a:ext>
            </a:extLst>
          </p:cNvPr>
          <p:cNvSpPr/>
          <p:nvPr/>
        </p:nvSpPr>
        <p:spPr>
          <a:xfrm>
            <a:off x="762000" y="2125462"/>
            <a:ext cx="10820400" cy="3200400"/>
          </a:xfrm>
          <a:prstGeom prst="roundRect">
            <a:avLst>
              <a:gd name="adj" fmla="val 53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a:endParaRPr>
          </a:p>
        </p:txBody>
      </p:sp>
      <p:sp>
        <p:nvSpPr>
          <p:cNvPr id="5124" name="Rectangle 5">
            <a:extLst>
              <a:ext uri="{FF2B5EF4-FFF2-40B4-BE49-F238E27FC236}">
                <a16:creationId xmlns:a16="http://schemas.microsoft.com/office/drawing/2014/main" id="{606DEB7F-404B-454E-ABD7-911E8C674599}"/>
              </a:ext>
            </a:extLst>
          </p:cNvPr>
          <p:cNvSpPr>
            <a:spLocks noChangeArrowheads="1"/>
          </p:cNvSpPr>
          <p:nvPr/>
        </p:nvSpPr>
        <p:spPr bwMode="auto">
          <a:xfrm>
            <a:off x="1028700" y="2260600"/>
            <a:ext cx="102870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ct val="0"/>
              </a:spcBef>
              <a:buFontTx/>
              <a:buNone/>
            </a:pPr>
            <a:r>
              <a:rPr lang="en-US" altLang="en-US" sz="2800" b="1">
                <a:solidFill>
                  <a:srgbClr val="0000FF"/>
                </a:solidFill>
                <a:latin typeface="Times New Roman" panose="02020603050405020304" pitchFamily="18" charset="0"/>
              </a:rPr>
              <a:t>- Biết Trương Định là tấm gương tiêu biểu trong phong trào đấu tranh chống thực dân Pháp xâm lược của nhân dân Nam Kì. </a:t>
            </a:r>
          </a:p>
          <a:p>
            <a:pPr algn="just">
              <a:spcBef>
                <a:spcPct val="0"/>
              </a:spcBef>
              <a:buFontTx/>
              <a:buNone/>
            </a:pPr>
            <a:r>
              <a:rPr lang="en-US" altLang="en-US" sz="2800" b="1">
                <a:solidFill>
                  <a:srgbClr val="0000FF"/>
                </a:solidFill>
                <a:latin typeface="Times New Roman" panose="02020603050405020304" pitchFamily="18" charset="0"/>
              </a:rPr>
              <a:t>- Biết ông là người có lòng yêu nước sâu sắc dám chống lại lệnh vua để kiên quyết cùng nhân dân chống quân Pháp xâm lược. </a:t>
            </a:r>
          </a:p>
          <a:p>
            <a:pPr algn="just">
              <a:spcBef>
                <a:spcPct val="0"/>
              </a:spcBef>
              <a:buFontTx/>
              <a:buNone/>
            </a:pPr>
            <a:r>
              <a:rPr lang="en-US" altLang="en-US" sz="2800" b="1">
                <a:solidFill>
                  <a:srgbClr val="0000FF"/>
                </a:solidFill>
                <a:latin typeface="Times New Roman" panose="02020603050405020304" pitchFamily="18" charset="0"/>
              </a:rPr>
              <a:t>- Ông được nhân dân khâm phục, tin yêu và suy tôn là “Bình Tây đại nguyên soái”.</a:t>
            </a:r>
          </a:p>
        </p:txBody>
      </p:sp>
      <p:sp>
        <p:nvSpPr>
          <p:cNvPr id="5125" name="Rectangle 36">
            <a:extLst>
              <a:ext uri="{FF2B5EF4-FFF2-40B4-BE49-F238E27FC236}">
                <a16:creationId xmlns:a16="http://schemas.microsoft.com/office/drawing/2014/main" id="{83D6D516-D8ED-475C-A9C0-E7E9CE4B1807}"/>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5129" name="Picture 12" descr="sun14[1]">
            <a:extLst>
              <a:ext uri="{FF2B5EF4-FFF2-40B4-BE49-F238E27FC236}">
                <a16:creationId xmlns:a16="http://schemas.microsoft.com/office/drawing/2014/main" id="{642D3AA1-A4AC-48C8-BF3C-692AFA3951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2" descr="sun14[1]">
            <a:extLst>
              <a:ext uri="{FF2B5EF4-FFF2-40B4-BE49-F238E27FC236}">
                <a16:creationId xmlns:a16="http://schemas.microsoft.com/office/drawing/2014/main" id="{1231811E-65F1-4A43-912D-8D85F68D8B0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additive="base">
                                        <p:cTn id="13"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6">
            <a:extLst>
              <a:ext uri="{FF2B5EF4-FFF2-40B4-BE49-F238E27FC236}">
                <a16:creationId xmlns:a16="http://schemas.microsoft.com/office/drawing/2014/main" id="{46B5B926-52EB-4837-92F3-14DD00440755}"/>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6147" name="Picture 12" descr="sun14[1]">
            <a:extLst>
              <a:ext uri="{FF2B5EF4-FFF2-40B4-BE49-F238E27FC236}">
                <a16:creationId xmlns:a16="http://schemas.microsoft.com/office/drawing/2014/main" id="{0A98EB89-3B86-4156-98F5-9278C33458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2" descr="sun14[1]">
            <a:extLst>
              <a:ext uri="{FF2B5EF4-FFF2-40B4-BE49-F238E27FC236}">
                <a16:creationId xmlns:a16="http://schemas.microsoft.com/office/drawing/2014/main" id="{AB077B92-A7F0-40B7-B8D6-35D5A369735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Ban do VN tieng Viet">
            <a:extLst>
              <a:ext uri="{FF2B5EF4-FFF2-40B4-BE49-F238E27FC236}">
                <a16:creationId xmlns:a16="http://schemas.microsoft.com/office/drawing/2014/main" id="{1AD25DBD-A20D-4CBE-BCE7-686B972764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
            <a:ext cx="45497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82CDDE11-4687-4ABF-8464-7B036FEC84CE}"/>
              </a:ext>
            </a:extLst>
          </p:cNvPr>
          <p:cNvSpPr/>
          <p:nvPr/>
        </p:nvSpPr>
        <p:spPr>
          <a:xfrm>
            <a:off x="3570288" y="3302000"/>
            <a:ext cx="239712" cy="298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pic>
        <p:nvPicPr>
          <p:cNvPr id="14" name="Truong dinh 1.mp3">
            <a:hlinkClick r:id="" action="ppaction://media"/>
            <a:extLst>
              <a:ext uri="{FF2B5EF4-FFF2-40B4-BE49-F238E27FC236}">
                <a16:creationId xmlns:a16="http://schemas.microsoft.com/office/drawing/2014/main" id="{4B407937-752C-426A-B45B-2E32D3FE7231}"/>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870825" y="54578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
            <a:extLst>
              <a:ext uri="{FF2B5EF4-FFF2-40B4-BE49-F238E27FC236}">
                <a16:creationId xmlns:a16="http://schemas.microsoft.com/office/drawing/2014/main" id="{4E2BAB00-E8EF-4B7B-8975-52A293102881}"/>
              </a:ext>
            </a:extLst>
          </p:cNvPr>
          <p:cNvSpPr txBox="1">
            <a:spLocks noChangeArrowheads="1"/>
          </p:cNvSpPr>
          <p:nvPr/>
        </p:nvSpPr>
        <p:spPr bwMode="auto">
          <a:xfrm>
            <a:off x="5930900" y="2973388"/>
            <a:ext cx="5105400" cy="9540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latin typeface="Arial" panose="020B0604020202020204" pitchFamily="34" charset="0"/>
              </a:rPr>
              <a:t>Ngày 1-9-1858, thực dân Pháp nổ súng xâm lược nước ta.</a:t>
            </a:r>
          </a:p>
        </p:txBody>
      </p:sp>
      <p:cxnSp>
        <p:nvCxnSpPr>
          <p:cNvPr id="6" name="Straight Arrow Connector 5">
            <a:extLst>
              <a:ext uri="{FF2B5EF4-FFF2-40B4-BE49-F238E27FC236}">
                <a16:creationId xmlns:a16="http://schemas.microsoft.com/office/drawing/2014/main" id="{B67ED9C6-9711-4271-A77F-46976C17656B}"/>
              </a:ext>
            </a:extLst>
          </p:cNvPr>
          <p:cNvCxnSpPr>
            <a:cxnSpLocks/>
          </p:cNvCxnSpPr>
          <p:nvPr/>
        </p:nvCxnSpPr>
        <p:spPr>
          <a:xfrm>
            <a:off x="3875088" y="3451225"/>
            <a:ext cx="19700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94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6">
            <a:extLst>
              <a:ext uri="{FF2B5EF4-FFF2-40B4-BE49-F238E27FC236}">
                <a16:creationId xmlns:a16="http://schemas.microsoft.com/office/drawing/2014/main" id="{722E081A-0CDD-4F2D-A78E-D253DBFE98F4}"/>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7171" name="Picture 12" descr="sun14[1]">
            <a:extLst>
              <a:ext uri="{FF2B5EF4-FFF2-40B4-BE49-F238E27FC236}">
                <a16:creationId xmlns:a16="http://schemas.microsoft.com/office/drawing/2014/main" id="{939F8F96-E5AC-4EB8-B25F-C5A812D00C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2" descr="sun14[1]">
            <a:extLst>
              <a:ext uri="{FF2B5EF4-FFF2-40B4-BE49-F238E27FC236}">
                <a16:creationId xmlns:a16="http://schemas.microsoft.com/office/drawing/2014/main" id="{A53DF912-4EA4-494E-83B6-68C690F59F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chan dung td">
            <a:extLst>
              <a:ext uri="{FF2B5EF4-FFF2-40B4-BE49-F238E27FC236}">
                <a16:creationId xmlns:a16="http://schemas.microsoft.com/office/drawing/2014/main" id="{4848932C-F7FD-45EF-978A-04DAAD6C79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261938"/>
            <a:ext cx="3886200" cy="397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4" name="TextBox 5">
            <a:extLst>
              <a:ext uri="{FF2B5EF4-FFF2-40B4-BE49-F238E27FC236}">
                <a16:creationId xmlns:a16="http://schemas.microsoft.com/office/drawing/2014/main" id="{23A3B764-B067-4B37-B0B8-B527C46765B4}"/>
              </a:ext>
            </a:extLst>
          </p:cNvPr>
          <p:cNvSpPr txBox="1">
            <a:spLocks noChangeArrowheads="1"/>
          </p:cNvSpPr>
          <p:nvPr/>
        </p:nvSpPr>
        <p:spPr bwMode="auto">
          <a:xfrm>
            <a:off x="4845050" y="4279900"/>
            <a:ext cx="2743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latin typeface="Arial" panose="020B0604020202020204" pitchFamily="34" charset="0"/>
              </a:rPr>
              <a:t>(1820 – 1864)</a:t>
            </a:r>
          </a:p>
        </p:txBody>
      </p:sp>
      <p:sp>
        <p:nvSpPr>
          <p:cNvPr id="7175" name="WordArt 3">
            <a:extLst>
              <a:ext uri="{FF2B5EF4-FFF2-40B4-BE49-F238E27FC236}">
                <a16:creationId xmlns:a16="http://schemas.microsoft.com/office/drawing/2014/main" id="{0E908D1B-45C8-4090-983F-070B9D5BED3D}"/>
              </a:ext>
            </a:extLst>
          </p:cNvPr>
          <p:cNvSpPr>
            <a:spLocks noChangeArrowheads="1" noChangeShapeType="1" noTextEdit="1"/>
          </p:cNvSpPr>
          <p:nvPr/>
        </p:nvSpPr>
        <p:spPr bwMode="auto">
          <a:xfrm>
            <a:off x="2752725" y="4845050"/>
            <a:ext cx="6858000" cy="1524000"/>
          </a:xfrm>
          <a:prstGeom prst="rect">
            <a:avLst/>
          </a:prstGeom>
        </p:spPr>
        <p:txBody>
          <a:bodyPr wrap="none" fromWordArt="1">
            <a:prstTxWarp prst="textInflate">
              <a:avLst>
                <a:gd name="adj" fmla="val 21431"/>
              </a:avLst>
            </a:prstTxWarp>
          </a:bodyPr>
          <a:lstStyle/>
          <a:p>
            <a:pPr algn="ctr"/>
            <a:r>
              <a:rPr lang="vi-VN" sz="3600" b="1" kern="10">
                <a:ln w="12700">
                  <a:solidFill>
                    <a:srgbClr val="FFFFCC"/>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cs typeface="Arial" panose="020B0604020202020204" pitchFamily="34" charset="0"/>
              </a:rPr>
              <a:t>Vài nét về Trương Định</a:t>
            </a:r>
          </a:p>
        </p:txBody>
      </p:sp>
      <p:pic>
        <p:nvPicPr>
          <p:cNvPr id="8" name="truongdinh 2.mp3">
            <a:hlinkClick r:id="" action="ppaction://media"/>
            <a:extLst>
              <a:ext uri="{FF2B5EF4-FFF2-40B4-BE49-F238E27FC236}">
                <a16:creationId xmlns:a16="http://schemas.microsoft.com/office/drawing/2014/main" id="{02FEF769-6173-4022-946E-6FFE68631D5A}"/>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96012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2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6">
            <a:extLst>
              <a:ext uri="{FF2B5EF4-FFF2-40B4-BE49-F238E27FC236}">
                <a16:creationId xmlns:a16="http://schemas.microsoft.com/office/drawing/2014/main" id="{3C858EBA-E68F-412C-96A3-1DC2D01D64AE}"/>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sp>
        <p:nvSpPr>
          <p:cNvPr id="5" name="Rectangle 4">
            <a:extLst>
              <a:ext uri="{FF2B5EF4-FFF2-40B4-BE49-F238E27FC236}">
                <a16:creationId xmlns:a16="http://schemas.microsoft.com/office/drawing/2014/main" id="{C9DE33E6-0A70-460A-A716-85BEFDB52E14}"/>
              </a:ext>
            </a:extLst>
          </p:cNvPr>
          <p:cNvSpPr>
            <a:spLocks noGrp="1" noChangeArrowheads="1"/>
          </p:cNvSpPr>
          <p:nvPr>
            <p:ph idx="1"/>
          </p:nvPr>
        </p:nvSpPr>
        <p:spPr>
          <a:xfrm>
            <a:off x="4345026" y="1382419"/>
            <a:ext cx="4318693" cy="622300"/>
          </a:xfrm>
        </p:spPr>
        <p:txBody>
          <a:bodyPr>
            <a:normAutofit/>
          </a:bodyPr>
          <a:lstStyle/>
          <a:p>
            <a:pPr marL="0" indent="0">
              <a:buFont typeface="Arial" panose="020B0604020202020204" pitchFamily="34" charset="0"/>
              <a:buNone/>
              <a:defRPr/>
            </a:pPr>
            <a:r>
              <a:rPr lang="en-US">
                <a:latin typeface="Arial" charset="0"/>
              </a:rPr>
              <a:t>Trương </a:t>
            </a:r>
            <a:r>
              <a:rPr lang="en-US" dirty="0" err="1">
                <a:latin typeface="Arial" charset="0"/>
              </a:rPr>
              <a:t>Định</a:t>
            </a:r>
            <a:r>
              <a:rPr lang="en-US" dirty="0">
                <a:latin typeface="Arial" charset="0"/>
              </a:rPr>
              <a:t> </a:t>
            </a:r>
            <a:r>
              <a:rPr lang="en-US" dirty="0" err="1">
                <a:latin typeface="Arial" charset="0"/>
              </a:rPr>
              <a:t>quê</a:t>
            </a:r>
            <a:r>
              <a:rPr lang="en-US" dirty="0">
                <a:latin typeface="Arial" charset="0"/>
              </a:rPr>
              <a:t> ở </a:t>
            </a:r>
            <a:r>
              <a:rPr lang="en-US" dirty="0" err="1">
                <a:latin typeface="Arial" charset="0"/>
              </a:rPr>
              <a:t>đâu</a:t>
            </a:r>
            <a:r>
              <a:rPr lang="en-US" dirty="0">
                <a:latin typeface="Arial" charset="0"/>
              </a:rPr>
              <a:t>?</a:t>
            </a:r>
          </a:p>
        </p:txBody>
      </p:sp>
      <p:sp>
        <p:nvSpPr>
          <p:cNvPr id="6" name="Rectangle 6">
            <a:extLst>
              <a:ext uri="{FF2B5EF4-FFF2-40B4-BE49-F238E27FC236}">
                <a16:creationId xmlns:a16="http://schemas.microsoft.com/office/drawing/2014/main" id="{9A30B0AC-A338-40CD-8FA5-811BE5ADA28C}"/>
              </a:ext>
            </a:extLst>
          </p:cNvPr>
          <p:cNvSpPr>
            <a:spLocks noChangeArrowheads="1"/>
          </p:cNvSpPr>
          <p:nvPr/>
        </p:nvSpPr>
        <p:spPr bwMode="auto">
          <a:xfrm>
            <a:off x="3962724" y="3133923"/>
            <a:ext cx="6000973" cy="98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vi-VN" sz="2400">
                <a:latin typeface="Arial" panose="020B0604020202020204" pitchFamily="34" charset="0"/>
              </a:rPr>
              <a:t>Ngay từ khi Pháp đánh Gia Định (1859), Trương Định đã làm gì?</a:t>
            </a:r>
          </a:p>
        </p:txBody>
      </p:sp>
      <p:sp>
        <p:nvSpPr>
          <p:cNvPr id="7" name="Rectangle 4">
            <a:extLst>
              <a:ext uri="{FF2B5EF4-FFF2-40B4-BE49-F238E27FC236}">
                <a16:creationId xmlns:a16="http://schemas.microsoft.com/office/drawing/2014/main" id="{C65BDB41-C189-4B34-B8C6-508A0D092100}"/>
              </a:ext>
            </a:extLst>
          </p:cNvPr>
          <p:cNvSpPr txBox="1">
            <a:spLocks noChangeArrowheads="1"/>
          </p:cNvSpPr>
          <p:nvPr/>
        </p:nvSpPr>
        <p:spPr>
          <a:xfrm>
            <a:off x="3134002" y="2139157"/>
            <a:ext cx="6600548" cy="6223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defRPr/>
            </a:pPr>
            <a:r>
              <a:rPr lang="en-US" i="1" dirty="0" err="1">
                <a:solidFill>
                  <a:srgbClr val="FF0000"/>
                </a:solidFill>
                <a:latin typeface="Arial" charset="0"/>
              </a:rPr>
              <a:t>Trương</a:t>
            </a:r>
            <a:r>
              <a:rPr lang="en-US" i="1" dirty="0">
                <a:solidFill>
                  <a:srgbClr val="FF0000"/>
                </a:solidFill>
                <a:latin typeface="Arial" charset="0"/>
              </a:rPr>
              <a:t> </a:t>
            </a:r>
            <a:r>
              <a:rPr lang="en-US" i="1" dirty="0" err="1">
                <a:solidFill>
                  <a:srgbClr val="FF0000"/>
                </a:solidFill>
                <a:latin typeface="Arial" charset="0"/>
              </a:rPr>
              <a:t>Định</a:t>
            </a:r>
            <a:r>
              <a:rPr lang="en-US" i="1" dirty="0">
                <a:solidFill>
                  <a:srgbClr val="FF0000"/>
                </a:solidFill>
                <a:latin typeface="Arial" charset="0"/>
              </a:rPr>
              <a:t> </a:t>
            </a:r>
            <a:r>
              <a:rPr lang="en-US" i="1" dirty="0" err="1">
                <a:solidFill>
                  <a:srgbClr val="FF0000"/>
                </a:solidFill>
                <a:latin typeface="Arial" charset="0"/>
              </a:rPr>
              <a:t>quê</a:t>
            </a:r>
            <a:r>
              <a:rPr lang="en-US" i="1" dirty="0">
                <a:solidFill>
                  <a:srgbClr val="FF0000"/>
                </a:solidFill>
                <a:latin typeface="Arial" charset="0"/>
              </a:rPr>
              <a:t> ở </a:t>
            </a:r>
            <a:r>
              <a:rPr lang="en-US" i="1" dirty="0" err="1">
                <a:solidFill>
                  <a:srgbClr val="FF0000"/>
                </a:solidFill>
                <a:latin typeface="Arial" charset="0"/>
              </a:rPr>
              <a:t>Bình</a:t>
            </a:r>
            <a:r>
              <a:rPr lang="en-US" i="1" dirty="0">
                <a:solidFill>
                  <a:srgbClr val="FF0000"/>
                </a:solidFill>
                <a:latin typeface="Arial" charset="0"/>
              </a:rPr>
              <a:t> </a:t>
            </a:r>
            <a:r>
              <a:rPr lang="en-US" i="1" dirty="0" err="1">
                <a:solidFill>
                  <a:srgbClr val="FF0000"/>
                </a:solidFill>
                <a:latin typeface="Arial" charset="0"/>
              </a:rPr>
              <a:t>Sơn</a:t>
            </a:r>
            <a:r>
              <a:rPr lang="en-US" i="1" dirty="0">
                <a:solidFill>
                  <a:srgbClr val="FF0000"/>
                </a:solidFill>
                <a:latin typeface="Arial" charset="0"/>
              </a:rPr>
              <a:t>, </a:t>
            </a:r>
            <a:r>
              <a:rPr lang="en-US" i="1" dirty="0" err="1">
                <a:solidFill>
                  <a:srgbClr val="FF0000"/>
                </a:solidFill>
                <a:latin typeface="Arial" charset="0"/>
              </a:rPr>
              <a:t>Quãng</a:t>
            </a:r>
            <a:r>
              <a:rPr lang="en-US" i="1" dirty="0">
                <a:solidFill>
                  <a:srgbClr val="FF0000"/>
                </a:solidFill>
                <a:latin typeface="Arial" charset="0"/>
              </a:rPr>
              <a:t> </a:t>
            </a:r>
            <a:r>
              <a:rPr lang="en-US" i="1" dirty="0" err="1">
                <a:solidFill>
                  <a:srgbClr val="FF0000"/>
                </a:solidFill>
                <a:latin typeface="Arial" charset="0"/>
              </a:rPr>
              <a:t>Ngãi</a:t>
            </a:r>
            <a:r>
              <a:rPr lang="en-US" i="1" dirty="0">
                <a:solidFill>
                  <a:srgbClr val="FF0000"/>
                </a:solidFill>
                <a:latin typeface="Arial" charset="0"/>
              </a:rPr>
              <a:t>.</a:t>
            </a:r>
          </a:p>
        </p:txBody>
      </p:sp>
      <p:sp>
        <p:nvSpPr>
          <p:cNvPr id="8" name="Rectangle 6">
            <a:extLst>
              <a:ext uri="{FF2B5EF4-FFF2-40B4-BE49-F238E27FC236}">
                <a16:creationId xmlns:a16="http://schemas.microsoft.com/office/drawing/2014/main" id="{8B4CEFFB-239C-445D-BBE3-CF0DEBE7B7E3}"/>
              </a:ext>
            </a:extLst>
          </p:cNvPr>
          <p:cNvSpPr>
            <a:spLocks noChangeArrowheads="1"/>
          </p:cNvSpPr>
          <p:nvPr/>
        </p:nvSpPr>
        <p:spPr bwMode="auto">
          <a:xfrm>
            <a:off x="3347214" y="4386263"/>
            <a:ext cx="7231994"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FontTx/>
              <a:buNone/>
            </a:pPr>
            <a:r>
              <a:rPr lang="en-US" altLang="vi-VN" sz="2400" i="1">
                <a:solidFill>
                  <a:srgbClr val="FF0000"/>
                </a:solidFill>
                <a:latin typeface="Arial" panose="020B0604020202020204" pitchFamily="34" charset="0"/>
              </a:rPr>
              <a:t>Ngay từ khi Pháp đánh Gia Định (1859), Trương Định đã chiêu mộ nghĩa binh đánh Pháp.</a:t>
            </a:r>
          </a:p>
        </p:txBody>
      </p:sp>
      <p:pic>
        <p:nvPicPr>
          <p:cNvPr id="13" name="Picture 4" descr="chan dung td">
            <a:extLst>
              <a:ext uri="{FF2B5EF4-FFF2-40B4-BE49-F238E27FC236}">
                <a16:creationId xmlns:a16="http://schemas.microsoft.com/office/drawing/2014/main" id="{F8B7056C-49A2-447F-A36A-6F95FDFD6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22" y="247536"/>
            <a:ext cx="1605912" cy="16426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19230C1-780F-4D18-AC54-66679CC69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209" y="247536"/>
            <a:ext cx="853300" cy="85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ác tỉnh từ Bắc vào Nam theo vị trí địa lý kinh tế - Gia sư Tiến Bộ">
            <a:extLst>
              <a:ext uri="{FF2B5EF4-FFF2-40B4-BE49-F238E27FC236}">
                <a16:creationId xmlns:a16="http://schemas.microsoft.com/office/drawing/2014/main" id="{779460D4-F363-453C-A3C2-B287FCB04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60" y="2096923"/>
            <a:ext cx="2875174" cy="45135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0AB435-2B53-4412-BF6F-1DF5C31D7537}"/>
              </a:ext>
            </a:extLst>
          </p:cNvPr>
          <p:cNvSpPr/>
          <p:nvPr/>
        </p:nvSpPr>
        <p:spPr>
          <a:xfrm>
            <a:off x="2620913" y="278297"/>
            <a:ext cx="7766918" cy="719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6">
            <a:extLst>
              <a:ext uri="{FF2B5EF4-FFF2-40B4-BE49-F238E27FC236}">
                <a16:creationId xmlns:a16="http://schemas.microsoft.com/office/drawing/2014/main" id="{693E94BA-6D28-4CF7-A93B-31AF71CE7E78}"/>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9219" name="Picture 12" descr="sun14[1]">
            <a:extLst>
              <a:ext uri="{FF2B5EF4-FFF2-40B4-BE49-F238E27FC236}">
                <a16:creationId xmlns:a16="http://schemas.microsoft.com/office/drawing/2014/main" id="{BEE54FE0-8835-46EC-8AAB-E3848D43E6F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2" descr="sun14[1]">
            <a:extLst>
              <a:ext uri="{FF2B5EF4-FFF2-40B4-BE49-F238E27FC236}">
                <a16:creationId xmlns:a16="http://schemas.microsoft.com/office/drawing/2014/main" id="{3247B803-5815-4824-9EB1-3B3C6B4C1FE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012744C-A1BF-4E23-889E-1A3D737E75C9}"/>
              </a:ext>
            </a:extLst>
          </p:cNvPr>
          <p:cNvSpPr txBox="1"/>
          <p:nvPr/>
        </p:nvSpPr>
        <p:spPr>
          <a:xfrm>
            <a:off x="2690813" y="4364038"/>
            <a:ext cx="8208962" cy="1568450"/>
          </a:xfrm>
          <a:prstGeom prst="rect">
            <a:avLst/>
          </a:prstGeom>
          <a:noFill/>
        </p:spPr>
        <p:txBody>
          <a:bodyPr>
            <a:spAutoFit/>
          </a:bodyPr>
          <a:lstStyle/>
          <a:p>
            <a:pPr marL="342900" indent="-342900">
              <a:buFontTx/>
              <a:buAutoNum type="arabicPeriod"/>
              <a:defRPr/>
            </a:pPr>
            <a:r>
              <a:rPr lang="en-US" sz="3200" dirty="0">
                <a:solidFill>
                  <a:srgbClr val="000099"/>
                </a:solidFill>
              </a:rPr>
              <a:t> </a:t>
            </a:r>
            <a:r>
              <a:rPr lang="en-US" sz="3200" dirty="0" err="1">
                <a:solidFill>
                  <a:srgbClr val="000099"/>
                </a:solidFill>
              </a:rPr>
              <a:t>Giới</a:t>
            </a:r>
            <a:r>
              <a:rPr lang="en-US" sz="3200" dirty="0">
                <a:solidFill>
                  <a:srgbClr val="000099"/>
                </a:solidFill>
              </a:rPr>
              <a:t> </a:t>
            </a:r>
            <a:r>
              <a:rPr lang="en-US" sz="3200" dirty="0" err="1">
                <a:solidFill>
                  <a:srgbClr val="000099"/>
                </a:solidFill>
              </a:rPr>
              <a:t>thiệu</a:t>
            </a:r>
            <a:r>
              <a:rPr lang="en-US" sz="3200" dirty="0">
                <a:solidFill>
                  <a:srgbClr val="000099"/>
                </a:solidFill>
              </a:rPr>
              <a:t> </a:t>
            </a:r>
            <a:r>
              <a:rPr lang="en-US" sz="3200" dirty="0" err="1">
                <a:solidFill>
                  <a:srgbClr val="000099"/>
                </a:solidFill>
              </a:rPr>
              <a:t>về</a:t>
            </a:r>
            <a:r>
              <a:rPr lang="en-US" sz="3200" dirty="0">
                <a:solidFill>
                  <a:srgbClr val="000099"/>
                </a:solidFill>
              </a:rPr>
              <a:t> </a:t>
            </a:r>
            <a:r>
              <a:rPr lang="en-US" sz="3200" dirty="0" err="1">
                <a:solidFill>
                  <a:srgbClr val="000099"/>
                </a:solidFill>
              </a:rPr>
              <a:t>Trương</a:t>
            </a:r>
            <a:r>
              <a:rPr lang="en-US" sz="3200" dirty="0">
                <a:solidFill>
                  <a:srgbClr val="000099"/>
                </a:solidFill>
              </a:rPr>
              <a:t> </a:t>
            </a:r>
            <a:r>
              <a:rPr lang="en-US" sz="3200" dirty="0" err="1">
                <a:solidFill>
                  <a:srgbClr val="000099"/>
                </a:solidFill>
              </a:rPr>
              <a:t>Định</a:t>
            </a:r>
            <a:endParaRPr lang="en-US" sz="3200" dirty="0">
              <a:solidFill>
                <a:srgbClr val="000099"/>
              </a:solidFill>
            </a:endParaRPr>
          </a:p>
          <a:p>
            <a:pPr>
              <a:defRPr/>
            </a:pPr>
            <a:r>
              <a:rPr lang="en-US" sz="3200" dirty="0">
                <a:solidFill>
                  <a:srgbClr val="000099"/>
                </a:solidFill>
              </a:rPr>
              <a:t>- </a:t>
            </a:r>
            <a:r>
              <a:rPr lang="en-US" sz="3200" dirty="0" err="1">
                <a:solidFill>
                  <a:srgbClr val="000099"/>
                </a:solidFill>
              </a:rPr>
              <a:t>Quê</a:t>
            </a:r>
            <a:r>
              <a:rPr lang="en-US" sz="3200" dirty="0">
                <a:solidFill>
                  <a:srgbClr val="000099"/>
                </a:solidFill>
              </a:rPr>
              <a:t> ở </a:t>
            </a:r>
            <a:r>
              <a:rPr lang="en-US" sz="3200" dirty="0" err="1">
                <a:solidFill>
                  <a:srgbClr val="000099"/>
                </a:solidFill>
              </a:rPr>
              <a:t>Bình</a:t>
            </a:r>
            <a:r>
              <a:rPr lang="en-US" sz="3200" dirty="0">
                <a:solidFill>
                  <a:srgbClr val="000099"/>
                </a:solidFill>
              </a:rPr>
              <a:t> </a:t>
            </a:r>
            <a:r>
              <a:rPr lang="en-US" sz="3200" dirty="0" err="1">
                <a:solidFill>
                  <a:srgbClr val="000099"/>
                </a:solidFill>
              </a:rPr>
              <a:t>Sơn</a:t>
            </a:r>
            <a:r>
              <a:rPr lang="en-US" sz="3200" dirty="0">
                <a:solidFill>
                  <a:srgbClr val="000099"/>
                </a:solidFill>
              </a:rPr>
              <a:t>, </a:t>
            </a:r>
            <a:r>
              <a:rPr lang="en-US" sz="3200" dirty="0" err="1">
                <a:solidFill>
                  <a:srgbClr val="000099"/>
                </a:solidFill>
              </a:rPr>
              <a:t>tỉnh</a:t>
            </a:r>
            <a:r>
              <a:rPr lang="en-US" sz="3200" dirty="0">
                <a:solidFill>
                  <a:srgbClr val="000099"/>
                </a:solidFill>
              </a:rPr>
              <a:t> </a:t>
            </a:r>
            <a:r>
              <a:rPr lang="en-US" sz="3200" dirty="0" err="1">
                <a:solidFill>
                  <a:srgbClr val="000099"/>
                </a:solidFill>
              </a:rPr>
              <a:t>Quảng</a:t>
            </a:r>
            <a:r>
              <a:rPr lang="en-US" sz="3200" dirty="0">
                <a:solidFill>
                  <a:srgbClr val="000099"/>
                </a:solidFill>
              </a:rPr>
              <a:t> </a:t>
            </a:r>
            <a:r>
              <a:rPr lang="en-US" sz="3200" dirty="0" err="1">
                <a:solidFill>
                  <a:srgbClr val="000099"/>
                </a:solidFill>
              </a:rPr>
              <a:t>Ngãi</a:t>
            </a:r>
            <a:endParaRPr lang="en-US" sz="3200" dirty="0">
              <a:solidFill>
                <a:srgbClr val="000099"/>
              </a:solidFill>
            </a:endParaRPr>
          </a:p>
          <a:p>
            <a:pPr>
              <a:defRPr/>
            </a:pPr>
            <a:r>
              <a:rPr lang="en-US" sz="3200" dirty="0">
                <a:solidFill>
                  <a:srgbClr val="000099"/>
                </a:solidFill>
              </a:rPr>
              <a:t>- Theo cha </a:t>
            </a:r>
            <a:r>
              <a:rPr lang="en-US" sz="3200" dirty="0" err="1">
                <a:solidFill>
                  <a:srgbClr val="000099"/>
                </a:solidFill>
              </a:rPr>
              <a:t>vào</a:t>
            </a:r>
            <a:r>
              <a:rPr lang="en-US" sz="3200" dirty="0">
                <a:solidFill>
                  <a:srgbClr val="000099"/>
                </a:solidFill>
              </a:rPr>
              <a:t> </a:t>
            </a:r>
            <a:r>
              <a:rPr lang="en-US" sz="3200" dirty="0" err="1">
                <a:solidFill>
                  <a:srgbClr val="000099"/>
                </a:solidFill>
              </a:rPr>
              <a:t>Tân</a:t>
            </a:r>
            <a:r>
              <a:rPr lang="en-US" sz="3200" dirty="0">
                <a:solidFill>
                  <a:srgbClr val="000099"/>
                </a:solidFill>
              </a:rPr>
              <a:t> An </a:t>
            </a:r>
            <a:r>
              <a:rPr lang="en-US" sz="3200" dirty="0" err="1">
                <a:solidFill>
                  <a:srgbClr val="000099"/>
                </a:solidFill>
              </a:rPr>
              <a:t>lập</a:t>
            </a:r>
            <a:r>
              <a:rPr lang="en-US" sz="3200" dirty="0">
                <a:solidFill>
                  <a:srgbClr val="000099"/>
                </a:solidFill>
              </a:rPr>
              <a:t> </a:t>
            </a:r>
            <a:r>
              <a:rPr lang="en-US" sz="3200" dirty="0" err="1">
                <a:solidFill>
                  <a:srgbClr val="000099"/>
                </a:solidFill>
              </a:rPr>
              <a:t>nghiệp</a:t>
            </a:r>
            <a:r>
              <a:rPr lang="en-US" sz="3200" dirty="0">
                <a:solidFill>
                  <a:srgbClr val="000099"/>
                </a:solidFill>
              </a:rPr>
              <a:t>.</a:t>
            </a:r>
          </a:p>
        </p:txBody>
      </p:sp>
      <p:pic>
        <p:nvPicPr>
          <p:cNvPr id="9222" name="Picture 5" descr="chan dung td">
            <a:extLst>
              <a:ext uri="{FF2B5EF4-FFF2-40B4-BE49-F238E27FC236}">
                <a16:creationId xmlns:a16="http://schemas.microsoft.com/office/drawing/2014/main" id="{420B9A59-36A2-42B5-B2BB-1F00B1620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354013"/>
            <a:ext cx="3776663"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6">
            <a:extLst>
              <a:ext uri="{FF2B5EF4-FFF2-40B4-BE49-F238E27FC236}">
                <a16:creationId xmlns:a16="http://schemas.microsoft.com/office/drawing/2014/main" id="{7FC4CBD3-4D27-4477-8053-975BE7B61A34}"/>
              </a:ext>
            </a:extLst>
          </p:cNvPr>
          <p:cNvSpPr txBox="1">
            <a:spLocks noChangeArrowheads="1"/>
          </p:cNvSpPr>
          <p:nvPr/>
        </p:nvSpPr>
        <p:spPr bwMode="auto">
          <a:xfrm>
            <a:off x="4841875" y="3830638"/>
            <a:ext cx="2508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latin typeface="Arial" panose="020B0604020202020204" pitchFamily="34" charset="0"/>
              </a:rPr>
              <a:t>(1820 – 1864)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6">
            <a:extLst>
              <a:ext uri="{FF2B5EF4-FFF2-40B4-BE49-F238E27FC236}">
                <a16:creationId xmlns:a16="http://schemas.microsoft.com/office/drawing/2014/main" id="{A734F6D4-3F76-44ED-8AFF-0308854B92B4}"/>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0243" name="Picture 12" descr="sun14[1]">
            <a:extLst>
              <a:ext uri="{FF2B5EF4-FFF2-40B4-BE49-F238E27FC236}">
                <a16:creationId xmlns:a16="http://schemas.microsoft.com/office/drawing/2014/main" id="{373048EA-C968-4A55-ADEB-23497086B5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3518D700-3FBE-4699-BECA-539AE04CA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420" y="1576740"/>
            <a:ext cx="7780415" cy="404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2136EDF9-930F-44C2-913B-47C1D5ED54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80" y="2860462"/>
            <a:ext cx="4658940" cy="35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1">
            <a:extLst>
              <a:ext uri="{FF2B5EF4-FFF2-40B4-BE49-F238E27FC236}">
                <a16:creationId xmlns:a16="http://schemas.microsoft.com/office/drawing/2014/main" id="{193E37FB-61EE-48F5-8459-DF29DBB870FF}"/>
              </a:ext>
            </a:extLst>
          </p:cNvPr>
          <p:cNvSpPr txBox="1">
            <a:spLocks noChangeArrowheads="1"/>
          </p:cNvSpPr>
          <p:nvPr/>
        </p:nvSpPr>
        <p:spPr bwMode="auto">
          <a:xfrm>
            <a:off x="2207580" y="806734"/>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latin typeface="Arial" panose="020B0604020202020204" pitchFamily="34" charset="0"/>
              </a:rPr>
              <a:t>Tóm tắt lại tình hình đất nước lúc bấy giờ</a:t>
            </a:r>
            <a:endParaRPr lang="vi-VN" altLang="vi-VN" b="1">
              <a:latin typeface="Arial" panose="020B0604020202020204" pitchFamily="34" charset="0"/>
            </a:endParaRPr>
          </a:p>
        </p:txBody>
      </p:sp>
      <p:pic>
        <p:nvPicPr>
          <p:cNvPr id="10249" name="Picture 8">
            <a:extLst>
              <a:ext uri="{FF2B5EF4-FFF2-40B4-BE49-F238E27FC236}">
                <a16:creationId xmlns:a16="http://schemas.microsoft.com/office/drawing/2014/main" id="{3D0731CC-2D66-4EF5-8544-B9503DE3D2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87" y="355107"/>
            <a:ext cx="744676" cy="74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6">
            <a:extLst>
              <a:ext uri="{FF2B5EF4-FFF2-40B4-BE49-F238E27FC236}">
                <a16:creationId xmlns:a16="http://schemas.microsoft.com/office/drawing/2014/main" id="{57C6E9F7-7CEF-4C2F-A1B2-9B4E1A6AD185}"/>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1267" name="Picture 12" descr="sun14[1]">
            <a:extLst>
              <a:ext uri="{FF2B5EF4-FFF2-40B4-BE49-F238E27FC236}">
                <a16:creationId xmlns:a16="http://schemas.microsoft.com/office/drawing/2014/main" id="{DDBD0B8A-32F7-40C2-B201-16B9038DC6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2" descr="sun14[1]">
            <a:extLst>
              <a:ext uri="{FF2B5EF4-FFF2-40B4-BE49-F238E27FC236}">
                <a16:creationId xmlns:a16="http://schemas.microsoft.com/office/drawing/2014/main" id="{99771D7B-6DD9-42C7-BA6A-85DEA922114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
            <a:extLst>
              <a:ext uri="{FF2B5EF4-FFF2-40B4-BE49-F238E27FC236}">
                <a16:creationId xmlns:a16="http://schemas.microsoft.com/office/drawing/2014/main" id="{9F7FC776-1398-4F7A-AE89-C2D80BE5D93F}"/>
              </a:ext>
            </a:extLst>
          </p:cNvPr>
          <p:cNvSpPr txBox="1">
            <a:spLocks noChangeArrowheads="1"/>
          </p:cNvSpPr>
          <p:nvPr/>
        </p:nvSpPr>
        <p:spPr bwMode="auto">
          <a:xfrm>
            <a:off x="2244725" y="517525"/>
            <a:ext cx="7696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b="1">
                <a:latin typeface="Arial" panose="020B0604020202020204" pitchFamily="34" charset="0"/>
              </a:rPr>
              <a:t>TRƯƠNG ĐỊNH KIÊN QUYẾT CÙNG NHÂN DÂN CHỐNG QUÂN XÂM LƯỢC</a:t>
            </a:r>
            <a:endParaRPr lang="vi-VN" altLang="vi-VN" b="1">
              <a:latin typeface="Arial" panose="020B0604020202020204" pitchFamily="34" charset="0"/>
            </a:endParaRPr>
          </a:p>
        </p:txBody>
      </p:sp>
      <p:sp>
        <p:nvSpPr>
          <p:cNvPr id="6" name="TextBox 5">
            <a:extLst>
              <a:ext uri="{FF2B5EF4-FFF2-40B4-BE49-F238E27FC236}">
                <a16:creationId xmlns:a16="http://schemas.microsoft.com/office/drawing/2014/main" id="{6CA1ACCE-48A8-4FB0-A467-02F19A1C22AA}"/>
              </a:ext>
            </a:extLst>
          </p:cNvPr>
          <p:cNvSpPr txBox="1">
            <a:spLocks noChangeArrowheads="1"/>
          </p:cNvSpPr>
          <p:nvPr/>
        </p:nvSpPr>
        <p:spPr bwMode="auto">
          <a:xfrm>
            <a:off x="1743075" y="2200275"/>
            <a:ext cx="9220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FontTx/>
              <a:buNone/>
            </a:pPr>
            <a:r>
              <a:rPr lang="en-US" altLang="vi-VN" b="1">
                <a:solidFill>
                  <a:srgbClr val="FF0000"/>
                </a:solidFill>
                <a:latin typeface="Arial" panose="020B0604020202020204" pitchFamily="34" charset="0"/>
                <a:cs typeface="Arial" panose="020B0604020202020204" pitchFamily="34" charset="0"/>
              </a:rPr>
              <a:t>Nhận được lệnh vua, Trương Định có thái độ và suy nghĩ  như thế nào ?</a:t>
            </a:r>
          </a:p>
        </p:txBody>
      </p:sp>
      <p:pic>
        <p:nvPicPr>
          <p:cNvPr id="7" name="Picture 6">
            <a:extLst>
              <a:ext uri="{FF2B5EF4-FFF2-40B4-BE49-F238E27FC236}">
                <a16:creationId xmlns:a16="http://schemas.microsoft.com/office/drawing/2014/main" id="{745D0EB8-6CA4-4FB6-AF3C-F4AD77B21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065338"/>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F192234-6BAF-4E05-B35D-B9039A4B7766}"/>
              </a:ext>
            </a:extLst>
          </p:cNvPr>
          <p:cNvSpPr txBox="1">
            <a:spLocks noChangeArrowheads="1"/>
          </p:cNvSpPr>
          <p:nvPr/>
        </p:nvSpPr>
        <p:spPr bwMode="auto">
          <a:xfrm>
            <a:off x="1633538" y="3468688"/>
            <a:ext cx="92202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FontTx/>
              <a:buNone/>
            </a:pPr>
            <a:r>
              <a:rPr lang="en-US" altLang="vi-VN" b="1">
                <a:solidFill>
                  <a:schemeClr val="hlink"/>
                </a:solidFill>
                <a:latin typeface="Arial" panose="020B0604020202020204" pitchFamily="34" charset="0"/>
                <a:cs typeface="Arial" panose="020B0604020202020204" pitchFamily="34" charset="0"/>
              </a:rPr>
              <a:t>Nhận được lệnh vua, Trương Định băn khoăn suy nghĩ : làm quan thì phải tuân lệnh vua, nếu không sẽ chịu tội phản nghịch; nhưng dân chúng và nghĩa quân không muốn giải tán lực lượng, một lòng, một dạ tiếp tục kháng chiến.</a:t>
            </a:r>
          </a:p>
        </p:txBody>
      </p:sp>
      <p:sp>
        <p:nvSpPr>
          <p:cNvPr id="9" name="Oval 8">
            <a:extLst>
              <a:ext uri="{FF2B5EF4-FFF2-40B4-BE49-F238E27FC236}">
                <a16:creationId xmlns:a16="http://schemas.microsoft.com/office/drawing/2014/main" id="{FCBB167E-4249-4E40-98BE-679D6D4442D0}"/>
              </a:ext>
            </a:extLst>
          </p:cNvPr>
          <p:cNvSpPr/>
          <p:nvPr/>
        </p:nvSpPr>
        <p:spPr>
          <a:xfrm flipH="1" flipV="1">
            <a:off x="1295400" y="3622675"/>
            <a:ext cx="312738" cy="280988"/>
          </a:xfrm>
          <a:prstGeom prst="ellipse">
            <a:avLst/>
          </a:prstGeom>
          <a:solidFill>
            <a:srgbClr val="FF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2">
                  <a:lumMod val="60000"/>
                  <a:lumOff val="4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6">
            <a:extLst>
              <a:ext uri="{FF2B5EF4-FFF2-40B4-BE49-F238E27FC236}">
                <a16:creationId xmlns:a16="http://schemas.microsoft.com/office/drawing/2014/main" id="{20C8896C-E808-439F-9307-38B4CBD85394}"/>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endParaRPr>
          </a:p>
        </p:txBody>
      </p:sp>
      <p:pic>
        <p:nvPicPr>
          <p:cNvPr id="12291" name="Picture 12" descr="sun14[1]">
            <a:extLst>
              <a:ext uri="{FF2B5EF4-FFF2-40B4-BE49-F238E27FC236}">
                <a16:creationId xmlns:a16="http://schemas.microsoft.com/office/drawing/2014/main" id="{0C43E7E2-A24D-4A8E-B326-EE2C1AC156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0"/>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2" descr="sun14[1]">
            <a:extLst>
              <a:ext uri="{FF2B5EF4-FFF2-40B4-BE49-F238E27FC236}">
                <a16:creationId xmlns:a16="http://schemas.microsoft.com/office/drawing/2014/main" id="{C78FAB3E-E1FE-4043-80A2-4C4BA94BBDB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95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CC4EE7F-CF41-48FC-98EC-B2FE7A1AD059}"/>
              </a:ext>
            </a:extLst>
          </p:cNvPr>
          <p:cNvSpPr txBox="1">
            <a:spLocks noChangeArrowheads="1"/>
          </p:cNvSpPr>
          <p:nvPr/>
        </p:nvSpPr>
        <p:spPr bwMode="auto">
          <a:xfrm>
            <a:off x="1636713" y="941388"/>
            <a:ext cx="97266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rgbClr val="FF0000"/>
                </a:solidFill>
                <a:latin typeface="Arial" panose="020B0604020202020204" pitchFamily="34" charset="0"/>
                <a:cs typeface="Arial" panose="020B0604020202020204" pitchFamily="34" charset="0"/>
              </a:rPr>
              <a:t>Nghĩa quân và dân chúng đã làm gì trước băn khoăn đó của Trương Định ?</a:t>
            </a:r>
            <a:endParaRPr lang="vi-VN" altLang="vi-VN">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EC38529-C9B6-43AE-9D99-7E827F606261}"/>
              </a:ext>
            </a:extLst>
          </p:cNvPr>
          <p:cNvSpPr txBox="1">
            <a:spLocks noChangeArrowheads="1"/>
          </p:cNvSpPr>
          <p:nvPr/>
        </p:nvSpPr>
        <p:spPr bwMode="auto">
          <a:xfrm>
            <a:off x="1636713" y="2106613"/>
            <a:ext cx="9280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chemeClr val="hlink"/>
                </a:solidFill>
                <a:latin typeface="Arial" panose="020B0604020202020204" pitchFamily="34" charset="0"/>
                <a:cs typeface="Arial" panose="020B0604020202020204" pitchFamily="34" charset="0"/>
              </a:rPr>
              <a:t>Nghĩa quân và dân chúng đã suy tôn  Trương Định là “BìnhTây đại nguyên soái”. Điều đó đã cổ vũ, động viên ông quyết tâm đánh giặc.</a:t>
            </a:r>
            <a:endParaRPr lang="vi-VN" altLang="vi-VN">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AEA7324-52F5-49E8-A357-E8F04AD478C2}"/>
              </a:ext>
            </a:extLst>
          </p:cNvPr>
          <p:cNvSpPr txBox="1">
            <a:spLocks noChangeArrowheads="1"/>
          </p:cNvSpPr>
          <p:nvPr/>
        </p:nvSpPr>
        <p:spPr bwMode="auto">
          <a:xfrm>
            <a:off x="1636713" y="3767138"/>
            <a:ext cx="97266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None/>
            </a:pPr>
            <a:r>
              <a:rPr lang="en-US" altLang="vi-VN" b="1">
                <a:solidFill>
                  <a:srgbClr val="FF0000"/>
                </a:solidFill>
                <a:latin typeface="Arial" panose="020B0604020202020204" pitchFamily="34" charset="0"/>
                <a:cs typeface="Arial" panose="020B0604020202020204" pitchFamily="34" charset="0"/>
              </a:rPr>
              <a:t>Trương Định đã làm gì để đáp lại lòng tin yêu của nhân dân ?</a:t>
            </a:r>
          </a:p>
        </p:txBody>
      </p:sp>
      <p:sp>
        <p:nvSpPr>
          <p:cNvPr id="8" name="TextBox 7">
            <a:extLst>
              <a:ext uri="{FF2B5EF4-FFF2-40B4-BE49-F238E27FC236}">
                <a16:creationId xmlns:a16="http://schemas.microsoft.com/office/drawing/2014/main" id="{00F01696-6606-4AA7-8935-2AED81096D3A}"/>
              </a:ext>
            </a:extLst>
          </p:cNvPr>
          <p:cNvSpPr txBox="1">
            <a:spLocks noChangeArrowheads="1"/>
          </p:cNvSpPr>
          <p:nvPr/>
        </p:nvSpPr>
        <p:spPr bwMode="auto">
          <a:xfrm>
            <a:off x="1600200" y="4900613"/>
            <a:ext cx="97266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b="1">
                <a:solidFill>
                  <a:schemeClr val="hlink"/>
                </a:solidFill>
                <a:latin typeface="Arial" panose="020B0604020202020204" pitchFamily="34" charset="0"/>
                <a:cs typeface="Arial" panose="020B0604020202020204" pitchFamily="34" charset="0"/>
              </a:rPr>
              <a:t>Trương Định đã dứt khoát phản đối mệnh lệnh của triều đình và quyết tâm đánh giặc.</a:t>
            </a:r>
            <a:endParaRPr lang="vi-VN" altLang="vi-VN">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9D6D44F-9ACE-417E-82E9-F841E71B8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8" y="1030288"/>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DA235F3-9CFE-4DFA-A389-190E39319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37338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C8CBF0B8-E2BF-41FC-B4E1-E9E8FBD4BF96}"/>
              </a:ext>
            </a:extLst>
          </p:cNvPr>
          <p:cNvSpPr/>
          <p:nvPr/>
        </p:nvSpPr>
        <p:spPr>
          <a:xfrm>
            <a:off x="1239838" y="5080000"/>
            <a:ext cx="317500" cy="257175"/>
          </a:xfrm>
          <a:prstGeom prst="ellipse">
            <a:avLst/>
          </a:prstGeom>
          <a:solidFill>
            <a:srgbClr val="FF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2" name="Oval 11">
            <a:extLst>
              <a:ext uri="{FF2B5EF4-FFF2-40B4-BE49-F238E27FC236}">
                <a16:creationId xmlns:a16="http://schemas.microsoft.com/office/drawing/2014/main" id="{B2CD4CC9-B771-4098-A2F0-9C3C1F49AF30}"/>
              </a:ext>
            </a:extLst>
          </p:cNvPr>
          <p:cNvSpPr/>
          <p:nvPr/>
        </p:nvSpPr>
        <p:spPr>
          <a:xfrm>
            <a:off x="1309688" y="2371725"/>
            <a:ext cx="247650" cy="200025"/>
          </a:xfrm>
          <a:prstGeom prst="ellipse">
            <a:avLst/>
          </a:prstGeom>
          <a:solidFill>
            <a:srgbClr val="FF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941935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641</Words>
  <Application>Microsoft Office PowerPoint</Application>
  <PresentationFormat>Widescreen</PresentationFormat>
  <Paragraphs>44</Paragraphs>
  <Slides>17</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Quoc Hung</cp:lastModifiedBy>
  <cp:revision>2</cp:revision>
  <dcterms:created xsi:type="dcterms:W3CDTF">2021-08-31T10:02:39Z</dcterms:created>
  <dcterms:modified xsi:type="dcterms:W3CDTF">2021-09-01T15:02:12Z</dcterms:modified>
</cp:coreProperties>
</file>