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8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73" r:id="rId4"/>
    <p:sldId id="269" r:id="rId5"/>
    <p:sldId id="260" r:id="rId6"/>
    <p:sldId id="263" r:id="rId7"/>
    <p:sldId id="270" r:id="rId8"/>
    <p:sldId id="262" r:id="rId9"/>
    <p:sldId id="271" r:id="rId10"/>
    <p:sldId id="264" r:id="rId11"/>
    <p:sldId id="276" r:id="rId12"/>
  </p:sldIdLst>
  <p:sldSz cx="18288000" cy="10287000"/>
  <p:notesSz cx="6858000" cy="9144000"/>
  <p:embeddedFontLst>
    <p:embeddedFont>
      <p:font typeface="#9Slide03 Ampl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 SemiBold" panose="020B0706030804020204" pitchFamily="34" charset="0"/>
      <p:bold r:id="rId19"/>
      <p:boldItalic r:id="rId20"/>
    </p:embeddedFont>
    <p:embeddedFont>
      <p:font typeface="Prompt Black" panose="00000A00000000000000" pitchFamily="2" charset="-34"/>
      <p:regular r:id="rId21"/>
      <p:bold r:id="rId22"/>
      <p:boldItalic r:id="rId23"/>
    </p:embeddedFont>
  </p:embeddedFontLst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393"/>
    <a:srgbClr val="FB8246"/>
    <a:srgbClr val="EE426B"/>
    <a:srgbClr val="B5F1FD"/>
    <a:srgbClr val="E6FFFF"/>
    <a:srgbClr val="D7F442"/>
    <a:srgbClr val="B758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15" autoAdjust="0"/>
    <p:restoredTop sz="79528" autoAdjust="0"/>
  </p:normalViewPr>
  <p:slideViewPr>
    <p:cSldViewPr>
      <p:cViewPr varScale="1">
        <p:scale>
          <a:sx n="43" d="100"/>
          <a:sy n="43" d="100"/>
        </p:scale>
        <p:origin x="172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50A1B-306E-48CF-A7C5-4B323344C81E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F38F6-5188-443C-897D-CA4E5DF66F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1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Khởi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 </a:t>
            </a:r>
            <a:r>
              <a:rPr lang="en-US" dirty="0" err="1"/>
              <a:t>Hát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– </a:t>
            </a:r>
            <a:r>
              <a:rPr lang="en-US" dirty="0" err="1"/>
              <a:t>Nhạc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Hoàng</a:t>
            </a:r>
            <a:r>
              <a:rPr lang="en-US" dirty="0"/>
              <a:t> </a:t>
            </a:r>
            <a:r>
              <a:rPr lang="en-US" dirty="0" err="1"/>
              <a:t>Vân</a:t>
            </a:r>
            <a:endParaRPr lang="en-US" dirty="0"/>
          </a:p>
          <a:p>
            <a:r>
              <a:rPr lang="en-US" dirty="0"/>
              <a:t>Link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: https://www.youtube.com/watch?v=utoYEdVJDgw</a:t>
            </a:r>
          </a:p>
          <a:p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F38F6-5188-443C-897D-CA4E5DF66F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10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*Lưu ý :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lên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Tranh vẽ HS lớp 5 đón các em HS lớp 1 trong ngày khai giảng.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Các bạn HS lớp 5 đang chuẩn bị học.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Bạn HS lớp 5 học bài rất chăm được bố khen.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lớp 5 là lớp lớn nhất trường.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HS lớp 5 phải gương mẫu về mọi mặt để các em HS khối khác học tập.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F38F6-5188-443C-897D-CA4E5DF66F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42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Rút</a:t>
            </a:r>
            <a:r>
              <a:rPr lang="en-US" dirty="0"/>
              <a:t> ra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nhớ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F38F6-5188-443C-897D-CA4E5DF66F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17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nhân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giơ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: </a:t>
            </a:r>
            <a:r>
              <a:rPr lang="en-US" dirty="0" err="1"/>
              <a:t>đỏ</a:t>
            </a:r>
            <a:r>
              <a:rPr lang="en-US" dirty="0"/>
              <a:t>: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, </a:t>
            </a:r>
            <a:r>
              <a:rPr lang="en-US" dirty="0" err="1"/>
              <a:t>xanh</a:t>
            </a:r>
            <a:r>
              <a:rPr lang="en-US" dirty="0"/>
              <a:t>: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ý (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/>
              <a:t>HS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, </a:t>
            </a:r>
            <a:r>
              <a:rPr lang="en-US" dirty="0" err="1"/>
              <a:t>viẹc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HS </a:t>
            </a:r>
            <a:r>
              <a:rPr lang="en-US" dirty="0" err="1"/>
              <a:t>lớp</a:t>
            </a:r>
            <a:r>
              <a:rPr lang="en-US" dirty="0"/>
              <a:t> 5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GV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, </a:t>
            </a:r>
            <a:r>
              <a:rPr lang="en-US" dirty="0" err="1"/>
              <a:t>tuyên</a:t>
            </a:r>
            <a:r>
              <a:rPr lang="en-US" dirty="0"/>
              <a:t> </a:t>
            </a:r>
            <a:r>
              <a:rPr lang="en-US" dirty="0" err="1"/>
              <a:t>dương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F38F6-5188-443C-897D-CA4E5DF66F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71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dirty="0">
                <a:effectLst/>
              </a:rPr>
              <a:t>-</a:t>
            </a:r>
            <a:r>
              <a:rPr lang="en-US" sz="1200" dirty="0">
                <a:effectLst/>
              </a:rPr>
              <a:t> GV </a:t>
            </a:r>
            <a:r>
              <a:rPr lang="en-US" sz="1200" dirty="0" err="1">
                <a:effectLst/>
              </a:rPr>
              <a:t>đặt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vấn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đề</a:t>
            </a:r>
            <a:r>
              <a:rPr lang="en-US" sz="1200" dirty="0">
                <a:effectLst/>
              </a:rPr>
              <a:t>: </a:t>
            </a:r>
            <a:r>
              <a:rPr lang="en-US" sz="1200" dirty="0" err="1">
                <a:effectLst/>
              </a:rPr>
              <a:t>trong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lễ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khai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giảng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chào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mừng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năm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học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mới</a:t>
            </a:r>
            <a:r>
              <a:rPr lang="en-US" sz="1200" dirty="0">
                <a:effectLst/>
              </a:rPr>
              <a:t>, </a:t>
            </a:r>
            <a:r>
              <a:rPr lang="en-US" sz="1200" dirty="0" err="1">
                <a:effectLst/>
              </a:rPr>
              <a:t>có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một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chương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trình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dành</a:t>
            </a:r>
            <a:r>
              <a:rPr lang="en-US" sz="1200" dirty="0">
                <a:effectLst/>
              </a:rPr>
              <a:t> Giao </a:t>
            </a:r>
            <a:r>
              <a:rPr lang="en-US" sz="1200" dirty="0" err="1">
                <a:effectLst/>
              </a:rPr>
              <a:t>lưu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cho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các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bạn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mới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vào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lớp</a:t>
            </a:r>
            <a:r>
              <a:rPr lang="en-US" sz="1200" dirty="0">
                <a:effectLst/>
              </a:rPr>
              <a:t> 5. </a:t>
            </a:r>
            <a:r>
              <a:rPr lang="en-US" sz="1200" dirty="0" err="1">
                <a:effectLst/>
              </a:rPr>
              <a:t>Dựa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vào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chủ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đề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bài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học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ngày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hôm</a:t>
            </a:r>
            <a:r>
              <a:rPr lang="en-US" sz="1200" dirty="0">
                <a:effectLst/>
              </a:rPr>
              <a:t> nay </a:t>
            </a:r>
            <a:r>
              <a:rPr lang="en-US" sz="1200" dirty="0" err="1">
                <a:effectLst/>
              </a:rPr>
              <a:t>các</a:t>
            </a:r>
            <a:r>
              <a:rPr lang="en-US" sz="1200" dirty="0">
                <a:effectLst/>
              </a:rPr>
              <a:t> con </a:t>
            </a:r>
            <a:r>
              <a:rPr lang="en-US" sz="1200" dirty="0" err="1">
                <a:effectLst/>
              </a:rPr>
              <a:t>hãy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thay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phiên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nhau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sắm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vai</a:t>
            </a:r>
            <a:r>
              <a:rPr lang="en-US" sz="1200" dirty="0">
                <a:effectLst/>
              </a:rPr>
              <a:t> MC </a:t>
            </a:r>
            <a:r>
              <a:rPr lang="en-US" sz="1200" dirty="0" err="1">
                <a:effectLst/>
              </a:rPr>
              <a:t>để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giao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lưu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với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các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bạn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nhé</a:t>
            </a:r>
            <a:r>
              <a:rPr lang="en-US" sz="1200" dirty="0">
                <a:effectLst/>
              </a:rPr>
              <a:t>!</a:t>
            </a:r>
            <a:r>
              <a:rPr lang="vi-VN" sz="1200" dirty="0">
                <a:effectLst/>
              </a:rPr>
              <a:t> </a:t>
            </a:r>
            <a:endParaRPr lang="en-US" sz="1200" dirty="0">
              <a:effectLst/>
            </a:endParaRPr>
          </a:p>
          <a:p>
            <a:r>
              <a:rPr lang="en-US" sz="1200" dirty="0">
                <a:effectLst/>
              </a:rPr>
              <a:t>-</a:t>
            </a:r>
            <a:r>
              <a:rPr lang="vi-VN" sz="1200" dirty="0">
                <a:effectLst/>
              </a:rPr>
              <a:t>Một số học sinh sẽ thay phiên nhau đóng vai</a:t>
            </a:r>
            <a:r>
              <a:rPr lang="en-US" sz="1200" dirty="0">
                <a:effectLst/>
              </a:rPr>
              <a:t> MC</a:t>
            </a:r>
          </a:p>
          <a:p>
            <a:r>
              <a:rPr lang="en-US" sz="1200" dirty="0">
                <a:effectLst/>
              </a:rPr>
              <a:t>*</a:t>
            </a:r>
            <a:r>
              <a:rPr lang="vi-VN" sz="1200" dirty="0">
                <a:effectLst/>
              </a:rPr>
              <a:t>Dự kiến </a:t>
            </a:r>
            <a:r>
              <a:rPr lang="vi-VN" sz="1200" b="0" dirty="0">
                <a:effectLst/>
              </a:rPr>
              <a:t>các câu hỏi của học sinh</a:t>
            </a:r>
            <a:r>
              <a:rPr lang="en-US" sz="1200" b="0" dirty="0">
                <a:effectLst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-  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lễ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giảng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hôm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nay?</a:t>
            </a:r>
            <a:endParaRPr lang="en-US" sz="1200" b="0" dirty="0">
              <a:effectLst/>
            </a:endParaRPr>
          </a:p>
          <a:p>
            <a:pPr marL="171450" indent="-171450">
              <a:buFontTx/>
              <a:buChar char="-"/>
            </a:pP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m nay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ã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5.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Vậy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>
                <a:solidFill>
                  <a:srgbClr val="0000CC"/>
                </a:solidFill>
                <a:effectLst/>
                <a:latin typeface="#9Slide03 Ample" panose="02000000000000000000" pitchFamily="2" charset="0"/>
              </a:rPr>
              <a:t>b</a:t>
            </a:r>
            <a:r>
              <a:rPr lang="vi-VN" sz="1200" b="0" dirty="0">
                <a:effectLst/>
                <a:latin typeface="#9Slide03 Ample" panose="02000000000000000000" pitchFamily="2" charset="0"/>
              </a:rPr>
              <a:t>ạn cảm thấy như thế nào khi là học sinh lớp Năm?</a:t>
            </a:r>
            <a:endParaRPr lang="en-US" sz="1200" b="0" dirty="0">
              <a:effectLst/>
              <a:latin typeface="#9Slide03 Ample" panose="02000000000000000000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sz="1200" b="0" dirty="0">
                <a:effectLst/>
                <a:latin typeface="#9Slide03 Ample" panose="02000000000000000000" pitchFamily="2" charset="0"/>
              </a:rPr>
              <a:t>Theo bạn, học sinh lớp Năm cần phải làm gì ?</a:t>
            </a:r>
            <a:endParaRPr lang="en-US" sz="1200" b="0" dirty="0">
              <a:effectLst/>
              <a:latin typeface="#9Slide03 Ample" panose="02000000000000000000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Khi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HS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hài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iểm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200" b="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1200" b="0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  <a:p>
            <a:r>
              <a:rPr lang="vi-VN" sz="1200" dirty="0">
                <a:effectLst/>
                <a:latin typeface="#9Slide03 Ample" panose="02000000000000000000" pitchFamily="2" charset="0"/>
              </a:rPr>
              <a:t>- Hãy nêu những điểm bạn thấy còn cần phải cố gắng để xứng đáng là học sinh lớp Năm.</a:t>
            </a:r>
          </a:p>
          <a:p>
            <a:pPr marL="171450" indent="-171450">
              <a:buFontTx/>
              <a:buChar char="-"/>
            </a:pPr>
            <a:r>
              <a:rPr lang="vi-VN" sz="1200" dirty="0">
                <a:effectLst/>
                <a:latin typeface="#9Slide03 Ample" panose="02000000000000000000" pitchFamily="2" charset="0"/>
              </a:rPr>
              <a:t>Bạn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có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thể</a:t>
            </a:r>
            <a:r>
              <a:rPr lang="vi-VN" sz="1200" dirty="0">
                <a:effectLst/>
                <a:latin typeface="#9Slide03 Ample" panose="02000000000000000000" pitchFamily="2" charset="0"/>
              </a:rPr>
              <a:t> hát 1 bài hát hoặc đọc 1 bài thơ về chủ đề “Trường em”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để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tặng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cho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mọi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người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trong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buổi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giao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lưu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hôm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nay?</a:t>
            </a:r>
          </a:p>
          <a:p>
            <a:pPr marL="0" indent="0">
              <a:buFontTx/>
              <a:buNone/>
            </a:pPr>
            <a:r>
              <a:rPr lang="en-US" sz="1200" dirty="0">
                <a:effectLst/>
              </a:rPr>
              <a:t>*</a:t>
            </a:r>
            <a:r>
              <a:rPr lang="vi-VN" sz="1200" dirty="0">
                <a:effectLst/>
              </a:rPr>
              <a:t>Giáo viên </a:t>
            </a:r>
            <a:r>
              <a:rPr lang="en-US" sz="1200" dirty="0" err="1">
                <a:effectLst/>
              </a:rPr>
              <a:t>nhận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xét</a:t>
            </a:r>
            <a:r>
              <a:rPr lang="en-US" sz="1200" dirty="0">
                <a:effectLst/>
              </a:rPr>
              <a:t>, </a:t>
            </a:r>
            <a:r>
              <a:rPr lang="en-US" sz="1200" dirty="0" err="1">
                <a:effectLst/>
              </a:rPr>
              <a:t>chốt</a:t>
            </a:r>
            <a:r>
              <a:rPr lang="en-US" sz="1200" dirty="0">
                <a:effectLst/>
              </a:rPr>
              <a:t> </a:t>
            </a:r>
            <a:r>
              <a:rPr lang="en-US" sz="1200" dirty="0" err="1">
                <a:effectLst/>
              </a:rPr>
              <a:t>nội</a:t>
            </a:r>
            <a:r>
              <a:rPr lang="en-US" sz="1200" dirty="0">
                <a:effectLst/>
              </a:rPr>
              <a:t> dung </a:t>
            </a:r>
            <a:r>
              <a:rPr lang="en-US" sz="1200" dirty="0" err="1">
                <a:effectLst/>
              </a:rPr>
              <a:t>bài</a:t>
            </a:r>
            <a:endParaRPr lang="en-US" sz="1200" dirty="0">
              <a:effectLst/>
            </a:endParaRPr>
          </a:p>
          <a:p>
            <a:pPr marL="171450" indent="-171450">
              <a:buFontTx/>
              <a:buChar char="-"/>
            </a:pPr>
            <a:r>
              <a:rPr lang="en-US" sz="1200" dirty="0">
                <a:effectLst/>
                <a:latin typeface="#9Slide03 Ample" panose="02000000000000000000" pitchFamily="2" charset="0"/>
              </a:rPr>
              <a:t>Giao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nhiệm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vụ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: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về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nhà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sưu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tầm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những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câu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chuyên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kể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về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hs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lớp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5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gương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mẫu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để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tiết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sau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kể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cho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các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bạn</a:t>
            </a:r>
            <a:r>
              <a:rPr lang="en-US" sz="1200" dirty="0">
                <a:effectLst/>
                <a:latin typeface="#9Slide03 Ample" panose="02000000000000000000" pitchFamily="2" charset="0"/>
              </a:rPr>
              <a:t> </a:t>
            </a:r>
            <a:r>
              <a:rPr lang="en-US" sz="1200" dirty="0" err="1">
                <a:effectLst/>
                <a:latin typeface="#9Slide03 Ample" panose="02000000000000000000" pitchFamily="2" charset="0"/>
              </a:rPr>
              <a:t>nghe</a:t>
            </a:r>
            <a:endParaRPr lang="vi-VN" sz="1200" dirty="0">
              <a:effectLst/>
              <a:latin typeface="#9Slide03 Ample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F38F6-5188-443C-897D-CA4E5DF66F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484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F38F6-5188-443C-897D-CA4E5DF66F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38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51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9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37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4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04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81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321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7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6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85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4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1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32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848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455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29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37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897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8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7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14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910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35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10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8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2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69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37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396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870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470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46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20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16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22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895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21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54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08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29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416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90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72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97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72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568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3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1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09" r:id="rId8"/>
    <p:sldLayoutId id="2147483708" r:id="rId9"/>
    <p:sldLayoutId id="2147483707" r:id="rId10"/>
    <p:sldLayoutId id="2147483706" r:id="rId11"/>
    <p:sldLayoutId id="2147483705" r:id="rId12"/>
    <p:sldLayoutId id="2147483704" r:id="rId13"/>
    <p:sldLayoutId id="2147483703" r:id="rId14"/>
    <p:sldLayoutId id="2147483702" r:id="rId15"/>
    <p:sldLayoutId id="2147483701" r:id="rId16"/>
    <p:sldLayoutId id="2147483700" r:id="rId17"/>
    <p:sldLayoutId id="2147483699" r:id="rId18"/>
    <p:sldLayoutId id="2147483698" r:id="rId19"/>
    <p:sldLayoutId id="2147483697" r:id="rId20"/>
    <p:sldLayoutId id="2147483696" r:id="rId21"/>
    <p:sldLayoutId id="2147483695" r:id="rId22"/>
    <p:sldLayoutId id="2147483694" r:id="rId23"/>
    <p:sldLayoutId id="2147483693" r:id="rId24"/>
    <p:sldLayoutId id="2147483692" r:id="rId25"/>
    <p:sldLayoutId id="2147483691" r:id="rId26"/>
    <p:sldLayoutId id="2147483690" r:id="rId27"/>
    <p:sldLayoutId id="2147483689" r:id="rId28"/>
    <p:sldLayoutId id="2147483688" r:id="rId29"/>
    <p:sldLayoutId id="2147483687" r:id="rId30"/>
    <p:sldLayoutId id="2147483686" r:id="rId31"/>
    <p:sldLayoutId id="2147483685" r:id="rId32"/>
    <p:sldLayoutId id="2147483684" r:id="rId33"/>
    <p:sldLayoutId id="2147483683" r:id="rId34"/>
    <p:sldLayoutId id="2147483682" r:id="rId35"/>
    <p:sldLayoutId id="2147483681" r:id="rId36"/>
    <p:sldLayoutId id="2147483680" r:id="rId37"/>
    <p:sldLayoutId id="2147483679" r:id="rId38"/>
    <p:sldLayoutId id="2147483678" r:id="rId39"/>
    <p:sldLayoutId id="2147483677" r:id="rId40"/>
    <p:sldLayoutId id="2147483676" r:id="rId41"/>
    <p:sldLayoutId id="2147483675" r:id="rId42"/>
    <p:sldLayoutId id="2147483674" r:id="rId43"/>
    <p:sldLayoutId id="2147483673" r:id="rId44"/>
    <p:sldLayoutId id="2147483672" r:id="rId45"/>
    <p:sldLayoutId id="2147483671" r:id="rId46"/>
    <p:sldLayoutId id="2147483670" r:id="rId47"/>
    <p:sldLayoutId id="2147483669" r:id="rId48"/>
    <p:sldLayoutId id="2147483668" r:id="rId49"/>
    <p:sldLayoutId id="2147483667" r:id="rId50"/>
    <p:sldLayoutId id="2147483666" r:id="rId51"/>
    <p:sldLayoutId id="2147483665" r:id="rId52"/>
    <p:sldLayoutId id="2147483664" r:id="rId53"/>
    <p:sldLayoutId id="2147483663" r:id="rId54"/>
    <p:sldLayoutId id="2147483662" r:id="rId55"/>
    <p:sldLayoutId id="2147483661" r:id="rId56"/>
    <p:sldLayoutId id="2147483660" r:id="rId57"/>
    <p:sldLayoutId id="2147483656" r:id="rId58"/>
    <p:sldLayoutId id="2147483657" r:id="rId59"/>
    <p:sldLayoutId id="2147483658" r:id="rId60"/>
    <p:sldLayoutId id="2147483659" r:id="rId6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slide" Target="slide8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0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uyển Tập 22 Hình Nền Powerpoint Dễ Thương Nhất Quả Đất, Tổng Hợp Ảnh Động  Powerpoint Dễ Thương">
            <a:extLst>
              <a:ext uri="{FF2B5EF4-FFF2-40B4-BE49-F238E27FC236}">
                <a16:creationId xmlns:a16="http://schemas.microsoft.com/office/drawing/2014/main" id="{875FA965-6E9D-4CBD-AC3C-E7475176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" y="0"/>
            <a:ext cx="18288000" cy="10287000"/>
          </a:xfrm>
          <a:prstGeom prst="rect">
            <a:avLst/>
          </a:prstGeom>
          <a:noFill/>
          <a:effectLst>
            <a:outerShdw blurRad="50800" dir="5400000" algn="ctr" rotWithShape="0">
              <a:srgbClr val="000000">
                <a:alpha val="7000"/>
              </a:srgb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28647473-B020-4BEB-BEC5-336DF23B06F6}"/>
              </a:ext>
            </a:extLst>
          </p:cNvPr>
          <p:cNvSpPr/>
          <p:nvPr/>
        </p:nvSpPr>
        <p:spPr>
          <a:xfrm>
            <a:off x="6856141" y="3012688"/>
            <a:ext cx="4572000" cy="2133600"/>
          </a:xfrm>
          <a:prstGeom prst="cloud">
            <a:avLst/>
          </a:prstGeom>
          <a:gradFill>
            <a:gsLst>
              <a:gs pos="0">
                <a:srgbClr val="E6FFFF"/>
              </a:gs>
              <a:gs pos="74000">
                <a:srgbClr val="00B0F0">
                  <a:alpha val="8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Khởi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động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nền PowerPoint đẹp 2018 đẹp nhất tổng hợp ở nhiều nguồn">
            <a:extLst>
              <a:ext uri="{FF2B5EF4-FFF2-40B4-BE49-F238E27FC236}">
                <a16:creationId xmlns:a16="http://schemas.microsoft.com/office/drawing/2014/main" id="{AF94AAE0-D612-4F64-B0BA-470CBAC4F2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400" y="1270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3F478013-958A-44BA-99E8-AF824A7DA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800100"/>
            <a:ext cx="17246600" cy="81263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vi-VN" sz="3200" b="1" dirty="0" err="1">
                <a:cs typeface="Arial" panose="020B0604020202020204" pitchFamily="34" charset="0"/>
              </a:rPr>
              <a:t>Một</a:t>
            </a:r>
            <a:r>
              <a:rPr lang="en-US" altLang="vi-VN" sz="3200" b="1" dirty="0"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cs typeface="Arial" panose="020B0604020202020204" pitchFamily="34" charset="0"/>
              </a:rPr>
              <a:t>số</a:t>
            </a:r>
            <a:r>
              <a:rPr lang="en-US" altLang="vi-VN" sz="3200" b="1" dirty="0"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cs typeface="Arial" panose="020B0604020202020204" pitchFamily="34" charset="0"/>
              </a:rPr>
              <a:t>câu</a:t>
            </a:r>
            <a:r>
              <a:rPr lang="en-US" altLang="vi-VN" sz="3200" b="1" dirty="0"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cs typeface="Arial" panose="020B0604020202020204" pitchFamily="34" charset="0"/>
              </a:rPr>
              <a:t>hỏi</a:t>
            </a:r>
            <a:r>
              <a:rPr lang="en-US" altLang="vi-VN" sz="3200" b="1" dirty="0"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cs typeface="Arial" panose="020B0604020202020204" pitchFamily="34" charset="0"/>
              </a:rPr>
              <a:t>gợi</a:t>
            </a:r>
            <a:r>
              <a:rPr lang="en-US" altLang="vi-VN" sz="3200" b="1" dirty="0">
                <a:cs typeface="Arial" panose="020B0604020202020204" pitchFamily="34" charset="0"/>
              </a:rPr>
              <a:t> ý: 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Bạn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nghĩ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gì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về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lễ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khai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giảng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hôm</a:t>
            </a:r>
            <a:r>
              <a:rPr lang="en-US" altLang="vi-VN" sz="3200" dirty="0">
                <a:cs typeface="Arial" panose="020B0604020202020204" pitchFamily="34" charset="0"/>
              </a:rPr>
              <a:t> nay?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vi-VN" sz="3200" dirty="0">
                <a:cs typeface="Arial" panose="020B0604020202020204" pitchFamily="34" charset="0"/>
              </a:rPr>
              <a:t> N</a:t>
            </a:r>
            <a:r>
              <a:rPr lang="vi-VN" altLang="vi-VN" sz="3200" dirty="0">
                <a:cs typeface="Arial" panose="020B0604020202020204" pitchFamily="34" charset="0"/>
              </a:rPr>
              <a:t>ă</a:t>
            </a:r>
            <a:r>
              <a:rPr lang="en-US" altLang="vi-VN" sz="3200" dirty="0">
                <a:cs typeface="Arial" panose="020B0604020202020204" pitchFamily="34" charset="0"/>
              </a:rPr>
              <a:t>m nay </a:t>
            </a:r>
            <a:r>
              <a:rPr lang="en-US" altLang="vi-VN" sz="3200" dirty="0" err="1">
                <a:cs typeface="Arial" panose="020B0604020202020204" pitchFamily="34" charset="0"/>
              </a:rPr>
              <a:t>bạn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vi-VN" altLang="vi-VN" sz="3200" dirty="0">
                <a:cs typeface="Arial" panose="020B0604020202020204" pitchFamily="34" charset="0"/>
              </a:rPr>
              <a:t>đ</a:t>
            </a:r>
            <a:r>
              <a:rPr lang="en-US" altLang="vi-VN" sz="3200" dirty="0">
                <a:cs typeface="Arial" panose="020B0604020202020204" pitchFamily="34" charset="0"/>
              </a:rPr>
              <a:t>ã </a:t>
            </a:r>
            <a:r>
              <a:rPr lang="en-US" altLang="vi-VN" sz="3200" dirty="0" err="1">
                <a:cs typeface="Arial" panose="020B0604020202020204" pitchFamily="34" charset="0"/>
              </a:rPr>
              <a:t>là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học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sinh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lớp</a:t>
            </a:r>
            <a:r>
              <a:rPr lang="en-US" altLang="vi-VN" sz="3200" dirty="0">
                <a:cs typeface="Arial" panose="020B0604020202020204" pitchFamily="34" charset="0"/>
              </a:rPr>
              <a:t> 5. </a:t>
            </a:r>
            <a:r>
              <a:rPr lang="en-US" altLang="vi-VN" sz="3200" dirty="0" err="1">
                <a:cs typeface="Arial" panose="020B0604020202020204" pitchFamily="34" charset="0"/>
              </a:rPr>
              <a:t>Vậy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bạn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hãy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cho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mọi</a:t>
            </a:r>
            <a:r>
              <a:rPr lang="en-US" altLang="vi-VN" sz="3200" dirty="0">
                <a:cs typeface="Arial" panose="020B0604020202020204" pitchFamily="34" charset="0"/>
              </a:rPr>
              <a:t> ng</a:t>
            </a:r>
            <a:r>
              <a:rPr lang="vi-VN" altLang="vi-VN" sz="3200" dirty="0">
                <a:cs typeface="Arial" panose="020B0604020202020204" pitchFamily="34" charset="0"/>
              </a:rPr>
              <a:t>ư</a:t>
            </a:r>
            <a:r>
              <a:rPr lang="en-US" altLang="vi-VN" sz="3200" dirty="0" err="1">
                <a:cs typeface="Arial" panose="020B0604020202020204" pitchFamily="34" charset="0"/>
              </a:rPr>
              <a:t>ời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biết</a:t>
            </a:r>
            <a:r>
              <a:rPr lang="en-US" altLang="vi-VN" sz="3200" dirty="0">
                <a:cs typeface="Arial" panose="020B0604020202020204" pitchFamily="34" charset="0"/>
              </a:rPr>
              <a:t> HS </a:t>
            </a:r>
            <a:r>
              <a:rPr lang="en-US" altLang="vi-VN" sz="3200" dirty="0" err="1">
                <a:cs typeface="Arial" panose="020B0604020202020204" pitchFamily="34" charset="0"/>
              </a:rPr>
              <a:t>lớp</a:t>
            </a:r>
            <a:r>
              <a:rPr lang="en-US" altLang="vi-VN" sz="3200" dirty="0">
                <a:cs typeface="Arial" panose="020B0604020202020204" pitchFamily="34" charset="0"/>
              </a:rPr>
              <a:t> 6 </a:t>
            </a:r>
            <a:r>
              <a:rPr lang="en-US" altLang="vi-VN" sz="3200" dirty="0" err="1">
                <a:cs typeface="Arial" panose="020B0604020202020204" pitchFamily="34" charset="0"/>
              </a:rPr>
              <a:t>thì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có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những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vi-VN" altLang="vi-VN" sz="3200" dirty="0">
                <a:cs typeface="Arial" panose="020B0604020202020204" pitchFamily="34" charset="0"/>
              </a:rPr>
              <a:t>đ</a:t>
            </a:r>
            <a:r>
              <a:rPr lang="en-US" altLang="vi-VN" sz="3200" dirty="0" err="1">
                <a:cs typeface="Arial" panose="020B0604020202020204" pitchFamily="34" charset="0"/>
              </a:rPr>
              <a:t>iểm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gì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khác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với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học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sinh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các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lớp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khác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trong</a:t>
            </a:r>
            <a:r>
              <a:rPr lang="en-US" altLang="vi-VN" sz="3200" dirty="0">
                <a:cs typeface="Arial" panose="020B0604020202020204" pitchFamily="34" charset="0"/>
              </a:rPr>
              <a:t> tr</a:t>
            </a:r>
            <a:r>
              <a:rPr lang="vi-VN" altLang="vi-VN" sz="3200" dirty="0">
                <a:cs typeface="Arial" panose="020B0604020202020204" pitchFamily="34" charset="0"/>
              </a:rPr>
              <a:t>ư</a:t>
            </a:r>
            <a:r>
              <a:rPr lang="en-US" altLang="vi-VN" sz="3200" dirty="0" err="1">
                <a:cs typeface="Arial" panose="020B0604020202020204" pitchFamily="34" charset="0"/>
              </a:rPr>
              <a:t>ờng</a:t>
            </a:r>
            <a:r>
              <a:rPr lang="en-US" altLang="vi-VN" sz="3200" dirty="0">
                <a:cs typeface="Arial" panose="020B0604020202020204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Bạn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hãy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nêu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cảm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nghĩ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của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mình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khi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là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học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sinh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lớp</a:t>
            </a:r>
            <a:r>
              <a:rPr lang="en-US" altLang="vi-VN" sz="3200" dirty="0">
                <a:cs typeface="Arial" panose="020B0604020202020204" pitchFamily="34" charset="0"/>
              </a:rPr>
              <a:t> 5? 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vi-VN" sz="3200" dirty="0">
                <a:cs typeface="Arial" panose="020B0604020202020204" pitchFamily="34" charset="0"/>
              </a:rPr>
              <a:t> Khi </a:t>
            </a:r>
            <a:r>
              <a:rPr lang="en-US" altLang="vi-VN" sz="3200" dirty="0" err="1">
                <a:cs typeface="Arial" panose="020B0604020202020204" pitchFamily="34" charset="0"/>
              </a:rPr>
              <a:t>là</a:t>
            </a:r>
            <a:r>
              <a:rPr lang="en-US" altLang="vi-VN" sz="3200" dirty="0">
                <a:cs typeface="Arial" panose="020B0604020202020204" pitchFamily="34" charset="0"/>
              </a:rPr>
              <a:t> HS </a:t>
            </a:r>
            <a:r>
              <a:rPr lang="en-US" altLang="vi-VN" sz="3200" dirty="0" err="1">
                <a:cs typeface="Arial" panose="020B0604020202020204" pitchFamily="34" charset="0"/>
              </a:rPr>
              <a:t>lớp</a:t>
            </a:r>
            <a:r>
              <a:rPr lang="en-US" altLang="vi-VN" sz="3200" dirty="0">
                <a:cs typeface="Arial" panose="020B0604020202020204" pitchFamily="34" charset="0"/>
              </a:rPr>
              <a:t> 5 </a:t>
            </a:r>
            <a:r>
              <a:rPr lang="en-US" altLang="vi-VN" sz="3200" dirty="0" err="1">
                <a:cs typeface="Arial" panose="020B0604020202020204" pitchFamily="34" charset="0"/>
              </a:rPr>
              <a:t>bạn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cảm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thấy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hài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lòng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về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những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vi-VN" altLang="vi-VN" sz="3200" dirty="0">
                <a:cs typeface="Arial" panose="020B0604020202020204" pitchFamily="34" charset="0"/>
              </a:rPr>
              <a:t>đ</a:t>
            </a:r>
            <a:r>
              <a:rPr lang="en-US" altLang="vi-VN" sz="3200" dirty="0" err="1">
                <a:cs typeface="Arial" panose="020B0604020202020204" pitchFamily="34" charset="0"/>
              </a:rPr>
              <a:t>iểm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mạnh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nào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của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mình</a:t>
            </a:r>
            <a:r>
              <a:rPr lang="en-US" altLang="vi-VN" sz="3200" dirty="0">
                <a:cs typeface="Arial" panose="020B0604020202020204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Bạn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nói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một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vài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vi-VN" altLang="vi-VN" sz="3200" dirty="0">
                <a:cs typeface="Arial" panose="020B0604020202020204" pitchFamily="34" charset="0"/>
              </a:rPr>
              <a:t>đ</a:t>
            </a:r>
            <a:r>
              <a:rPr lang="en-US" altLang="vi-VN" sz="3200" dirty="0" err="1">
                <a:cs typeface="Arial" panose="020B0604020202020204" pitchFamily="34" charset="0"/>
              </a:rPr>
              <a:t>iểm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bạn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cần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cố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gắng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khắc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phục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vi-VN" altLang="vi-VN" sz="3200" dirty="0">
                <a:cs typeface="Arial" panose="020B0604020202020204" pitchFamily="34" charset="0"/>
              </a:rPr>
              <a:t>đ</a:t>
            </a:r>
            <a:r>
              <a:rPr lang="en-US" altLang="vi-VN" sz="3200" dirty="0">
                <a:cs typeface="Arial" panose="020B0604020202020204" pitchFamily="34" charset="0"/>
              </a:rPr>
              <a:t>ể </a:t>
            </a:r>
            <a:r>
              <a:rPr lang="en-US" altLang="vi-VN" sz="3200" dirty="0" err="1">
                <a:cs typeface="Arial" panose="020B0604020202020204" pitchFamily="34" charset="0"/>
              </a:rPr>
              <a:t>xứng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vi-VN" altLang="vi-VN" sz="3200" dirty="0">
                <a:cs typeface="Arial" panose="020B0604020202020204" pitchFamily="34" charset="0"/>
              </a:rPr>
              <a:t>đ</a:t>
            </a:r>
            <a:r>
              <a:rPr lang="en-US" altLang="vi-VN" sz="3200" dirty="0" err="1">
                <a:cs typeface="Arial" panose="020B0604020202020204" pitchFamily="34" charset="0"/>
              </a:rPr>
              <a:t>áng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là</a:t>
            </a:r>
            <a:r>
              <a:rPr lang="en-US" altLang="vi-VN" sz="3200" dirty="0">
                <a:cs typeface="Arial" panose="020B0604020202020204" pitchFamily="34" charset="0"/>
              </a:rPr>
              <a:t> HS </a:t>
            </a:r>
            <a:r>
              <a:rPr lang="en-US" altLang="vi-VN" sz="3200" dirty="0" err="1">
                <a:cs typeface="Arial" panose="020B0604020202020204" pitchFamily="34" charset="0"/>
              </a:rPr>
              <a:t>lớn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nhất</a:t>
            </a:r>
            <a:r>
              <a:rPr lang="en-US" altLang="vi-VN" sz="3200" dirty="0">
                <a:cs typeface="Arial" panose="020B0604020202020204" pitchFamily="34" charset="0"/>
              </a:rPr>
              <a:t> tr</a:t>
            </a:r>
            <a:r>
              <a:rPr lang="vi-VN" altLang="vi-VN" sz="3200" dirty="0">
                <a:cs typeface="Arial" panose="020B0604020202020204" pitchFamily="34" charset="0"/>
              </a:rPr>
              <a:t>ư</a:t>
            </a:r>
            <a:r>
              <a:rPr lang="en-US" altLang="vi-VN" sz="3200" dirty="0" err="1">
                <a:cs typeface="Arial" panose="020B0604020202020204" pitchFamily="34" charset="0"/>
              </a:rPr>
              <a:t>ờng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vi-VN" altLang="vi-VN" sz="3200" dirty="0">
                <a:cs typeface="Arial" panose="020B0604020202020204" pitchFamily="34" charset="0"/>
              </a:rPr>
              <a:t>đư</a:t>
            </a:r>
            <a:r>
              <a:rPr lang="en-US" altLang="vi-VN" sz="3200" dirty="0" err="1">
                <a:cs typeface="Arial" panose="020B0604020202020204" pitchFamily="34" charset="0"/>
              </a:rPr>
              <a:t>ợc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không</a:t>
            </a:r>
            <a:r>
              <a:rPr lang="en-US" altLang="vi-VN" sz="3200" dirty="0">
                <a:cs typeface="Arial" panose="020B0604020202020204" pitchFamily="34" charset="0"/>
              </a:rPr>
              <a:t> ?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Bạn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dự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vi-VN" altLang="vi-VN" sz="3200" dirty="0">
                <a:cs typeface="Arial" panose="020B0604020202020204" pitchFamily="34" charset="0"/>
              </a:rPr>
              <a:t>đ</a:t>
            </a:r>
            <a:r>
              <a:rPr lang="en-US" altLang="vi-VN" sz="3200" dirty="0" err="1">
                <a:cs typeface="Arial" panose="020B0604020202020204" pitchFamily="34" charset="0"/>
              </a:rPr>
              <a:t>ịnh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khắc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phục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những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vi-VN" altLang="vi-VN" sz="3200" dirty="0">
                <a:cs typeface="Arial" panose="020B0604020202020204" pitchFamily="34" charset="0"/>
              </a:rPr>
              <a:t>đ</a:t>
            </a:r>
            <a:r>
              <a:rPr lang="en-US" altLang="vi-VN" sz="3200" dirty="0" err="1">
                <a:cs typeface="Arial" panose="020B0604020202020204" pitchFamily="34" charset="0"/>
              </a:rPr>
              <a:t>iểm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yếu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của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mình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nh</a:t>
            </a:r>
            <a:r>
              <a:rPr lang="vi-VN" altLang="vi-VN" sz="3200" dirty="0">
                <a:cs typeface="Arial" panose="020B0604020202020204" pitchFamily="34" charset="0"/>
              </a:rPr>
              <a:t>ư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thế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nào</a:t>
            </a:r>
            <a:r>
              <a:rPr lang="en-US" altLang="vi-VN" sz="3200" dirty="0">
                <a:cs typeface="Arial" panose="020B0604020202020204" pitchFamily="34" charset="0"/>
              </a:rPr>
              <a:t>?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Bạn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có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thể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hát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một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bài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hát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hoặc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vi-VN" altLang="vi-VN" sz="3200" dirty="0">
                <a:cs typeface="Arial" panose="020B0604020202020204" pitchFamily="34" charset="0"/>
              </a:rPr>
              <a:t>đ</a:t>
            </a:r>
            <a:r>
              <a:rPr lang="en-US" altLang="vi-VN" sz="3200" dirty="0" err="1">
                <a:cs typeface="Arial" panose="020B0604020202020204" pitchFamily="34" charset="0"/>
              </a:rPr>
              <a:t>ọc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một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bài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th</a:t>
            </a:r>
            <a:r>
              <a:rPr lang="vi-VN" altLang="vi-VN" sz="3200" dirty="0">
                <a:cs typeface="Arial" panose="020B0604020202020204" pitchFamily="34" charset="0"/>
              </a:rPr>
              <a:t>ơ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về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chủ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vi-VN" altLang="vi-VN" sz="3200" dirty="0">
                <a:cs typeface="Arial" panose="020B0604020202020204" pitchFamily="34" charset="0"/>
              </a:rPr>
              <a:t>đ</a:t>
            </a:r>
            <a:r>
              <a:rPr lang="en-US" altLang="vi-VN" sz="3200" dirty="0">
                <a:cs typeface="Arial" panose="020B0604020202020204" pitchFamily="34" charset="0"/>
              </a:rPr>
              <a:t>ề tr</a:t>
            </a:r>
            <a:r>
              <a:rPr lang="vi-VN" altLang="vi-VN" sz="3200" dirty="0">
                <a:cs typeface="Arial" panose="020B0604020202020204" pitchFamily="34" charset="0"/>
              </a:rPr>
              <a:t>ư</a:t>
            </a:r>
            <a:r>
              <a:rPr lang="en-US" altLang="vi-VN" sz="3200" dirty="0" err="1">
                <a:cs typeface="Arial" panose="020B0604020202020204" pitchFamily="34" charset="0"/>
              </a:rPr>
              <a:t>ờng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em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vi-VN" altLang="vi-VN" sz="3200" dirty="0">
                <a:cs typeface="Arial" panose="020B0604020202020204" pitchFamily="34" charset="0"/>
              </a:rPr>
              <a:t>đ</a:t>
            </a:r>
            <a:r>
              <a:rPr lang="en-US" altLang="vi-VN" sz="3200" dirty="0">
                <a:cs typeface="Arial" panose="020B0604020202020204" pitchFamily="34" charset="0"/>
              </a:rPr>
              <a:t>ể </a:t>
            </a:r>
            <a:r>
              <a:rPr lang="en-US" altLang="vi-VN" sz="3200" dirty="0" err="1">
                <a:cs typeface="Arial" panose="020B0604020202020204" pitchFamily="34" charset="0"/>
              </a:rPr>
              <a:t>tặng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cho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mọi</a:t>
            </a:r>
            <a:r>
              <a:rPr lang="en-US" altLang="vi-VN" sz="3200" dirty="0">
                <a:cs typeface="Arial" panose="020B0604020202020204" pitchFamily="34" charset="0"/>
              </a:rPr>
              <a:t> ng</a:t>
            </a:r>
            <a:r>
              <a:rPr lang="vi-VN" altLang="vi-VN" sz="3200" dirty="0">
                <a:cs typeface="Arial" panose="020B0604020202020204" pitchFamily="34" charset="0"/>
              </a:rPr>
              <a:t>ư</a:t>
            </a:r>
            <a:r>
              <a:rPr lang="en-US" altLang="vi-VN" sz="3200" dirty="0" err="1">
                <a:cs typeface="Arial" panose="020B0604020202020204" pitchFamily="34" charset="0"/>
              </a:rPr>
              <a:t>ời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trong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buổi</a:t>
            </a:r>
            <a:r>
              <a:rPr lang="en-US" altLang="vi-VN" sz="3200" dirty="0">
                <a:cs typeface="Arial" panose="020B0604020202020204" pitchFamily="34" charset="0"/>
              </a:rPr>
              <a:t> </a:t>
            </a:r>
            <a:r>
              <a:rPr lang="en-US" altLang="vi-VN" sz="3200" dirty="0" err="1">
                <a:cs typeface="Arial" panose="020B0604020202020204" pitchFamily="34" charset="0"/>
              </a:rPr>
              <a:t>giao</a:t>
            </a:r>
            <a:r>
              <a:rPr lang="en-US" altLang="vi-VN" sz="3200" dirty="0">
                <a:cs typeface="Arial" panose="020B0604020202020204" pitchFamily="34" charset="0"/>
              </a:rPr>
              <a:t> l</a:t>
            </a:r>
            <a:r>
              <a:rPr lang="vi-VN" altLang="vi-VN" sz="3200" dirty="0">
                <a:cs typeface="Arial" panose="020B0604020202020204" pitchFamily="34" charset="0"/>
              </a:rPr>
              <a:t>ư</a:t>
            </a:r>
            <a:r>
              <a:rPr lang="en-US" altLang="vi-VN" sz="3200" dirty="0">
                <a:cs typeface="Arial" panose="020B0604020202020204" pitchFamily="34" charset="0"/>
              </a:rPr>
              <a:t>u </a:t>
            </a:r>
            <a:r>
              <a:rPr lang="en-US" altLang="vi-VN" sz="3200" dirty="0" err="1">
                <a:cs typeface="Arial" panose="020B0604020202020204" pitchFamily="34" charset="0"/>
              </a:rPr>
              <a:t>hôm</a:t>
            </a:r>
            <a:r>
              <a:rPr lang="en-US" altLang="vi-VN" sz="3200" dirty="0">
                <a:cs typeface="Arial" panose="020B0604020202020204" pitchFamily="34" charset="0"/>
              </a:rPr>
              <a:t> nay. </a:t>
            </a:r>
          </a:p>
        </p:txBody>
      </p:sp>
    </p:spTree>
    <p:extLst>
      <p:ext uri="{BB962C8B-B14F-4D97-AF65-F5344CB8AC3E}">
        <p14:creationId xmlns:p14="http://schemas.microsoft.com/office/powerpoint/2010/main" val="97983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7" descr="416eu">
            <a:extLst>
              <a:ext uri="{FF2B5EF4-FFF2-40B4-BE49-F238E27FC236}">
                <a16:creationId xmlns:a16="http://schemas.microsoft.com/office/drawing/2014/main" id="{D71B6ABE-EA23-4DC7-BD81-DBD3DA96B4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91200" y="2857500"/>
            <a:ext cx="6134100" cy="1133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  <a:contourClr>
                <a:srgbClr val="0000CC"/>
              </a:contourClr>
            </a:sp3d>
          </a:bodyPr>
          <a:lstStyle/>
          <a:p>
            <a:pPr algn="ctr"/>
            <a:r>
              <a:rPr lang="vi-VN" sz="3200" b="1" kern="10" dirty="0">
                <a:ln w="9525"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KẾT THÚC</a:t>
            </a:r>
          </a:p>
        </p:txBody>
      </p:sp>
      <p:sp>
        <p:nvSpPr>
          <p:cNvPr id="3" name="WordArt 36">
            <a:extLst>
              <a:ext uri="{FF2B5EF4-FFF2-40B4-BE49-F238E27FC236}">
                <a16:creationId xmlns:a16="http://schemas.microsoft.com/office/drawing/2014/main" id="{3F6E7256-D56E-44C8-B0E9-5FBEAA6382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19700" y="3990975"/>
            <a:ext cx="7848600" cy="2038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vi-VN" sz="4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2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57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669388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669388" y="1281150"/>
            <a:ext cx="9618612" cy="5275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66"/>
              </a:lnSpc>
            </a:pPr>
            <a:r>
              <a:rPr lang="en-US" sz="7753" spc="155">
                <a:solidFill>
                  <a:srgbClr val="FFFFFF"/>
                </a:solidFill>
                <a:latin typeface="Prompt Black"/>
              </a:rPr>
              <a:t>BÀI 1: EM LÀ</a:t>
            </a:r>
          </a:p>
          <a:p>
            <a:pPr algn="ctr">
              <a:lnSpc>
                <a:spcPts val="14266"/>
              </a:lnSpc>
            </a:pPr>
            <a:r>
              <a:rPr lang="en-US" sz="7753" spc="155">
                <a:solidFill>
                  <a:srgbClr val="FFFFFF"/>
                </a:solidFill>
                <a:latin typeface="Prompt Black"/>
              </a:rPr>
              <a:t> HỌC SINH LỚP 5</a:t>
            </a:r>
          </a:p>
          <a:p>
            <a:pPr algn="ctr">
              <a:lnSpc>
                <a:spcPts val="14266"/>
              </a:lnSpc>
            </a:pPr>
            <a:r>
              <a:rPr lang="en-US" sz="7753" spc="155">
                <a:solidFill>
                  <a:srgbClr val="FFFFFF"/>
                </a:solidFill>
                <a:latin typeface="Prompt Black"/>
              </a:rPr>
              <a:t>(TIẾT 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5DE9D0E-D0CB-4626-BB8B-2B317E716A2F}"/>
              </a:ext>
            </a:extLst>
          </p:cNvPr>
          <p:cNvSpPr/>
          <p:nvPr/>
        </p:nvSpPr>
        <p:spPr>
          <a:xfrm>
            <a:off x="1647128" y="4721574"/>
            <a:ext cx="15021622" cy="17431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rgbClr val="FB8246"/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06550"/>
            <a:r>
              <a:rPr lang="it-IT" altLang="vi-VN" sz="3200" b="1" dirty="0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vi-VN" sz="3200" b="1" dirty="0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</a:t>
            </a:r>
            <a:r>
              <a:rPr lang="en-US" altLang="vi-VN" sz="3200" b="1" dirty="0" err="1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altLang="vi-VN" sz="3200" b="1" dirty="0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vi-VN" sz="3200" b="1" dirty="0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vi-VN" sz="3200" b="1" dirty="0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vi-VN" sz="3200" b="1" dirty="0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vi-VN" sz="3200" b="1" dirty="0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3200" b="1" dirty="0" err="1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altLang="vi-VN" sz="3200" b="1" dirty="0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vi-VN" sz="3200" b="1" dirty="0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vi-VN" sz="3200" b="1" dirty="0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altLang="vi-VN" sz="3200" b="1" dirty="0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altLang="vi-VN" sz="3200" b="1" dirty="0">
                <a:solidFill>
                  <a:srgbClr val="FB82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D9CD8E86-46B2-451E-B08F-2E95573D7BBE}"/>
              </a:ext>
            </a:extLst>
          </p:cNvPr>
          <p:cNvSpPr/>
          <p:nvPr/>
        </p:nvSpPr>
        <p:spPr>
          <a:xfrm>
            <a:off x="1674716" y="7042848"/>
            <a:ext cx="15049500" cy="17431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rgbClr val="36A393"/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5450"/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xứng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vi-VN" sz="3200" b="1" dirty="0">
                <a:solidFill>
                  <a:srgbClr val="36A3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595148-8A4D-4B60-ACDE-B6F8A5DF2496}"/>
              </a:ext>
            </a:extLst>
          </p:cNvPr>
          <p:cNvSpPr/>
          <p:nvPr/>
        </p:nvSpPr>
        <p:spPr>
          <a:xfrm>
            <a:off x="1619250" y="2400300"/>
            <a:ext cx="15049500" cy="17431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84350"/>
            <a:r>
              <a:rPr lang="en-US" altLang="vi-VN" sz="3200" b="1" dirty="0" err="1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vi-VN" sz="3200" b="1" dirty="0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vi-VN" sz="3200" b="1" dirty="0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đư­ợc</a:t>
            </a:r>
            <a:r>
              <a:rPr lang="en-US" altLang="vi-VN" sz="3200" b="1" dirty="0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3200" b="1" dirty="0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vi-VN" sz="3200" b="1" dirty="0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vi-VN" sz="3200" b="1" dirty="0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vi-VN" sz="3200" b="1" dirty="0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vi-VN" sz="3200" b="1" dirty="0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vi-VN" sz="3200" b="1" dirty="0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so </a:t>
            </a:r>
            <a:r>
              <a:rPr lang="en-US" altLang="vi-VN" sz="3200" b="1" dirty="0" err="1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vi-VN" sz="3200" b="1" dirty="0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3200" b="1" dirty="0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vi-VN" sz="3200" b="1" dirty="0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200" b="1" dirty="0" err="1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trư­ớc</a:t>
            </a:r>
            <a:r>
              <a:rPr lang="en-US" altLang="vi-VN" sz="3200" b="1" dirty="0">
                <a:solidFill>
                  <a:srgbClr val="EE4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4799579D-7CA1-4189-A601-E21AB3264A36}"/>
              </a:ext>
            </a:extLst>
          </p:cNvPr>
          <p:cNvSpPr/>
          <p:nvPr/>
        </p:nvSpPr>
        <p:spPr>
          <a:xfrm>
            <a:off x="6858000" y="80279"/>
            <a:ext cx="4572000" cy="1156301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47EC19F-D4E5-4901-B61C-D2774BC3E925}"/>
              </a:ext>
            </a:extLst>
          </p:cNvPr>
          <p:cNvCxnSpPr/>
          <p:nvPr/>
        </p:nvCxnSpPr>
        <p:spPr>
          <a:xfrm>
            <a:off x="0" y="658428"/>
            <a:ext cx="6858000" cy="0"/>
          </a:xfrm>
          <a:prstGeom prst="line">
            <a:avLst/>
          </a:prstGeom>
          <a:ln w="76200">
            <a:solidFill>
              <a:srgbClr val="193689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C41C90B-1B11-4DE2-9129-3B3070A6DA36}"/>
              </a:ext>
            </a:extLst>
          </p:cNvPr>
          <p:cNvCxnSpPr/>
          <p:nvPr/>
        </p:nvCxnSpPr>
        <p:spPr>
          <a:xfrm>
            <a:off x="11430000" y="631056"/>
            <a:ext cx="6858000" cy="0"/>
          </a:xfrm>
          <a:prstGeom prst="line">
            <a:avLst/>
          </a:prstGeom>
          <a:ln w="76200">
            <a:solidFill>
              <a:srgbClr val="193689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Partial Circle 1">
            <a:extLst>
              <a:ext uri="{FF2B5EF4-FFF2-40B4-BE49-F238E27FC236}">
                <a16:creationId xmlns:a16="http://schemas.microsoft.com/office/drawing/2014/main" id="{F32B5C2B-4A06-4E38-9B3C-C32F91A5AD78}"/>
              </a:ext>
            </a:extLst>
          </p:cNvPr>
          <p:cNvSpPr/>
          <p:nvPr/>
        </p:nvSpPr>
        <p:spPr>
          <a:xfrm>
            <a:off x="1647129" y="2451018"/>
            <a:ext cx="1643870" cy="1591547"/>
          </a:xfrm>
          <a:prstGeom prst="pie">
            <a:avLst/>
          </a:prstGeom>
          <a:noFill/>
          <a:ln w="209550">
            <a:gradFill flip="none" rotWithShape="1">
              <a:gsLst>
                <a:gs pos="0">
                  <a:srgbClr val="EE426B"/>
                </a:gs>
                <a:gs pos="54000">
                  <a:srgbClr val="F27290"/>
                </a:gs>
                <a:gs pos="100000">
                  <a:srgbClr val="FDE7E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DA7DA18-0595-47F8-B0B5-8D9822B1BC3C}"/>
              </a:ext>
            </a:extLst>
          </p:cNvPr>
          <p:cNvSpPr/>
          <p:nvPr/>
        </p:nvSpPr>
        <p:spPr>
          <a:xfrm>
            <a:off x="2017026" y="2466763"/>
            <a:ext cx="1424366" cy="137903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00CF972-D770-474E-B7B3-E1CAEFE83116}"/>
              </a:ext>
            </a:extLst>
          </p:cNvPr>
          <p:cNvGrpSpPr/>
          <p:nvPr/>
        </p:nvGrpSpPr>
        <p:grpSpPr>
          <a:xfrm>
            <a:off x="2109921" y="2328909"/>
            <a:ext cx="1409778" cy="1358788"/>
            <a:chOff x="1700211" y="2279777"/>
            <a:chExt cx="2728312" cy="2716083"/>
          </a:xfrm>
          <a:solidFill>
            <a:srgbClr val="EE426B"/>
          </a:solidFill>
        </p:grpSpPr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9A55C67F-BD62-4FE8-94A3-0DB5FB66FB16}"/>
                </a:ext>
              </a:extLst>
            </p:cNvPr>
            <p:cNvSpPr/>
            <p:nvPr/>
          </p:nvSpPr>
          <p:spPr>
            <a:xfrm>
              <a:off x="1700211" y="2795587"/>
              <a:ext cx="2200273" cy="2200273"/>
            </a:xfrm>
            <a:prstGeom prst="flowChartConnector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13CB9A37-F9BD-4B69-94A6-8156D350C14C}"/>
                </a:ext>
              </a:extLst>
            </p:cNvPr>
            <p:cNvSpPr/>
            <p:nvPr/>
          </p:nvSpPr>
          <p:spPr>
            <a:xfrm>
              <a:off x="2980724" y="2279777"/>
              <a:ext cx="1447799" cy="1447799"/>
            </a:xfrm>
            <a:prstGeom prst="flowChartConnector">
              <a:avLst/>
            </a:prstGeom>
            <a:gradFill flip="none" rotWithShape="1">
              <a:gsLst>
                <a:gs pos="37000">
                  <a:srgbClr val="EE426B"/>
                </a:gs>
                <a:gs pos="77000">
                  <a:srgbClr val="FDE7E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83376C2-756B-43F9-9B5F-A52746635E87}"/>
              </a:ext>
            </a:extLst>
          </p:cNvPr>
          <p:cNvSpPr/>
          <p:nvPr/>
        </p:nvSpPr>
        <p:spPr>
          <a:xfrm>
            <a:off x="2883632" y="2459364"/>
            <a:ext cx="505713" cy="48961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Partial Circle 66">
            <a:extLst>
              <a:ext uri="{FF2B5EF4-FFF2-40B4-BE49-F238E27FC236}">
                <a16:creationId xmlns:a16="http://schemas.microsoft.com/office/drawing/2014/main" id="{4D02AD92-924D-4F4A-9733-37C8D0B9909D}"/>
              </a:ext>
            </a:extLst>
          </p:cNvPr>
          <p:cNvSpPr/>
          <p:nvPr/>
        </p:nvSpPr>
        <p:spPr>
          <a:xfrm>
            <a:off x="1659849" y="4746824"/>
            <a:ext cx="1643870" cy="1591547"/>
          </a:xfrm>
          <a:prstGeom prst="pie">
            <a:avLst/>
          </a:prstGeom>
          <a:noFill/>
          <a:ln w="209550">
            <a:gradFill flip="none" rotWithShape="1">
              <a:gsLst>
                <a:gs pos="19000">
                  <a:srgbClr val="FB8246"/>
                </a:gs>
                <a:gs pos="54000">
                  <a:srgbClr val="FDBA99"/>
                </a:gs>
                <a:gs pos="100000">
                  <a:srgbClr val="FEE6DA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A719B033-3B54-4ED4-86E4-5C5DF85DA7A8}"/>
              </a:ext>
            </a:extLst>
          </p:cNvPr>
          <p:cNvSpPr/>
          <p:nvPr/>
        </p:nvSpPr>
        <p:spPr>
          <a:xfrm>
            <a:off x="1888544" y="4744198"/>
            <a:ext cx="1424366" cy="137903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7788038-B5AF-466C-BB1F-C8ED019BE817}"/>
              </a:ext>
            </a:extLst>
          </p:cNvPr>
          <p:cNvGrpSpPr/>
          <p:nvPr/>
        </p:nvGrpSpPr>
        <p:grpSpPr>
          <a:xfrm>
            <a:off x="1894282" y="4696454"/>
            <a:ext cx="1409778" cy="1358788"/>
            <a:chOff x="1700211" y="2279777"/>
            <a:chExt cx="2728312" cy="2716083"/>
          </a:xfrm>
          <a:solidFill>
            <a:srgbClr val="EE426B"/>
          </a:solidFill>
        </p:grpSpPr>
        <p:sp>
          <p:nvSpPr>
            <p:cNvPr id="70" name="Flowchart: Connector 69">
              <a:extLst>
                <a:ext uri="{FF2B5EF4-FFF2-40B4-BE49-F238E27FC236}">
                  <a16:creationId xmlns:a16="http://schemas.microsoft.com/office/drawing/2014/main" id="{0E174A9A-57E4-438C-8A18-D63631ECEA46}"/>
                </a:ext>
              </a:extLst>
            </p:cNvPr>
            <p:cNvSpPr/>
            <p:nvPr/>
          </p:nvSpPr>
          <p:spPr>
            <a:xfrm>
              <a:off x="1700211" y="2795587"/>
              <a:ext cx="2200273" cy="2200273"/>
            </a:xfrm>
            <a:prstGeom prst="flowChartConnector">
              <a:avLst/>
            </a:prstGeom>
            <a:solidFill>
              <a:srgbClr val="FB82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lowchart: Connector 70">
              <a:extLst>
                <a:ext uri="{FF2B5EF4-FFF2-40B4-BE49-F238E27FC236}">
                  <a16:creationId xmlns:a16="http://schemas.microsoft.com/office/drawing/2014/main" id="{969B5CEF-C939-4343-AF9F-F30F30E65512}"/>
                </a:ext>
              </a:extLst>
            </p:cNvPr>
            <p:cNvSpPr/>
            <p:nvPr/>
          </p:nvSpPr>
          <p:spPr>
            <a:xfrm>
              <a:off x="2980724" y="2279777"/>
              <a:ext cx="1447799" cy="1447799"/>
            </a:xfrm>
            <a:prstGeom prst="flowChartConnector">
              <a:avLst/>
            </a:prstGeom>
            <a:gradFill flip="none" rotWithShape="1">
              <a:gsLst>
                <a:gs pos="37000">
                  <a:srgbClr val="FB8246"/>
                </a:gs>
                <a:gs pos="77000">
                  <a:srgbClr val="FDE7EC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DC92BE66-8BB5-4844-BF8E-769A480480FD}"/>
              </a:ext>
            </a:extLst>
          </p:cNvPr>
          <p:cNvSpPr/>
          <p:nvPr/>
        </p:nvSpPr>
        <p:spPr>
          <a:xfrm>
            <a:off x="2686943" y="4847048"/>
            <a:ext cx="505713" cy="48961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Partial Circle 72">
            <a:extLst>
              <a:ext uri="{FF2B5EF4-FFF2-40B4-BE49-F238E27FC236}">
                <a16:creationId xmlns:a16="http://schemas.microsoft.com/office/drawing/2014/main" id="{B1161AF6-F179-492E-9F6C-000941637AE5}"/>
              </a:ext>
            </a:extLst>
          </p:cNvPr>
          <p:cNvSpPr/>
          <p:nvPr/>
        </p:nvSpPr>
        <p:spPr>
          <a:xfrm>
            <a:off x="1676854" y="7088222"/>
            <a:ext cx="1643870" cy="1591547"/>
          </a:xfrm>
          <a:prstGeom prst="pie">
            <a:avLst/>
          </a:prstGeom>
          <a:noFill/>
          <a:ln w="209550">
            <a:gradFill flip="none" rotWithShape="1">
              <a:gsLst>
                <a:gs pos="35000">
                  <a:srgbClr val="36A393"/>
                </a:gs>
                <a:gs pos="54000">
                  <a:srgbClr val="72D0C3"/>
                </a:gs>
                <a:gs pos="100000">
                  <a:srgbClr val="C0EAE4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Flowchart: Connector 73">
            <a:extLst>
              <a:ext uri="{FF2B5EF4-FFF2-40B4-BE49-F238E27FC236}">
                <a16:creationId xmlns:a16="http://schemas.microsoft.com/office/drawing/2014/main" id="{3E1FEA4E-CE19-45FC-AFB1-7C190D3F0593}"/>
              </a:ext>
            </a:extLst>
          </p:cNvPr>
          <p:cNvSpPr/>
          <p:nvPr/>
        </p:nvSpPr>
        <p:spPr>
          <a:xfrm>
            <a:off x="1889572" y="7104306"/>
            <a:ext cx="1424366" cy="137903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3F0470A-F71A-411B-97A7-3546ACD91C47}"/>
              </a:ext>
            </a:extLst>
          </p:cNvPr>
          <p:cNvGrpSpPr/>
          <p:nvPr/>
        </p:nvGrpSpPr>
        <p:grpSpPr>
          <a:xfrm>
            <a:off x="1931069" y="7101193"/>
            <a:ext cx="1409778" cy="1358788"/>
            <a:chOff x="1700211" y="2279777"/>
            <a:chExt cx="2728312" cy="2716083"/>
          </a:xfrm>
          <a:solidFill>
            <a:srgbClr val="EE426B"/>
          </a:solidFill>
        </p:grpSpPr>
        <p:sp>
          <p:nvSpPr>
            <p:cNvPr id="76" name="Flowchart: Connector 75">
              <a:extLst>
                <a:ext uri="{FF2B5EF4-FFF2-40B4-BE49-F238E27FC236}">
                  <a16:creationId xmlns:a16="http://schemas.microsoft.com/office/drawing/2014/main" id="{538770F6-37DC-4606-BDD0-2B5DF84EB1EF}"/>
                </a:ext>
              </a:extLst>
            </p:cNvPr>
            <p:cNvSpPr/>
            <p:nvPr/>
          </p:nvSpPr>
          <p:spPr>
            <a:xfrm>
              <a:off x="1700211" y="2795587"/>
              <a:ext cx="2200273" cy="2200273"/>
            </a:xfrm>
            <a:prstGeom prst="flowChartConnector">
              <a:avLst/>
            </a:prstGeom>
            <a:solidFill>
              <a:srgbClr val="36A3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vi-VN" sz="6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lowchart: Connector 76">
              <a:extLst>
                <a:ext uri="{FF2B5EF4-FFF2-40B4-BE49-F238E27FC236}">
                  <a16:creationId xmlns:a16="http://schemas.microsoft.com/office/drawing/2014/main" id="{738B4908-A431-43D5-9CCE-2EC039D08995}"/>
                </a:ext>
              </a:extLst>
            </p:cNvPr>
            <p:cNvSpPr/>
            <p:nvPr/>
          </p:nvSpPr>
          <p:spPr>
            <a:xfrm>
              <a:off x="2980724" y="2279777"/>
              <a:ext cx="1447799" cy="1447799"/>
            </a:xfrm>
            <a:prstGeom prst="flowChartConnector">
              <a:avLst/>
            </a:prstGeom>
            <a:gradFill flip="none" rotWithShape="1">
              <a:gsLst>
                <a:gs pos="37000">
                  <a:srgbClr val="36A393"/>
                </a:gs>
                <a:gs pos="77000">
                  <a:srgbClr val="9ADED4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8" name="Flowchart: Connector 77">
            <a:extLst>
              <a:ext uri="{FF2B5EF4-FFF2-40B4-BE49-F238E27FC236}">
                <a16:creationId xmlns:a16="http://schemas.microsoft.com/office/drawing/2014/main" id="{55C41F95-79B9-430B-B2B1-9EB52A7EB9E4}"/>
              </a:ext>
            </a:extLst>
          </p:cNvPr>
          <p:cNvSpPr/>
          <p:nvPr/>
        </p:nvSpPr>
        <p:spPr>
          <a:xfrm>
            <a:off x="2754699" y="7201526"/>
            <a:ext cx="505713" cy="48961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7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79" grpId="0" animBg="1"/>
      <p:bldP spid="10" grpId="0" animBg="1"/>
      <p:bldP spid="40" grpId="0" animBg="1"/>
      <p:bldP spid="2" grpId="0" animBg="1"/>
      <p:bldP spid="6" grpId="0" animBg="1"/>
      <p:bldP spid="8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436BF5-C758-41B2-A89F-A4459DEE25D5}"/>
              </a:ext>
            </a:extLst>
          </p:cNvPr>
          <p:cNvSpPr txBox="1"/>
          <p:nvPr/>
        </p:nvSpPr>
        <p:spPr>
          <a:xfrm>
            <a:off x="838200" y="2670870"/>
            <a:ext cx="1600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vi-VN" sz="3200" dirty="0"/>
            </a:br>
            <a:endParaRPr lang="en-US" sz="3200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58E1232C-E097-49DA-B06A-3D916CA184D4}"/>
              </a:ext>
            </a:extLst>
          </p:cNvPr>
          <p:cNvSpPr/>
          <p:nvPr/>
        </p:nvSpPr>
        <p:spPr>
          <a:xfrm>
            <a:off x="2057400" y="647700"/>
            <a:ext cx="5105400" cy="2133600"/>
          </a:xfrm>
          <a:prstGeom prst="cloud">
            <a:avLst/>
          </a:prstGeom>
          <a:gradFill>
            <a:gsLst>
              <a:gs pos="0">
                <a:srgbClr val="E6FFFF"/>
              </a:gs>
              <a:gs pos="74000">
                <a:srgbClr val="00B0F0">
                  <a:alpha val="8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Chia </a:t>
            </a:r>
            <a:r>
              <a:rPr lang="en-US" sz="3600" b="1" dirty="0" err="1">
                <a:solidFill>
                  <a:srgbClr val="002060"/>
                </a:solidFill>
              </a:rPr>
              <a:t>sẻ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nhóm</a:t>
            </a:r>
            <a:r>
              <a:rPr lang="en-US" sz="3600" b="1" dirty="0">
                <a:solidFill>
                  <a:srgbClr val="002060"/>
                </a:solidFill>
              </a:rPr>
              <a:t> 4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13E84C2-1752-4A37-9FB6-4DC1E4A7025F}"/>
              </a:ext>
            </a:extLst>
          </p:cNvPr>
          <p:cNvSpPr/>
          <p:nvPr/>
        </p:nvSpPr>
        <p:spPr>
          <a:xfrm>
            <a:off x="0" y="1714500"/>
            <a:ext cx="18288000" cy="5791201"/>
          </a:xfrm>
          <a:prstGeom prst="cloud">
            <a:avLst/>
          </a:prstGeom>
          <a:gradFill>
            <a:gsLst>
              <a:gs pos="0">
                <a:srgbClr val="E6FFFF"/>
              </a:gs>
              <a:gs pos="74000">
                <a:srgbClr val="00B0F0">
                  <a:alpha val="8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8FB785-D2DF-498B-BDBD-2F63473A5880}"/>
              </a:ext>
            </a:extLst>
          </p:cNvPr>
          <p:cNvSpPr txBox="1"/>
          <p:nvPr/>
        </p:nvSpPr>
        <p:spPr>
          <a:xfrm>
            <a:off x="2057400" y="3083199"/>
            <a:ext cx="15697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#9Slide03 Ample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#9Slide03 Ample" panose="02000000000000000000" pitchFamily="2" charset="0"/>
              </a:rPr>
              <a:t>Hãy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#9Slide03 Ample" panose="02000000000000000000" pitchFamily="2" charset="0"/>
              </a:rPr>
              <a:t> quan sát từng bức tranh trong SGK trang 3 - 4 và</a:t>
            </a:r>
            <a:r>
              <a:rPr lang="en-US" sz="3200" b="1" dirty="0">
                <a:solidFill>
                  <a:srgbClr val="002060"/>
                </a:solidFill>
                <a:latin typeface="#9Slide03 Ample" panose="02000000000000000000" pitchFamily="2" charset="0"/>
              </a:rPr>
              <a:t> </a:t>
            </a:r>
            <a:r>
              <a:rPr lang="vi-VN" sz="3200" b="1" i="0" dirty="0">
                <a:solidFill>
                  <a:srgbClr val="002060"/>
                </a:solidFill>
                <a:effectLst/>
                <a:latin typeface="#9Slide03 Ample" panose="02000000000000000000" pitchFamily="2" charset="0"/>
              </a:rPr>
              <a:t>trả lời các câu hỏi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#9Slide03 Ample" panose="02000000000000000000" pitchFamily="2" charset="0"/>
              </a:rPr>
              <a:t>:</a:t>
            </a:r>
            <a:endParaRPr lang="vi-VN" sz="3200" b="1" i="0" dirty="0">
              <a:solidFill>
                <a:srgbClr val="002060"/>
              </a:solidFill>
              <a:effectLst/>
              <a:latin typeface="#9Slide03 Ample" panose="02000000000000000000" pitchFamily="2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#9Slide03 Ample" panose="02000000000000000000" pitchFamily="2" charset="0"/>
              </a:rPr>
              <a:t>- Tranh vẽ gì?</a:t>
            </a: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#9Slide03 Ample" panose="02000000000000000000" pitchFamily="2" charset="0"/>
              </a:rPr>
              <a:t>- Em nghĩ gì khi xem các tranh trên?</a:t>
            </a:r>
          </a:p>
          <a:p>
            <a:r>
              <a:rPr lang="vi-VN" sz="3200" b="1" i="0" dirty="0">
                <a:solidFill>
                  <a:srgbClr val="002060"/>
                </a:solidFill>
                <a:effectLst/>
                <a:latin typeface="#9Slide03 Ample" panose="02000000000000000000" pitchFamily="2" charset="0"/>
              </a:rPr>
              <a:t>-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#9Slide03 Ample" panose="02000000000000000000" pitchFamily="2" charset="0"/>
              </a:rPr>
              <a:t> </a:t>
            </a:r>
            <a:r>
              <a:rPr lang="en-US" sz="3200" b="1" spc="64" dirty="0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Theo </a:t>
            </a:r>
            <a:r>
              <a:rPr lang="en-US" sz="3200" b="1" spc="64" dirty="0" err="1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em</a:t>
            </a:r>
            <a:r>
              <a:rPr lang="en-US" sz="3200" b="1" spc="64" dirty="0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, </a:t>
            </a:r>
            <a:r>
              <a:rPr lang="en-US" sz="3200" b="1" spc="64" dirty="0" err="1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học</a:t>
            </a:r>
            <a:r>
              <a:rPr lang="en-US" sz="3200" b="1" spc="64" dirty="0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spc="64" dirty="0" err="1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sinh</a:t>
            </a:r>
            <a:r>
              <a:rPr lang="en-US" sz="3200" b="1" spc="64" dirty="0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spc="64" dirty="0" err="1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lớp</a:t>
            </a:r>
            <a:r>
              <a:rPr lang="en-US" sz="3200" b="1" spc="64" dirty="0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5 </a:t>
            </a:r>
            <a:r>
              <a:rPr lang="en-US" sz="3200" b="1" spc="64" dirty="0" err="1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có</a:t>
            </a:r>
            <a:r>
              <a:rPr lang="en-US" sz="3200" b="1" spc="64" dirty="0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spc="64" dirty="0" err="1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gì</a:t>
            </a:r>
            <a:r>
              <a:rPr lang="en-US" sz="3200" b="1" spc="64" dirty="0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spc="64" dirty="0" err="1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khác</a:t>
            </a:r>
            <a:r>
              <a:rPr lang="en-US" sz="3200" b="1" spc="64" dirty="0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so </a:t>
            </a:r>
            <a:r>
              <a:rPr lang="en-US" sz="3200" b="1" spc="64" dirty="0" err="1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với</a:t>
            </a:r>
            <a:r>
              <a:rPr lang="en-US" sz="3200" b="1" spc="64" dirty="0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spc="64" dirty="0" err="1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học</a:t>
            </a:r>
            <a:r>
              <a:rPr lang="en-US" sz="3200" b="1" spc="64" dirty="0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spc="64" dirty="0" err="1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sinh</a:t>
            </a:r>
            <a:r>
              <a:rPr lang="en-US" sz="3200" b="1" spc="64" dirty="0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spc="64" dirty="0" err="1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các</a:t>
            </a:r>
            <a:r>
              <a:rPr lang="en-US" sz="3200" b="1" spc="64" dirty="0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spc="64" dirty="0" err="1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khối</a:t>
            </a:r>
            <a:r>
              <a:rPr lang="en-US" sz="3200" b="1" spc="64" dirty="0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spc="64" dirty="0" err="1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lớp</a:t>
            </a:r>
            <a:r>
              <a:rPr lang="en-US" sz="3200" b="1" spc="64" dirty="0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spc="64" dirty="0" err="1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khác</a:t>
            </a:r>
            <a:r>
              <a:rPr lang="en-US" sz="3200" b="1" spc="64" dirty="0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spc="64" dirty="0" err="1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trong</a:t>
            </a:r>
            <a:r>
              <a:rPr lang="en-US" sz="3200" b="1" spc="64" dirty="0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en-US" sz="3200" b="1" spc="64" dirty="0" err="1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trường</a:t>
            </a:r>
            <a:r>
              <a:rPr lang="en-US" sz="3200" b="1" spc="64" dirty="0">
                <a:solidFill>
                  <a:srgbClr val="002060"/>
                </a:solidFill>
                <a:latin typeface="#9Slide03 Ample" panose="02000000000000000000" pitchFamily="2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?</a:t>
            </a:r>
            <a:endParaRPr lang="vi-VN" sz="3200" b="1" i="0" dirty="0">
              <a:solidFill>
                <a:srgbClr val="002060"/>
              </a:solidFill>
              <a:effectLst/>
              <a:latin typeface="#9Slide03 Ample" panose="02000000000000000000" pitchFamily="2" charset="0"/>
            </a:endParaRPr>
          </a:p>
          <a:p>
            <a:pPr algn="l"/>
            <a:r>
              <a:rPr lang="vi-VN" sz="3200" b="1" i="0" dirty="0">
                <a:solidFill>
                  <a:srgbClr val="002060"/>
                </a:solidFill>
                <a:effectLst/>
                <a:latin typeface="#9Slide03 Ample" panose="02000000000000000000" pitchFamily="2" charset="0"/>
              </a:rPr>
              <a:t>- Theo em chúng ta cần làm gì để xứng đáng là học sinh lớp 5? Vì sao?</a:t>
            </a:r>
          </a:p>
          <a:p>
            <a:endParaRPr lang="en-US" sz="3200" b="1" dirty="0">
              <a:solidFill>
                <a:srgbClr val="002060"/>
              </a:solidFill>
              <a:latin typeface="#9Slide03 Ample" panose="02000000000000000000" pitchFamily="2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Slide Zoom 14">
                <a:extLst>
                  <a:ext uri="{FF2B5EF4-FFF2-40B4-BE49-F238E27FC236}">
                    <a16:creationId xmlns:a16="http://schemas.microsoft.com/office/drawing/2014/main" id="{D3F22691-7849-42E8-A4E8-24A158921AC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5313" y="7124700"/>
              <a:ext cx="5621867" cy="3162300"/>
            </p:xfrm>
            <a:graphic>
              <a:graphicData uri="http://schemas.microsoft.com/office/powerpoint/2016/slidezoom">
                <pslz:sldZm>
                  <pslz:sldZmObj sldId="260" cId="2822704318">
                    <pslz:zmPr id="{BB0E1BE1-948D-448A-9340-98B0B9D65E77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621867" cy="31623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Slide Zoom 1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3F22691-7849-42E8-A4E8-24A158921AC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313" y="7124700"/>
                <a:ext cx="5621867" cy="31623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4DB056A5-8891-4CD6-A461-592F674BC2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2467490" y="6992710"/>
              <a:ext cx="5856515" cy="3294290"/>
            </p:xfrm>
            <a:graphic>
              <a:graphicData uri="http://schemas.microsoft.com/office/powerpoint/2016/slidezoom">
                <pslz:sldZm>
                  <pslz:sldZmObj sldId="261" cId="3787444846">
                    <pslz:zmPr id="{DF044A26-7D51-43DC-8D54-EF5B1B0362FF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5856515" cy="329429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4DB056A5-8891-4CD6-A461-592F674BC2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67490" y="6992710"/>
                <a:ext cx="5856515" cy="329429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742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A0CE65-702F-4AE3-9814-B6F92385B143}"/>
              </a:ext>
            </a:extLst>
          </p:cNvPr>
          <p:cNvGrpSpPr/>
          <p:nvPr/>
        </p:nvGrpSpPr>
        <p:grpSpPr>
          <a:xfrm>
            <a:off x="76200" y="685800"/>
            <a:ext cx="18135600" cy="9089182"/>
            <a:chOff x="76200" y="685800"/>
            <a:chExt cx="18135600" cy="9089182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2A54476C-B56D-4370-B6E9-808412A142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64" b="11993"/>
            <a:stretch/>
          </p:blipFill>
          <p:spPr>
            <a:xfrm>
              <a:off x="3657600" y="685800"/>
              <a:ext cx="10865109" cy="8191500"/>
            </a:xfrm>
            <a:prstGeom prst="rect">
              <a:avLst/>
            </a:prstGeom>
          </p:spPr>
        </p:pic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D3CC52F7-342C-44C2-90F7-57C3BB9E5495}"/>
                </a:ext>
              </a:extLst>
            </p:cNvPr>
            <p:cNvSpPr txBox="1"/>
            <p:nvPr/>
          </p:nvSpPr>
          <p:spPr>
            <a:xfrm>
              <a:off x="76200" y="8877300"/>
              <a:ext cx="18135600" cy="8976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520"/>
                </a:lnSpc>
              </a:pP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Học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sinh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lớp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5 </a:t>
              </a: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Trường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Tiểu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học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Hoàng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Diệu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( </a:t>
              </a: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Hà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Nôi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) </a:t>
              </a:r>
            </a:p>
            <a:p>
              <a:pPr algn="ctr">
                <a:lnSpc>
                  <a:spcPts val="3520"/>
                </a:lnSpc>
              </a:pP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đón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các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em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học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sinh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lớp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1 </a:t>
              </a: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trong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ngày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khai</a:t>
              </a:r>
              <a:r>
                <a:rPr lang="en-US" sz="2800" spc="64" dirty="0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 </a:t>
              </a:r>
              <a:r>
                <a:rPr lang="en-US" sz="2800" spc="64" dirty="0" err="1"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giảng</a:t>
              </a:r>
              <a:endParaRPr lang="en-US" sz="2800" spc="64" dirty="0">
                <a:solidFill>
                  <a:srgbClr val="9439E0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C99B6E7-36E6-4D3E-9AA8-18509F2821AD}"/>
              </a:ext>
            </a:extLst>
          </p:cNvPr>
          <p:cNvSpPr txBox="1"/>
          <p:nvPr/>
        </p:nvSpPr>
        <p:spPr>
          <a:xfrm>
            <a:off x="375257" y="114300"/>
            <a:ext cx="2215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Tranh</a:t>
            </a:r>
            <a:r>
              <a:rPr lang="en-US" sz="3600" b="1" dirty="0"/>
              <a:t>, </a:t>
            </a:r>
            <a:r>
              <a:rPr lang="en-US" sz="3600" b="1" dirty="0" err="1"/>
              <a:t>ảnh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2270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uyển Tập 22 Hình Nền Powerpoint Dễ Thương Nhất Quả Đất, Tổng Hợp Ảnh Động  Powerpoint Dễ Thương">
            <a:extLst>
              <a:ext uri="{FF2B5EF4-FFF2-40B4-BE49-F238E27FC236}">
                <a16:creationId xmlns:a16="http://schemas.microsoft.com/office/drawing/2014/main" id="{875FA965-6E9D-4CBD-AC3C-E7475176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18288000" cy="10287000"/>
          </a:xfrm>
          <a:prstGeom prst="rect">
            <a:avLst/>
          </a:prstGeom>
          <a:noFill/>
          <a:effectLst>
            <a:outerShdw blurRad="50800" dir="5400000" algn="ctr" rotWithShape="0">
              <a:srgbClr val="000000">
                <a:alpha val="7000"/>
              </a:srgbClr>
            </a:outerShdw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3E8A818B-C5BF-451C-B192-084DF1B6E322}"/>
              </a:ext>
            </a:extLst>
          </p:cNvPr>
          <p:cNvSpPr/>
          <p:nvPr/>
        </p:nvSpPr>
        <p:spPr>
          <a:xfrm>
            <a:off x="2438400" y="2324100"/>
            <a:ext cx="14401800" cy="4191000"/>
          </a:xfrm>
          <a:prstGeom prst="horizontalScroll">
            <a:avLst/>
          </a:prstGeom>
          <a:ln/>
          <a:effectLst>
            <a:glow rad="139700">
              <a:schemeClr val="accent6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    </a:t>
            </a:r>
            <a:r>
              <a:rPr lang="en-US" sz="3600" dirty="0" err="1"/>
              <a:t>Năm</a:t>
            </a:r>
            <a:r>
              <a:rPr lang="en-US" sz="3600" dirty="0"/>
              <a:t> nay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lên</a:t>
            </a:r>
            <a:r>
              <a:rPr lang="en-US" sz="3600" dirty="0"/>
              <a:t> </a:t>
            </a:r>
            <a:r>
              <a:rPr lang="en-US" sz="3600" dirty="0" err="1"/>
              <a:t>lớp</a:t>
            </a:r>
            <a:r>
              <a:rPr lang="en-US" sz="3600" dirty="0"/>
              <a:t> 5, </a:t>
            </a:r>
            <a:r>
              <a:rPr lang="en-US" sz="3600" dirty="0" err="1"/>
              <a:t>lớp</a:t>
            </a:r>
            <a:r>
              <a:rPr lang="en-US" sz="3600" dirty="0"/>
              <a:t> </a:t>
            </a:r>
            <a:r>
              <a:rPr lang="en-US" sz="3600" dirty="0" err="1"/>
              <a:t>lớn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 </a:t>
            </a:r>
            <a:r>
              <a:rPr lang="en-US" sz="3600" dirty="0" err="1"/>
              <a:t>trường</a:t>
            </a:r>
            <a:r>
              <a:rPr lang="en-US" sz="3600" dirty="0"/>
              <a:t>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rất</a:t>
            </a:r>
            <a:r>
              <a:rPr lang="en-US" sz="3600" dirty="0"/>
              <a:t> </a:t>
            </a:r>
            <a:r>
              <a:rPr lang="en-US" sz="3600" dirty="0" err="1"/>
              <a:t>vui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/>
              <a:t>hào</a:t>
            </a:r>
            <a:r>
              <a:rPr lang="en-US" sz="3600" dirty="0"/>
              <a:t>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cố</a:t>
            </a:r>
            <a:r>
              <a:rPr lang="en-US" sz="3600" dirty="0"/>
              <a:t> </a:t>
            </a:r>
            <a:r>
              <a:rPr lang="en-US" sz="3600" dirty="0" err="1"/>
              <a:t>gắng</a:t>
            </a:r>
            <a:r>
              <a:rPr lang="en-US" sz="3600" dirty="0"/>
              <a:t>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ngoan</a:t>
            </a:r>
            <a:r>
              <a:rPr lang="en-US" sz="3600" dirty="0"/>
              <a:t>,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giỏi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xứng</a:t>
            </a:r>
            <a:r>
              <a:rPr lang="en-US" sz="3600" dirty="0"/>
              <a:t> </a:t>
            </a:r>
            <a:r>
              <a:rPr lang="en-US" sz="3600" dirty="0" err="1"/>
              <a:t>đáng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học</a:t>
            </a:r>
            <a:r>
              <a:rPr lang="en-US" sz="3600" dirty="0"/>
              <a:t> </a:t>
            </a:r>
            <a:r>
              <a:rPr lang="en-US" sz="3600" dirty="0" err="1"/>
              <a:t>sinh</a:t>
            </a:r>
            <a:r>
              <a:rPr lang="en-US" sz="3600" dirty="0"/>
              <a:t> </a:t>
            </a:r>
            <a:r>
              <a:rPr lang="en-US" sz="3600" dirty="0" err="1"/>
              <a:t>lớp</a:t>
            </a:r>
            <a:r>
              <a:rPr lang="en-US" sz="3600" dirty="0"/>
              <a:t> 5</a:t>
            </a:r>
          </a:p>
        </p:txBody>
      </p:sp>
      <p:sp>
        <p:nvSpPr>
          <p:cNvPr id="7" name="Explosion: 8 Points 6">
            <a:extLst>
              <a:ext uri="{FF2B5EF4-FFF2-40B4-BE49-F238E27FC236}">
                <a16:creationId xmlns:a16="http://schemas.microsoft.com/office/drawing/2014/main" id="{DD037266-02C3-4D9D-B1E1-9488597BFA78}"/>
              </a:ext>
            </a:extLst>
          </p:cNvPr>
          <p:cNvSpPr/>
          <p:nvPr/>
        </p:nvSpPr>
        <p:spPr>
          <a:xfrm>
            <a:off x="2057400" y="1257300"/>
            <a:ext cx="5410200" cy="1371600"/>
          </a:xfrm>
          <a:prstGeom prst="irregularSeal1">
            <a:avLst/>
          </a:prstGeom>
          <a:solidFill>
            <a:srgbClr val="D7F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Ghi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nhớ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14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ình nền PowerPoint đẹp 2018 đẹp nhất tổng hợp ở nhiều nguồn">
            <a:extLst>
              <a:ext uri="{FF2B5EF4-FFF2-40B4-BE49-F238E27FC236}">
                <a16:creationId xmlns:a16="http://schemas.microsoft.com/office/drawing/2014/main" id="{BF80FC48-D857-4C44-870D-1C7616D51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2ADF179B-0B3F-45B5-8DC2-F68549729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18" y="7621369"/>
            <a:ext cx="169214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e. G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ng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ới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noi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theo.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3F0E49-FF83-43B6-A01A-5503A62E1FD3}"/>
              </a:ext>
            </a:extLst>
          </p:cNvPr>
          <p:cNvSpPr txBox="1"/>
          <p:nvPr/>
        </p:nvSpPr>
        <p:spPr>
          <a:xfrm>
            <a:off x="985518" y="2019300"/>
            <a:ext cx="16921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m </a:t>
            </a:r>
            <a:r>
              <a:rPr lang="vi-VN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iều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niên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ồng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24B1F8-D842-4F50-8502-E6FC5753088B}"/>
              </a:ext>
            </a:extLst>
          </p:cNvPr>
          <p:cNvSpPr txBox="1"/>
          <p:nvPr/>
        </p:nvSpPr>
        <p:spPr>
          <a:xfrm>
            <a:off x="985518" y="2976600"/>
            <a:ext cx="16921481" cy="53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tr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F281A6-274B-40D2-A5D1-38506600C040}"/>
              </a:ext>
            </a:extLst>
          </p:cNvPr>
          <p:cNvSpPr txBox="1"/>
          <p:nvPr/>
        </p:nvSpPr>
        <p:spPr>
          <a:xfrm>
            <a:off x="985518" y="4020487"/>
            <a:ext cx="17302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ộng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ộng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tr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ịa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ng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4F7E-702A-4888-BC8E-8A03A1EC851C}"/>
              </a:ext>
            </a:extLst>
          </p:cNvPr>
          <p:cNvSpPr txBox="1"/>
          <p:nvPr/>
        </p:nvSpPr>
        <p:spPr>
          <a:xfrm>
            <a:off x="985518" y="5563969"/>
            <a:ext cx="16921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d. Nh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nhịn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ỡ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DB3D3D-40CD-4C53-B2B4-85266011EDAF}"/>
              </a:ext>
            </a:extLst>
          </p:cNvPr>
          <p:cNvSpPr txBox="1"/>
          <p:nvPr/>
        </p:nvSpPr>
        <p:spPr>
          <a:xfrm>
            <a:off x="985518" y="5997327"/>
            <a:ext cx="169214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Buộc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3C0AAC2-204C-457D-BB65-BE6A63D80EB0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876300"/>
            <a:ext cx="18135601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1: Theo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ộng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ới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ây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93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7" grpId="0"/>
      <p:bldP spid="19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ình nền PowerPoint đẹp 2018 đẹp nhất tổng hợp ở nhiều nguồn">
            <a:extLst>
              <a:ext uri="{FF2B5EF4-FFF2-40B4-BE49-F238E27FC236}">
                <a16:creationId xmlns:a16="http://schemas.microsoft.com/office/drawing/2014/main" id="{2342FFBF-24B4-404B-95BC-B6FC82F82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9AE56111-C3FD-41F4-9484-EF8054D2905E}"/>
              </a:ext>
            </a:extLst>
          </p:cNvPr>
          <p:cNvSpPr txBox="1">
            <a:spLocks noChangeArrowheads="1"/>
          </p:cNvSpPr>
          <p:nvPr/>
        </p:nvSpPr>
        <p:spPr>
          <a:xfrm>
            <a:off x="152399" y="876300"/>
            <a:ext cx="18135601" cy="91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1: Theo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ộng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ới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ây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2ADF179B-0B3F-45B5-8DC2-F68549729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518" y="7621369"/>
            <a:ext cx="169214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e. G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ng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ới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noi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theo.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3F0E49-FF83-43B6-A01A-5503A62E1FD3}"/>
              </a:ext>
            </a:extLst>
          </p:cNvPr>
          <p:cNvSpPr txBox="1"/>
          <p:nvPr/>
        </p:nvSpPr>
        <p:spPr>
          <a:xfrm>
            <a:off x="985518" y="2019300"/>
            <a:ext cx="16921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m </a:t>
            </a:r>
            <a:r>
              <a:rPr lang="vi-VN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iều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niên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ồng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24B1F8-D842-4F50-8502-E6FC5753088B}"/>
              </a:ext>
            </a:extLst>
          </p:cNvPr>
          <p:cNvSpPr txBox="1"/>
          <p:nvPr/>
        </p:nvSpPr>
        <p:spPr>
          <a:xfrm>
            <a:off x="985518" y="2920514"/>
            <a:ext cx="16921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tr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F281A6-274B-40D2-A5D1-38506600C040}"/>
              </a:ext>
            </a:extLst>
          </p:cNvPr>
          <p:cNvSpPr txBox="1"/>
          <p:nvPr/>
        </p:nvSpPr>
        <p:spPr>
          <a:xfrm>
            <a:off x="985518" y="4020487"/>
            <a:ext cx="17302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ộng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ộng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tr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ịa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ng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2A4F7E-702A-4888-BC8E-8A03A1EC851C}"/>
              </a:ext>
            </a:extLst>
          </p:cNvPr>
          <p:cNvSpPr txBox="1"/>
          <p:nvPr/>
        </p:nvSpPr>
        <p:spPr>
          <a:xfrm>
            <a:off x="985518" y="5563969"/>
            <a:ext cx="16921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d. Nh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nhịn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ỡ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DB3D3D-40CD-4C53-B2B4-85266011EDAF}"/>
              </a:ext>
            </a:extLst>
          </p:cNvPr>
          <p:cNvSpPr txBox="1"/>
          <p:nvPr/>
        </p:nvSpPr>
        <p:spPr>
          <a:xfrm>
            <a:off x="985518" y="5997327"/>
            <a:ext cx="169214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đ.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Buộc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FD7C09A4-4387-4AF4-B8C6-1C61D3905C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7621369"/>
            <a:ext cx="169214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6858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e. G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noi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AD9AC3-5DB3-4481-B5B1-C1725344C228}"/>
              </a:ext>
            </a:extLst>
          </p:cNvPr>
          <p:cNvSpPr txBox="1"/>
          <p:nvPr/>
        </p:nvSpPr>
        <p:spPr>
          <a:xfrm>
            <a:off x="990600" y="2019300"/>
            <a:ext cx="16921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ă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m 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iều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dạy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niên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ồng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1F6F35-6723-4E0E-BC89-8174D878CE31}"/>
              </a:ext>
            </a:extLst>
          </p:cNvPr>
          <p:cNvSpPr txBox="1"/>
          <p:nvPr/>
        </p:nvSpPr>
        <p:spPr>
          <a:xfrm>
            <a:off x="990600" y="2920514"/>
            <a:ext cx="16921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AA6C02-AA94-4C53-B69C-EBD2DE8E1A86}"/>
              </a:ext>
            </a:extLst>
          </p:cNvPr>
          <p:cNvSpPr txBox="1"/>
          <p:nvPr/>
        </p:nvSpPr>
        <p:spPr>
          <a:xfrm>
            <a:off x="990600" y="4020487"/>
            <a:ext cx="173024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ộng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xã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tr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ịa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tổ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99F9EA9-0A1F-4B85-B5BE-0EEE754ACCBC}"/>
              </a:ext>
            </a:extLst>
          </p:cNvPr>
          <p:cNvSpPr txBox="1"/>
          <p:nvPr/>
        </p:nvSpPr>
        <p:spPr>
          <a:xfrm>
            <a:off x="990600" y="5563969"/>
            <a:ext cx="16921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d. Nh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ờng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nhịn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giúp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ỡ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2D39D0-3862-4639-896A-A925C92D3784}"/>
              </a:ext>
            </a:extLst>
          </p:cNvPr>
          <p:cNvSpPr txBox="1"/>
          <p:nvPr/>
        </p:nvSpPr>
        <p:spPr>
          <a:xfrm>
            <a:off x="990600" y="5997327"/>
            <a:ext cx="169214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đ.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Buộc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muốn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16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7" grpId="0"/>
      <p:bldP spid="19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3BF380-C757-43B6-8889-465A1430B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2658"/>
            <a:ext cx="8373559" cy="8068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3ECAB5-18A0-46E9-B704-B47F16B8D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818" y="10391"/>
            <a:ext cx="8859982" cy="806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ình nền PowerPoint đẹp 2018 đẹp nhất tổng hợp ở nhiều nguồn">
            <a:extLst>
              <a:ext uri="{FF2B5EF4-FFF2-40B4-BE49-F238E27FC236}">
                <a16:creationId xmlns:a16="http://schemas.microsoft.com/office/drawing/2014/main" id="{4592CD14-878C-4C26-9F7E-2306F951A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E8AD6CC6-CD84-42BE-8D55-D8921616B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15462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464B6D9-F748-4DA6-9E9F-C1362726C479}"/>
              </a:ext>
            </a:extLst>
          </p:cNvPr>
          <p:cNvSpPr/>
          <p:nvPr/>
        </p:nvSpPr>
        <p:spPr>
          <a:xfrm>
            <a:off x="2057400" y="647700"/>
            <a:ext cx="5105400" cy="2133600"/>
          </a:xfrm>
          <a:prstGeom prst="cloud">
            <a:avLst/>
          </a:prstGeom>
          <a:gradFill>
            <a:gsLst>
              <a:gs pos="0">
                <a:srgbClr val="E6FFFF"/>
              </a:gs>
              <a:gs pos="74000">
                <a:srgbClr val="00B0F0">
                  <a:alpha val="8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</a:rPr>
              <a:t>Vận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dụng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48066B4E-9873-473C-BD02-74951593F418}"/>
              </a:ext>
            </a:extLst>
          </p:cNvPr>
          <p:cNvSpPr/>
          <p:nvPr/>
        </p:nvSpPr>
        <p:spPr>
          <a:xfrm>
            <a:off x="1524000" y="647700"/>
            <a:ext cx="9829800" cy="2133600"/>
          </a:xfrm>
          <a:prstGeom prst="cloud">
            <a:avLst/>
          </a:prstGeom>
          <a:gradFill>
            <a:gsLst>
              <a:gs pos="0">
                <a:srgbClr val="E6FFFF"/>
              </a:gs>
              <a:gs pos="74000">
                <a:srgbClr val="00B0F0">
                  <a:alpha val="8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</a:rPr>
              <a:t>Trò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chơi</a:t>
            </a:r>
            <a:r>
              <a:rPr lang="en-US" sz="4800" b="1" dirty="0">
                <a:solidFill>
                  <a:srgbClr val="002060"/>
                </a:solidFill>
              </a:rPr>
              <a:t> “ MC </a:t>
            </a:r>
            <a:r>
              <a:rPr lang="en-US" sz="4800" b="1" dirty="0" err="1">
                <a:solidFill>
                  <a:srgbClr val="002060"/>
                </a:solidFill>
              </a:rPr>
              <a:t>và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học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sinh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lớp</a:t>
            </a:r>
            <a:r>
              <a:rPr lang="en-US" sz="4800" b="1" dirty="0">
                <a:solidFill>
                  <a:srgbClr val="002060"/>
                </a:solidFill>
              </a:rPr>
              <a:t> 5”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7D7BE2-8DAE-44AD-B2E8-100690095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729284"/>
            <a:ext cx="14782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885825" eaLnBrk="1" hangingPunct="1"/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Bối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lễ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khai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giảng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chào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n</a:t>
            </a:r>
            <a:r>
              <a:rPr lang="vi-VN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ă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m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</a:t>
            </a:r>
            <a:r>
              <a:rPr lang="vi-VN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ng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dành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vài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5.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Gặp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gỡ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l</a:t>
            </a:r>
            <a:r>
              <a:rPr lang="vi-VN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u.  </a:t>
            </a:r>
          </a:p>
          <a:p>
            <a:pPr marL="885825" eaLnBrk="1" hangingPunct="1"/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r>
              <a:rPr lang="vi-VN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i: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sinh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thay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phiên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sắm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MC </a:t>
            </a:r>
            <a:r>
              <a:rPr lang="vi-VN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ể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l</a:t>
            </a:r>
            <a:r>
              <a:rPr lang="vi-VN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ư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u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lớp</a:t>
            </a:r>
            <a:r>
              <a:rPr lang="en-US" altLang="vi-VN" sz="48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5.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AE7562-4B80-4426-BA83-5C841EBAF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5" y="3779176"/>
            <a:ext cx="762022" cy="8334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BD36FD-CD7C-44E6-95CC-C4ADFD879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5" y="5901495"/>
            <a:ext cx="762022" cy="8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46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9910579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1342</Words>
  <Application>Microsoft Office PowerPoint</Application>
  <PresentationFormat>Custom</PresentationFormat>
  <Paragraphs>96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Prompt Black</vt:lpstr>
      <vt:lpstr>Calibri</vt:lpstr>
      <vt:lpstr>Arial</vt:lpstr>
      <vt:lpstr>Wingdings</vt:lpstr>
      <vt:lpstr>Open Sans SemiBold</vt:lpstr>
      <vt:lpstr>Times New Roman</vt:lpstr>
      <vt:lpstr>#9Slide03 Ample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1: EM LÀ HỌC SINH LỚP 5 (tiết 1)</dc:title>
  <dc:creator>Administrator</dc:creator>
  <cp:lastModifiedBy>Nguyễn Lâm Uyên</cp:lastModifiedBy>
  <cp:revision>18</cp:revision>
  <dcterms:created xsi:type="dcterms:W3CDTF">2006-08-16T00:00:00Z</dcterms:created>
  <dcterms:modified xsi:type="dcterms:W3CDTF">2022-10-03T17:02:41Z</dcterms:modified>
  <dc:identifier>DAEmaUkKFgw</dc:identifier>
</cp:coreProperties>
</file>