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media/image10.jpg" ContentType="image/png"/>
  <Override PartName="/ppt/comments/comment3.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3" r:id="rId4"/>
    <p:sldId id="282" r:id="rId5"/>
    <p:sldId id="267" r:id="rId6"/>
    <p:sldId id="262" r:id="rId7"/>
    <p:sldId id="268" r:id="rId8"/>
    <p:sldId id="279" r:id="rId9"/>
    <p:sldId id="280" r:id="rId10"/>
    <p:sldId id="283" r:id="rId11"/>
    <p:sldId id="269" r:id="rId12"/>
    <p:sldId id="271" r:id="rId13"/>
    <p:sldId id="272" r:id="rId14"/>
    <p:sldId id="286" r:id="rId15"/>
    <p:sldId id="275" r:id="rId16"/>
    <p:sldId id="285" r:id="rId17"/>
    <p:sldId id="277" r:id="rId18"/>
    <p:sldId id="278"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3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13T14:39:48.071" idx="2">
    <p:pos x="10" y="10"/>
    <p:text>Chào mừng các em học sinh đến với tiết học âm nhạc lớp 2. các em thân mến trong tiết học ngày hôm nay chúng ta sẽ tiếp tục được gặp lại một số người bạn đặc biệt mà các em đã được học ở bộ môn âm nhạc lớp 1. vậy các bạn nhỏ đó là ai nhỉ? Chúng ta hãy cùng quan sát và đón chào các bạn ấy trog video dưới đây nhé</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13T14:46:57.216" idx="3">
    <p:pos x="10" y="10"/>
    <p:text>các em thân mến! vừa rồi chúng ta đã được gặp lại 5 bạn nhỏ rất dễ thương trong chương trình âm nhạc lớp 1, vậy các em có nhớ teen ủa các bạn ấy là gì không nhỉ. à đúng rồi. đó chính là các bạn Đô, rê, mi , pha, sol. và trong tiets học mới gày hôm này 5 bạn nhỏ này sẽ giới thiệu cho chúng ta một người bạn mới - bạn ấy tên là nốt La đó. Các e hãy quan sát lên màn hình, mỗi</p:text>
    <p:extLst>
      <p:ext uri="{C676402C-5697-4E1C-873F-D02D1690AC5C}">
        <p15:threadingInfo xmlns:p15="http://schemas.microsoft.com/office/powerpoint/2012/main" timeZoneBias="-420"/>
      </p:ext>
    </p:extLst>
  </p:cm>
  <p:cm authorId="1" dt="2021-09-13T14:49:36.974" idx="4">
    <p:pos x="10" y="106"/>
    <p:text>Mỗi bạn nhỏ đều mang đến cho chúng ta những kí hiệu nhận biết rất đặc biệt đúng không nhỉ</p:text>
    <p:extLst>
      <p:ext uri="{C676402C-5697-4E1C-873F-D02D1690AC5C}">
        <p15:threadingInfo xmlns:p15="http://schemas.microsoft.com/office/powerpoint/2012/main" timeZoneBias="-420">
          <p15:parentCm authorId="1" idx="3"/>
        </p15:threadingInfo>
      </p:ext>
    </p:extLst>
  </p:cm>
  <p:cm authorId="1" dt="2021-09-13T14:50:43.522" idx="5">
    <p:pos x="10" y="202"/>
    <p:text>Và 6 nốt nhạc này sẽ tiếp tục đông fhanhf cùng với chúng ta trong bài đọc nhạc mới  ngày hôm nay đấy các em ạ. đó chính là TIết 3 đọc nhạc bài số 1. cô mời chúng mình cùng ghi bài nào</p:text>
    <p:extLst>
      <p:ext uri="{C676402C-5697-4E1C-873F-D02D1690AC5C}">
        <p15:threadingInfo xmlns:p15="http://schemas.microsoft.com/office/powerpoint/2012/main" timeZoneBias="-42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13T15:07:49.130" idx="6">
    <p:pos x="10" y="10"/>
    <p:text>Và sau đây, cô mời các em cùng quan sát và lắng nghe mẫu cao độ của bài đọc nhạc số 1 nhé!</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D8759-CC4E-4F00-90C8-89EEABD47161}"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DDFD3-AB70-40A6-8F42-0DC7FF1D3900}" type="slidenum">
              <a:rPr lang="en-US" smtClean="0"/>
              <a:t>‹#›</a:t>
            </a:fld>
            <a:endParaRPr lang="en-US"/>
          </a:p>
        </p:txBody>
      </p:sp>
    </p:spTree>
    <p:extLst>
      <p:ext uri="{BB962C8B-B14F-4D97-AF65-F5344CB8AC3E}">
        <p14:creationId xmlns:p14="http://schemas.microsoft.com/office/powerpoint/2010/main" val="50666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Chào</a:t>
            </a:r>
            <a:r>
              <a:rPr lang="en-US" baseline="0" dirty="0" smtClean="0"/>
              <a:t> </a:t>
            </a:r>
            <a:r>
              <a:rPr lang="en-US" baseline="0" dirty="0" err="1" smtClean="0"/>
              <a:t>mừng</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âm</a:t>
            </a:r>
            <a:r>
              <a:rPr lang="en-US" baseline="0" dirty="0" smtClean="0"/>
              <a:t> </a:t>
            </a:r>
            <a:r>
              <a:rPr lang="en-US" baseline="0" dirty="0" err="1" smtClean="0"/>
              <a:t>nhạc</a:t>
            </a:r>
            <a:r>
              <a:rPr lang="en-US" baseline="0" dirty="0" smtClean="0"/>
              <a:t> </a:t>
            </a:r>
            <a:r>
              <a:rPr lang="en-US" baseline="0" dirty="0" err="1" smtClean="0"/>
              <a:t>lớp</a:t>
            </a:r>
            <a:r>
              <a:rPr lang="en-US" baseline="0" dirty="0" smtClean="0"/>
              <a:t> 2.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thân</a:t>
            </a:r>
            <a:r>
              <a:rPr lang="en-US" baseline="0" dirty="0" smtClean="0"/>
              <a:t> </a:t>
            </a:r>
            <a:r>
              <a:rPr lang="en-US" baseline="0" dirty="0" err="1" smtClean="0"/>
              <a:t>mến</a:t>
            </a:r>
            <a:r>
              <a:rPr lang="en-US" baseline="0" dirty="0" smtClean="0"/>
              <a:t> </a:t>
            </a:r>
            <a:r>
              <a:rPr lang="en-US" baseline="0" dirty="0" err="1" smtClean="0"/>
              <a:t>trong</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được</a:t>
            </a:r>
            <a:r>
              <a:rPr lang="en-US" baseline="0" dirty="0" smtClean="0"/>
              <a:t> </a:t>
            </a:r>
            <a:r>
              <a:rPr lang="en-US" baseline="0" dirty="0" err="1" smtClean="0"/>
              <a:t>gặp</a:t>
            </a:r>
            <a:r>
              <a:rPr lang="en-US" baseline="0" dirty="0" smtClean="0"/>
              <a:t> </a:t>
            </a:r>
            <a:r>
              <a:rPr lang="en-US" baseline="0" dirty="0" err="1" smtClean="0"/>
              <a:t>lại</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người</a:t>
            </a:r>
            <a:r>
              <a:rPr lang="en-US" baseline="0" dirty="0" smtClean="0"/>
              <a:t> </a:t>
            </a:r>
            <a:r>
              <a:rPr lang="en-US" baseline="0" dirty="0" err="1" smtClean="0"/>
              <a:t>bạn</a:t>
            </a:r>
            <a:r>
              <a:rPr lang="en-US" baseline="0" dirty="0" smtClean="0"/>
              <a:t> </a:t>
            </a:r>
            <a:r>
              <a:rPr lang="en-US" baseline="0" dirty="0" err="1" smtClean="0"/>
              <a:t>đặc</a:t>
            </a:r>
            <a:r>
              <a:rPr lang="en-US" baseline="0" dirty="0" smtClean="0"/>
              <a:t> </a:t>
            </a:r>
            <a:r>
              <a:rPr lang="en-US" baseline="0" dirty="0" err="1" smtClean="0"/>
              <a:t>biệt</a:t>
            </a:r>
            <a:r>
              <a:rPr lang="en-US" baseline="0" dirty="0" smtClean="0"/>
              <a:t> </a:t>
            </a:r>
            <a:r>
              <a:rPr lang="en-US" baseline="0" dirty="0" err="1" smtClean="0"/>
              <a:t>mà</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học</a:t>
            </a:r>
            <a:r>
              <a:rPr lang="en-US" baseline="0" dirty="0" smtClean="0"/>
              <a:t> ở </a:t>
            </a:r>
            <a:r>
              <a:rPr lang="en-US" baseline="0" dirty="0" err="1" smtClean="0"/>
              <a:t>bộ</a:t>
            </a:r>
            <a:r>
              <a:rPr lang="en-US" baseline="0" dirty="0" smtClean="0"/>
              <a:t> </a:t>
            </a:r>
            <a:r>
              <a:rPr lang="en-US" baseline="0" dirty="0" err="1" smtClean="0"/>
              <a:t>môn</a:t>
            </a:r>
            <a:r>
              <a:rPr lang="en-US" baseline="0" dirty="0" smtClean="0"/>
              <a:t> </a:t>
            </a:r>
            <a:r>
              <a:rPr lang="en-US" baseline="0" dirty="0" err="1" smtClean="0"/>
              <a:t>âm</a:t>
            </a:r>
            <a:r>
              <a:rPr lang="en-US" baseline="0" dirty="0" smtClean="0"/>
              <a:t> </a:t>
            </a:r>
            <a:r>
              <a:rPr lang="en-US" baseline="0" dirty="0" err="1" smtClean="0"/>
              <a:t>nhạc</a:t>
            </a:r>
            <a:r>
              <a:rPr lang="en-US" baseline="0" dirty="0" smtClean="0"/>
              <a:t> </a:t>
            </a:r>
            <a:r>
              <a:rPr lang="en-US" baseline="0" dirty="0" err="1" smtClean="0"/>
              <a:t>lớp</a:t>
            </a:r>
            <a:r>
              <a:rPr lang="en-US" baseline="0" dirty="0" smtClean="0"/>
              <a:t> 1. </a:t>
            </a:r>
            <a:r>
              <a:rPr lang="en-US" baseline="0" dirty="0" err="1" smtClean="0"/>
              <a:t>vậy</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nhỏ</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ai</a:t>
            </a:r>
            <a:r>
              <a:rPr lang="en-US" baseline="0" dirty="0" smtClean="0"/>
              <a:t> </a:t>
            </a:r>
            <a:r>
              <a:rPr lang="en-US" baseline="0" dirty="0" err="1" smtClean="0"/>
              <a:t>nhỉ</a:t>
            </a:r>
            <a:r>
              <a:rPr lang="en-US" baseline="0" dirty="0" smtClean="0"/>
              <a:t>? </a:t>
            </a:r>
            <a:r>
              <a:rPr lang="en-US" baseline="0" dirty="0" err="1" smtClean="0"/>
              <a:t>Chúng</a:t>
            </a:r>
            <a:r>
              <a:rPr lang="en-US" baseline="0" dirty="0" smtClean="0"/>
              <a:t> ta </a:t>
            </a:r>
            <a:r>
              <a:rPr lang="en-US" baseline="0" dirty="0" err="1" smtClean="0"/>
              <a:t>hãy</a:t>
            </a:r>
            <a:r>
              <a:rPr lang="en-US" baseline="0" dirty="0" smtClean="0"/>
              <a:t> </a:t>
            </a:r>
            <a:r>
              <a:rPr lang="en-US" baseline="0" dirty="0" err="1" smtClean="0"/>
              <a:t>cùng</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và</a:t>
            </a:r>
            <a:r>
              <a:rPr lang="en-US" baseline="0" dirty="0" smtClean="0"/>
              <a:t> </a:t>
            </a:r>
            <a:r>
              <a:rPr lang="en-US" baseline="0" dirty="0" err="1" smtClean="0"/>
              <a:t>đón</a:t>
            </a:r>
            <a:r>
              <a:rPr lang="en-US" baseline="0" dirty="0" smtClean="0"/>
              <a:t> </a:t>
            </a:r>
            <a:r>
              <a:rPr lang="en-US" baseline="0" dirty="0" err="1" smtClean="0"/>
              <a:t>chào</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ấy</a:t>
            </a:r>
            <a:r>
              <a:rPr lang="en-US" baseline="0" dirty="0" smtClean="0"/>
              <a:t> </a:t>
            </a:r>
            <a:r>
              <a:rPr lang="en-US" baseline="0" dirty="0" err="1" smtClean="0"/>
              <a:t>trog</a:t>
            </a:r>
            <a:r>
              <a:rPr lang="en-US" baseline="0" dirty="0" smtClean="0"/>
              <a:t> video </a:t>
            </a:r>
            <a:r>
              <a:rPr lang="en-US" baseline="0" dirty="0" err="1" smtClean="0"/>
              <a:t>dưới</a:t>
            </a:r>
            <a:r>
              <a:rPr lang="en-US" baseline="0" dirty="0" smtClean="0"/>
              <a:t> </a:t>
            </a:r>
            <a:r>
              <a:rPr lang="en-US" baseline="0" dirty="0" err="1" smtClean="0"/>
              <a:t>đây</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60DDDFD3-AB70-40A6-8F42-0DC7FF1D3900}" type="slidenum">
              <a:rPr lang="en-US" smtClean="0"/>
              <a:t>1</a:t>
            </a:fld>
            <a:endParaRPr lang="en-US"/>
          </a:p>
        </p:txBody>
      </p:sp>
    </p:spTree>
    <p:extLst>
      <p:ext uri="{BB962C8B-B14F-4D97-AF65-F5344CB8AC3E}">
        <p14:creationId xmlns:p14="http://schemas.microsoft.com/office/powerpoint/2010/main" val="2967704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Và</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cùng</a:t>
            </a:r>
            <a:r>
              <a:rPr lang="en-US" baseline="0" dirty="0" smtClean="0"/>
              <a:t> </a:t>
            </a:r>
            <a:r>
              <a:rPr lang="en-US" baseline="0" dirty="0" err="1" smtClean="0"/>
              <a:t>đọc</a:t>
            </a:r>
            <a:r>
              <a:rPr lang="en-US" baseline="0" dirty="0" smtClean="0"/>
              <a:t> </a:t>
            </a:r>
            <a:r>
              <a:rPr lang="en-US" baseline="0" dirty="0" err="1" smtClean="0"/>
              <a:t>nhẩm</a:t>
            </a:r>
            <a:r>
              <a:rPr lang="en-US" baseline="0" dirty="0" smtClean="0"/>
              <a:t> </a:t>
            </a:r>
            <a:r>
              <a:rPr lang="en-US" baseline="0" dirty="0" err="1" smtClean="0"/>
              <a:t>lại</a:t>
            </a:r>
            <a:r>
              <a:rPr lang="en-US" baseline="0" dirty="0" smtClean="0"/>
              <a:t> </a:t>
            </a:r>
            <a:r>
              <a:rPr lang="en-US" baseline="0" dirty="0" err="1" smtClean="0"/>
              <a:t>bài</a:t>
            </a:r>
            <a:r>
              <a:rPr lang="en-US" baseline="0" dirty="0" smtClean="0"/>
              <a:t> </a:t>
            </a:r>
            <a:r>
              <a:rPr lang="en-US" baseline="0" dirty="0" err="1" smtClean="0"/>
              <a:t>đọc</a:t>
            </a:r>
            <a:r>
              <a:rPr lang="en-US" baseline="0" dirty="0" smtClean="0"/>
              <a:t> </a:t>
            </a:r>
            <a:r>
              <a:rPr lang="en-US" baseline="0" dirty="0" err="1" smtClean="0"/>
              <a:t>nhẠC</a:t>
            </a:r>
            <a:r>
              <a:rPr lang="en-US" baseline="0" dirty="0" smtClean="0"/>
              <a:t> </a:t>
            </a:r>
            <a:r>
              <a:rPr lang="en-US" baseline="0" dirty="0" err="1" smtClean="0"/>
              <a:t>số</a:t>
            </a:r>
            <a:r>
              <a:rPr lang="en-US" baseline="0" dirty="0" smtClean="0"/>
              <a:t> 1 </a:t>
            </a:r>
            <a:r>
              <a:rPr lang="en-US" baseline="0" dirty="0" err="1" smtClean="0"/>
              <a:t>và</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các</a:t>
            </a:r>
            <a:r>
              <a:rPr lang="en-US" baseline="0" dirty="0" smtClean="0"/>
              <a:t> </a:t>
            </a:r>
            <a:r>
              <a:rPr lang="en-US" baseline="0" dirty="0" err="1" smtClean="0"/>
              <a:t>kí</a:t>
            </a:r>
            <a:r>
              <a:rPr lang="en-US" baseline="0" dirty="0" smtClean="0"/>
              <a:t> </a:t>
            </a:r>
            <a:r>
              <a:rPr lang="en-US" baseline="0" dirty="0" err="1" smtClean="0"/>
              <a:t>hiệu</a:t>
            </a:r>
            <a:r>
              <a:rPr lang="en-US" baseline="0" dirty="0" smtClean="0"/>
              <a:t> </a:t>
            </a:r>
            <a:r>
              <a:rPr lang="en-US" baseline="0" dirty="0" err="1" smtClean="0"/>
              <a:t>bàn</a:t>
            </a:r>
            <a:r>
              <a:rPr lang="en-US" baseline="0" dirty="0" smtClean="0"/>
              <a:t> </a:t>
            </a:r>
            <a:r>
              <a:rPr lang="en-US" baseline="0" dirty="0" err="1" smtClean="0"/>
              <a:t>tay</a:t>
            </a:r>
            <a:r>
              <a:rPr lang="en-US" baseline="0" dirty="0" smtClean="0"/>
              <a:t> </a:t>
            </a:r>
            <a:r>
              <a:rPr lang="en-US" baseline="0" dirty="0" err="1" smtClean="0"/>
              <a:t>tương</a:t>
            </a:r>
            <a:r>
              <a:rPr lang="en-US" baseline="0" dirty="0" smtClean="0"/>
              <a:t> </a:t>
            </a:r>
            <a:r>
              <a:rPr lang="en-US" baseline="0" dirty="0" err="1" smtClean="0"/>
              <a:t>ứng</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nốt</a:t>
            </a:r>
            <a:r>
              <a:rPr lang="en-US" baseline="0" dirty="0" smtClean="0"/>
              <a:t> </a:t>
            </a:r>
            <a:r>
              <a:rPr lang="en-US" baseline="0" dirty="0" err="1" smtClean="0"/>
              <a:t>nhạc</a:t>
            </a:r>
            <a:r>
              <a:rPr lang="en-US" baseline="0" dirty="0" smtClean="0"/>
              <a:t> </a:t>
            </a:r>
            <a:r>
              <a:rPr lang="en-US" baseline="0" dirty="0" err="1" smtClean="0"/>
              <a:t>nhé</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DDDFD3-AB70-40A6-8F42-0DC7FF1D3900}" type="slidenum">
              <a:rPr lang="en-US" smtClean="0"/>
              <a:t>13</a:t>
            </a:fld>
            <a:endParaRPr lang="en-US"/>
          </a:p>
        </p:txBody>
      </p:sp>
    </p:spTree>
    <p:extLst>
      <p:ext uri="{BB962C8B-B14F-4D97-AF65-F5344CB8AC3E}">
        <p14:creationId xmlns:p14="http://schemas.microsoft.com/office/powerpoint/2010/main" val="196017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Nào</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cùng</a:t>
            </a:r>
            <a:r>
              <a:rPr lang="en-US" baseline="0" dirty="0" smtClean="0"/>
              <a:t> </a:t>
            </a:r>
            <a:r>
              <a:rPr lang="en-US" baseline="0" dirty="0" err="1" smtClean="0"/>
              <a:t>đọc</a:t>
            </a:r>
            <a:r>
              <a:rPr lang="en-US" baseline="0" dirty="0" smtClean="0"/>
              <a:t> </a:t>
            </a:r>
            <a:r>
              <a:rPr lang="en-US" baseline="0" dirty="0" err="1" smtClean="0"/>
              <a:t>nhạc</a:t>
            </a:r>
            <a:r>
              <a:rPr lang="en-US" baseline="0" dirty="0" smtClean="0"/>
              <a:t> </a:t>
            </a:r>
            <a:r>
              <a:rPr lang="en-US" baseline="0" dirty="0" err="1" smtClean="0"/>
              <a:t>cả</a:t>
            </a:r>
            <a:r>
              <a:rPr lang="en-US" baseline="0" dirty="0" smtClean="0"/>
              <a:t> </a:t>
            </a:r>
            <a:r>
              <a:rPr lang="en-US" baseline="0" dirty="0" err="1" smtClean="0"/>
              <a:t>bài</a:t>
            </a:r>
            <a:r>
              <a:rPr lang="en-US" baseline="0" dirty="0" smtClean="0"/>
              <a:t> </a:t>
            </a:r>
            <a:r>
              <a:rPr lang="en-US" baseline="0" dirty="0" err="1" smtClean="0"/>
              <a:t>theo</a:t>
            </a:r>
            <a:r>
              <a:rPr lang="en-US" baseline="0" dirty="0" smtClean="0"/>
              <a:t> </a:t>
            </a:r>
            <a:r>
              <a:rPr lang="en-US" baseline="0" dirty="0" err="1" smtClean="0"/>
              <a:t>kí</a:t>
            </a:r>
            <a:r>
              <a:rPr lang="en-US" baseline="0" dirty="0" smtClean="0"/>
              <a:t> </a:t>
            </a:r>
            <a:r>
              <a:rPr lang="en-US" baseline="0" dirty="0" err="1" smtClean="0"/>
              <a:t>hiệu</a:t>
            </a:r>
            <a:r>
              <a:rPr lang="en-US" baseline="0" dirty="0" smtClean="0"/>
              <a:t> </a:t>
            </a:r>
            <a:r>
              <a:rPr lang="en-US" baseline="0" dirty="0" err="1" smtClean="0"/>
              <a:t>bàn</a:t>
            </a:r>
            <a:r>
              <a:rPr lang="en-US" baseline="0" dirty="0" smtClean="0"/>
              <a:t> </a:t>
            </a:r>
            <a:r>
              <a:rPr lang="en-US" baseline="0" dirty="0" err="1" smtClean="0"/>
              <a:t>tay</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60DDDFD3-AB70-40A6-8F42-0DC7FF1D3900}" type="slidenum">
              <a:rPr lang="en-US" smtClean="0"/>
              <a:t>14</a:t>
            </a:fld>
            <a:endParaRPr lang="en-US"/>
          </a:p>
        </p:txBody>
      </p:sp>
    </p:spTree>
    <p:extLst>
      <p:ext uri="{BB962C8B-B14F-4D97-AF65-F5344CB8AC3E}">
        <p14:creationId xmlns:p14="http://schemas.microsoft.com/office/powerpoint/2010/main" val="355070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Nào</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cùng</a:t>
            </a:r>
            <a:r>
              <a:rPr lang="en-US" baseline="0" dirty="0" smtClean="0"/>
              <a:t> </a:t>
            </a:r>
            <a:r>
              <a:rPr lang="en-US" baseline="0" dirty="0" err="1" smtClean="0"/>
              <a:t>đọc</a:t>
            </a:r>
            <a:r>
              <a:rPr lang="en-US" baseline="0" dirty="0" smtClean="0"/>
              <a:t> </a:t>
            </a:r>
            <a:r>
              <a:rPr lang="en-US" baseline="0" dirty="0" err="1" smtClean="0"/>
              <a:t>nhạc</a:t>
            </a:r>
            <a:r>
              <a:rPr lang="en-US" baseline="0" dirty="0" smtClean="0"/>
              <a:t> </a:t>
            </a:r>
            <a:r>
              <a:rPr lang="en-US" baseline="0" dirty="0" err="1" smtClean="0"/>
              <a:t>cả</a:t>
            </a:r>
            <a:r>
              <a:rPr lang="en-US" baseline="0" dirty="0" smtClean="0"/>
              <a:t> </a:t>
            </a:r>
            <a:r>
              <a:rPr lang="en-US" baseline="0" dirty="0" err="1" smtClean="0"/>
              <a:t>bài</a:t>
            </a:r>
            <a:r>
              <a:rPr lang="en-US" baseline="0" dirty="0" smtClean="0"/>
              <a:t> </a:t>
            </a:r>
            <a:r>
              <a:rPr lang="en-US" baseline="0" dirty="0" err="1" smtClean="0"/>
              <a:t>theo</a:t>
            </a:r>
            <a:r>
              <a:rPr lang="en-US" baseline="0" dirty="0" smtClean="0"/>
              <a:t> </a:t>
            </a:r>
            <a:r>
              <a:rPr lang="en-US" baseline="0" dirty="0" err="1" smtClean="0"/>
              <a:t>kí</a:t>
            </a:r>
            <a:r>
              <a:rPr lang="en-US" baseline="0" dirty="0" smtClean="0"/>
              <a:t> </a:t>
            </a:r>
            <a:r>
              <a:rPr lang="en-US" baseline="0" dirty="0" err="1" smtClean="0"/>
              <a:t>hiệu</a:t>
            </a:r>
            <a:r>
              <a:rPr lang="en-US" baseline="0" dirty="0" smtClean="0"/>
              <a:t> </a:t>
            </a:r>
            <a:r>
              <a:rPr lang="en-US" baseline="0" dirty="0" err="1" smtClean="0"/>
              <a:t>bàn</a:t>
            </a:r>
            <a:r>
              <a:rPr lang="en-US" baseline="0" dirty="0" smtClean="0"/>
              <a:t> </a:t>
            </a:r>
            <a:r>
              <a:rPr lang="en-US" baseline="0" dirty="0" err="1" smtClean="0"/>
              <a:t>tay</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60DDDFD3-AB70-40A6-8F42-0DC7FF1D3900}" type="slidenum">
              <a:rPr lang="en-US" smtClean="0"/>
              <a:t>15</a:t>
            </a:fld>
            <a:endParaRPr lang="en-US"/>
          </a:p>
        </p:txBody>
      </p:sp>
    </p:spTree>
    <p:extLst>
      <p:ext uri="{BB962C8B-B14F-4D97-AF65-F5344CB8AC3E}">
        <p14:creationId xmlns:p14="http://schemas.microsoft.com/office/powerpoint/2010/main" val="268076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Chúng</a:t>
            </a:r>
            <a:r>
              <a:rPr lang="en-US" baseline="0" dirty="0" smtClean="0"/>
              <a:t> ta </a:t>
            </a:r>
            <a:r>
              <a:rPr lang="en-US" baseline="0" dirty="0" err="1" smtClean="0"/>
              <a:t>hãy</a:t>
            </a:r>
            <a:r>
              <a:rPr lang="en-US" baseline="0" dirty="0" smtClean="0"/>
              <a:t> </a:t>
            </a:r>
            <a:r>
              <a:rPr lang="en-US" baseline="0" dirty="0" err="1" smtClean="0"/>
              <a:t>cùng</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lên</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sau</a:t>
            </a:r>
            <a:r>
              <a:rPr lang="en-US" baseline="0" dirty="0" smtClean="0"/>
              <a:t> </a:t>
            </a:r>
            <a:r>
              <a:rPr lang="en-US" baseline="0" dirty="0" err="1" smtClean="0"/>
              <a:t>đay</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cùng</a:t>
            </a:r>
            <a:r>
              <a:rPr lang="en-US" baseline="0" dirty="0" smtClean="0"/>
              <a:t> </a:t>
            </a:r>
            <a:r>
              <a:rPr lang="en-US" baseline="0" dirty="0" err="1" smtClean="0"/>
              <a:t>đọc</a:t>
            </a:r>
            <a:r>
              <a:rPr lang="en-US" baseline="0" dirty="0" smtClean="0"/>
              <a:t> </a:t>
            </a:r>
            <a:r>
              <a:rPr lang="en-US" baseline="0" dirty="0" err="1" smtClean="0"/>
              <a:t>nhạc</a:t>
            </a:r>
            <a:r>
              <a:rPr lang="en-US" baseline="0" dirty="0" smtClean="0"/>
              <a:t> </a:t>
            </a:r>
            <a:r>
              <a:rPr lang="en-US" baseline="0" dirty="0" err="1" smtClean="0"/>
              <a:t>gõ</a:t>
            </a:r>
            <a:r>
              <a:rPr lang="en-US" baseline="0" dirty="0" smtClean="0"/>
              <a:t> </a:t>
            </a:r>
            <a:r>
              <a:rPr lang="en-US" baseline="0" dirty="0" err="1" smtClean="0"/>
              <a:t>đệm</a:t>
            </a:r>
            <a:r>
              <a:rPr lang="en-US" baseline="0" dirty="0" smtClean="0"/>
              <a:t> </a:t>
            </a:r>
            <a:r>
              <a:rPr lang="en-US" baseline="0" dirty="0" err="1" smtClean="0"/>
              <a:t>theo</a:t>
            </a:r>
            <a:r>
              <a:rPr lang="en-US" baseline="0" dirty="0" smtClean="0"/>
              <a:t> </a:t>
            </a:r>
            <a:r>
              <a:rPr lang="en-US" baseline="0" dirty="0" err="1" smtClean="0"/>
              <a:t>phách</a:t>
            </a:r>
            <a:r>
              <a:rPr lang="en-US" baseline="0" dirty="0" smtClean="0"/>
              <a:t> </a:t>
            </a:r>
            <a:r>
              <a:rPr lang="en-US" baseline="0" dirty="0" err="1" smtClean="0"/>
              <a:t>bài</a:t>
            </a:r>
            <a:r>
              <a:rPr lang="en-US" baseline="0" dirty="0" smtClean="0"/>
              <a:t> </a:t>
            </a:r>
            <a:r>
              <a:rPr lang="en-US" baseline="0" dirty="0" err="1" smtClean="0"/>
              <a:t>số</a:t>
            </a:r>
            <a:r>
              <a:rPr lang="en-US" baseline="0" dirty="0" smtClean="0"/>
              <a:t> 1 </a:t>
            </a:r>
            <a:r>
              <a:rPr lang="en-US" baseline="0" dirty="0" err="1" smtClean="0"/>
              <a:t>nhé</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lưu</a:t>
            </a:r>
            <a:r>
              <a:rPr lang="en-US" baseline="0" dirty="0" smtClean="0"/>
              <a:t> ý </a:t>
            </a:r>
            <a:r>
              <a:rPr lang="en-US" baseline="0" dirty="0" err="1" smtClean="0"/>
              <a:t>bài</a:t>
            </a:r>
            <a:r>
              <a:rPr lang="en-US" baseline="0" dirty="0" smtClean="0"/>
              <a:t> </a:t>
            </a:r>
            <a:r>
              <a:rPr lang="en-US" baseline="0" dirty="0" err="1" smtClean="0"/>
              <a:t>số</a:t>
            </a:r>
            <a:r>
              <a:rPr lang="en-US" baseline="0" dirty="0" smtClean="0"/>
              <a:t> 1 </a:t>
            </a:r>
            <a:r>
              <a:rPr lang="en-US" baseline="0" dirty="0" err="1" smtClean="0"/>
              <a:t>được</a:t>
            </a:r>
            <a:r>
              <a:rPr lang="en-US" baseline="0" dirty="0" smtClean="0"/>
              <a:t> </a:t>
            </a:r>
            <a:r>
              <a:rPr lang="en-US" baseline="0" dirty="0" err="1" smtClean="0"/>
              <a:t>viết</a:t>
            </a:r>
            <a:r>
              <a:rPr lang="en-US" baseline="0" dirty="0" smtClean="0"/>
              <a:t> ở </a:t>
            </a:r>
            <a:r>
              <a:rPr lang="en-US" baseline="0" dirty="0" err="1" smtClean="0"/>
              <a:t>nhịp</a:t>
            </a:r>
            <a:r>
              <a:rPr lang="en-US" baseline="0" dirty="0" smtClean="0"/>
              <a:t> 2/4 </a:t>
            </a:r>
            <a:r>
              <a:rPr lang="en-US" baseline="0" dirty="0" err="1" smtClean="0"/>
              <a:t>ngôi</a:t>
            </a:r>
            <a:r>
              <a:rPr lang="en-US" baseline="0" dirty="0" smtClean="0"/>
              <a:t> </a:t>
            </a:r>
            <a:r>
              <a:rPr lang="en-US" baseline="0" dirty="0" err="1" smtClean="0"/>
              <a:t>sao</a:t>
            </a:r>
            <a:r>
              <a:rPr lang="en-US" baseline="0" dirty="0" smtClean="0"/>
              <a:t> </a:t>
            </a:r>
            <a:r>
              <a:rPr lang="en-US" baseline="0" dirty="0" err="1" smtClean="0"/>
              <a:t>màu</a:t>
            </a:r>
            <a:r>
              <a:rPr lang="en-US" baseline="0" dirty="0" smtClean="0"/>
              <a:t> </a:t>
            </a:r>
            <a:r>
              <a:rPr lang="en-US" baseline="0" dirty="0" err="1" smtClean="0"/>
              <a:t>đỏ</a:t>
            </a:r>
            <a:r>
              <a:rPr lang="en-US" baseline="0" dirty="0" smtClean="0"/>
              <a:t> </a:t>
            </a:r>
            <a:r>
              <a:rPr lang="en-US" baseline="0" dirty="0" err="1" smtClean="0"/>
              <a:t>là</a:t>
            </a:r>
            <a:r>
              <a:rPr lang="en-US" baseline="0" dirty="0" smtClean="0"/>
              <a:t> </a:t>
            </a:r>
            <a:r>
              <a:rPr lang="en-US" baseline="0" dirty="0" err="1" smtClean="0"/>
              <a:t>phách</a:t>
            </a:r>
            <a:r>
              <a:rPr lang="en-US" baseline="0" dirty="0" smtClean="0"/>
              <a:t> </a:t>
            </a:r>
            <a:r>
              <a:rPr lang="en-US" baseline="0" dirty="0" err="1" smtClean="0"/>
              <a:t>mạnh</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là</a:t>
            </a:r>
            <a:r>
              <a:rPr lang="en-US" baseline="0" dirty="0" smtClean="0"/>
              <a:t> </a:t>
            </a:r>
            <a:r>
              <a:rPr lang="en-US" baseline="0" dirty="0" err="1" smtClean="0"/>
              <a:t>phách</a:t>
            </a:r>
            <a:r>
              <a:rPr lang="en-US" baseline="0" dirty="0" smtClean="0"/>
              <a:t> </a:t>
            </a:r>
            <a:r>
              <a:rPr lang="en-US" baseline="0" dirty="0" err="1" smtClean="0"/>
              <a:t>nhẹ</a:t>
            </a:r>
            <a:r>
              <a:rPr lang="en-US" baseline="0" dirty="0" smtClean="0"/>
              <a:t> </a:t>
            </a:r>
            <a:r>
              <a:rPr lang="en-US" baseline="0" dirty="0" err="1" smtClean="0"/>
              <a:t>nhé</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đã</a:t>
            </a:r>
            <a:r>
              <a:rPr lang="en-US" baseline="0" dirty="0" smtClean="0"/>
              <a:t> </a:t>
            </a:r>
            <a:r>
              <a:rPr lang="en-US" baseline="0" dirty="0" err="1" smtClean="0"/>
              <a:t>sẵ</a:t>
            </a:r>
            <a:r>
              <a:rPr lang="en-US" baseline="0" dirty="0" smtClean="0"/>
              <a:t> </a:t>
            </a:r>
            <a:r>
              <a:rPr lang="en-US" baseline="0" dirty="0" err="1" smtClean="0"/>
              <a:t>sàng</a:t>
            </a:r>
            <a:r>
              <a:rPr lang="en-US" baseline="0" dirty="0" smtClean="0"/>
              <a:t> </a:t>
            </a:r>
            <a:r>
              <a:rPr lang="en-US" baseline="0" dirty="0" err="1" smtClean="0"/>
              <a:t>chưa</a:t>
            </a:r>
            <a:endParaRPr lang="en-US" dirty="0"/>
          </a:p>
        </p:txBody>
      </p:sp>
      <p:sp>
        <p:nvSpPr>
          <p:cNvPr id="4" name="Slide Number Placeholder 3"/>
          <p:cNvSpPr>
            <a:spLocks noGrp="1"/>
          </p:cNvSpPr>
          <p:nvPr>
            <p:ph type="sldNum" sz="quarter" idx="10"/>
          </p:nvPr>
        </p:nvSpPr>
        <p:spPr/>
        <p:txBody>
          <a:bodyPr/>
          <a:lstStyle/>
          <a:p>
            <a:fld id="{60DDDFD3-AB70-40A6-8F42-0DC7FF1D3900}" type="slidenum">
              <a:rPr lang="en-US" smtClean="0"/>
              <a:t>17</a:t>
            </a:fld>
            <a:endParaRPr lang="en-US"/>
          </a:p>
        </p:txBody>
      </p:sp>
    </p:spTree>
    <p:extLst>
      <p:ext uri="{BB962C8B-B14F-4D97-AF65-F5344CB8AC3E}">
        <p14:creationId xmlns:p14="http://schemas.microsoft.com/office/powerpoint/2010/main" val="1801208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06FC72-73B3-4AC7-8A6A-659433D45EB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40096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6FC72-73B3-4AC7-8A6A-659433D45EB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28524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6FC72-73B3-4AC7-8A6A-659433D45EB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305145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6FC72-73B3-4AC7-8A6A-659433D45EB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194395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06FC72-73B3-4AC7-8A6A-659433D45EB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345825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06FC72-73B3-4AC7-8A6A-659433D45EBE}"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10841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06FC72-73B3-4AC7-8A6A-659433D45EBE}" type="datetimeFigureOut">
              <a:rPr lang="en-US" smtClean="0"/>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216543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06FC72-73B3-4AC7-8A6A-659433D45EBE}"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181584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6FC72-73B3-4AC7-8A6A-659433D45EBE}" type="datetimeFigureOut">
              <a:rPr lang="en-US" smtClean="0"/>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271075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06FC72-73B3-4AC7-8A6A-659433D45EBE}"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191242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06FC72-73B3-4AC7-8A6A-659433D45EBE}"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AE1-AE11-4555-B966-598B60E0C276}" type="slidenum">
              <a:rPr lang="en-US" smtClean="0"/>
              <a:t>‹#›</a:t>
            </a:fld>
            <a:endParaRPr lang="en-US"/>
          </a:p>
        </p:txBody>
      </p:sp>
    </p:spTree>
    <p:extLst>
      <p:ext uri="{BB962C8B-B14F-4D97-AF65-F5344CB8AC3E}">
        <p14:creationId xmlns:p14="http://schemas.microsoft.com/office/powerpoint/2010/main" val="327596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6FC72-73B3-4AC7-8A6A-659433D45EBE}" type="datetimeFigureOut">
              <a:rPr lang="en-US" smtClean="0"/>
              <a:t>9/14/2021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45AE1-AE11-4555-B966-598B60E0C276}" type="slidenum">
              <a:rPr lang="en-US" smtClean="0"/>
              <a:t>‹#›</a:t>
            </a:fld>
            <a:endParaRPr lang="en-US"/>
          </a:p>
        </p:txBody>
      </p:sp>
    </p:spTree>
    <p:extLst>
      <p:ext uri="{BB962C8B-B14F-4D97-AF65-F5344CB8AC3E}">
        <p14:creationId xmlns:p14="http://schemas.microsoft.com/office/powerpoint/2010/main" val="24924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g"/><Relationship Id="rId5" Type="http://schemas.openxmlformats.org/officeDocument/2006/relationships/image" Target="../media/image12.jp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jpg"/><Relationship Id="rId5" Type="http://schemas.openxmlformats.org/officeDocument/2006/relationships/image" Target="../media/image17.jp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comments" Target="../comments/comment3.xml"/><Relationship Id="rId5" Type="http://schemas.openxmlformats.org/officeDocument/2006/relationships/image" Target="../media/image3.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
            <a:ext cx="12192000" cy="6858001"/>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7550" y="1674743"/>
            <a:ext cx="1860998" cy="1303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p:nvPr/>
        </p:nvSpPr>
        <p:spPr>
          <a:xfrm>
            <a:off x="248478" y="3269974"/>
            <a:ext cx="10893287" cy="1200329"/>
          </a:xfrm>
          <a:prstGeom prst="rect">
            <a:avLst/>
          </a:prstGeom>
          <a:noFill/>
        </p:spPr>
        <p:txBody>
          <a:bodyPr wrap="square" rtlCol="0">
            <a:spAutoFit/>
          </a:bodyPr>
          <a:lstStyle/>
          <a:p>
            <a:pPr algn="ct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Bộ</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môn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Âm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nhạc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lớp</a:t>
            </a:r>
            <a:r>
              <a:rPr lang="en-US" sz="3600" dirty="0" smtClean="0">
                <a:solidFill>
                  <a:srgbClr val="C00000"/>
                </a:solidFill>
                <a:latin typeface="Times New Roman" panose="02020603050405020304" pitchFamily="18" charset="0"/>
                <a:cs typeface="Times New Roman" panose="02020603050405020304" pitchFamily="18" charset="0"/>
              </a:rPr>
              <a:t> 2</a:t>
            </a:r>
          </a:p>
          <a:p>
            <a:pPr algn="ct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Giáo</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viên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thực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hiện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Hoàng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Thị</a:t>
            </a:r>
            <a:r>
              <a:rPr lang="en-US" sz="3600" dirty="0" smtClean="0">
                <a:solidFill>
                  <a:srgbClr val="C00000"/>
                </a:solidFill>
                <a:latin typeface="Times New Roman" panose="02020603050405020304" pitchFamily="18" charset="0"/>
                <a:cs typeface="Times New Roman" panose="02020603050405020304" pitchFamily="18" charset="0"/>
              </a:rPr>
              <a:t> Mai </a:t>
            </a:r>
            <a:r>
              <a:rPr lang="en-US" sz="3600" dirty="0" err="1" smtClean="0">
                <a:solidFill>
                  <a:srgbClr val="C00000"/>
                </a:solidFill>
                <a:latin typeface="Times New Roman" panose="02020603050405020304" pitchFamily="18" charset="0"/>
                <a:cs typeface="Times New Roman" panose="02020603050405020304" pitchFamily="18" charset="0"/>
              </a:rPr>
              <a:t>Anh</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613991" y="705678"/>
            <a:ext cx="6857999" cy="6768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PHÒNG GD&amp;ĐT QUẬN TÂY HỒ</a:t>
            </a:r>
            <a:endParaRPr lang="en-US" sz="32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2" name="FILE_20210913_160636_2t3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8478" y="6357702"/>
            <a:ext cx="406400" cy="406400"/>
          </a:xfrm>
          <a:prstGeom prst="rect">
            <a:avLst/>
          </a:prstGeom>
        </p:spPr>
      </p:pic>
    </p:spTree>
    <p:extLst>
      <p:ext uri="{BB962C8B-B14F-4D97-AF65-F5344CB8AC3E}">
        <p14:creationId xmlns:p14="http://schemas.microsoft.com/office/powerpoint/2010/main" val="30058341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ỌC NHẠC - BÀI SỐ 1 - CĐ1">
            <a:hlinkClick r:id="" action="ppaction://media"/>
          </p:cNvPr>
          <p:cNvPicPr>
            <a:picLocks noGrp="1" noChangeAspect="1"/>
          </p:cNvPicPr>
          <p:nvPr>
            <p:ph idx="1"/>
            <a:videoFile r:link="rId1"/>
            <p:extLst>
              <p:ext uri="{DAA4B4D4-6D71-4841-9C94-3DE7FCFB9230}">
                <p14:media xmlns:p14="http://schemas.microsoft.com/office/powerpoint/2010/main" r:embed="rId2">
                  <p14:trim st="7577"/>
                </p14:media>
              </p:ext>
            </p:extLst>
          </p:nvPr>
        </p:nvPicPr>
        <p:blipFill>
          <a:blip r:embed="rId4"/>
          <a:stretch>
            <a:fillRect/>
          </a:stretch>
        </p:blipFill>
        <p:spPr>
          <a:xfrm>
            <a:off x="0" y="0"/>
            <a:ext cx="12191999" cy="7230140"/>
          </a:xfrm>
        </p:spPr>
      </p:pic>
    </p:spTree>
    <p:extLst>
      <p:ext uri="{BB962C8B-B14F-4D97-AF65-F5344CB8AC3E}">
        <p14:creationId xmlns:p14="http://schemas.microsoft.com/office/powerpoint/2010/main" val="1426919633"/>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numSld="1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04" t="22606" r="250" b="69893"/>
          <a:stretch/>
        </p:blipFill>
        <p:spPr>
          <a:xfrm>
            <a:off x="1252988" y="2249022"/>
            <a:ext cx="9001760" cy="1812615"/>
          </a:xfrm>
          <a:prstGeom prst="rect">
            <a:avLst/>
          </a:prstGeom>
          <a:ln w="228600" cap="sq" cmpd="thickThin">
            <a:solidFill>
              <a:srgbClr val="000000"/>
            </a:solidFill>
            <a:prstDash val="solid"/>
            <a:miter lim="800000"/>
          </a:ln>
          <a:effectLst>
            <a:innerShdw blurRad="76200">
              <a:srgbClr val="000000"/>
            </a:innerShdw>
          </a:effectLst>
        </p:spPr>
      </p:pic>
      <p:sp>
        <p:nvSpPr>
          <p:cNvPr id="6" name="Oval 5"/>
          <p:cNvSpPr/>
          <p:nvPr/>
        </p:nvSpPr>
        <p:spPr>
          <a:xfrm>
            <a:off x="1983740" y="548640"/>
            <a:ext cx="5923280" cy="5588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i="1" dirty="0" err="1" smtClean="0"/>
              <a:t>Câu</a:t>
            </a:r>
            <a:r>
              <a:rPr lang="en-US" sz="2800" b="1" i="1" dirty="0" smtClean="0"/>
              <a:t> 1</a:t>
            </a:r>
            <a:endParaRPr lang="en-US" sz="2800" b="1" i="1" dirty="0"/>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75915" b="43902"/>
          <a:stretch/>
        </p:blipFill>
        <p:spPr>
          <a:xfrm>
            <a:off x="2854204" y="4453337"/>
            <a:ext cx="835294"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370" r="50379" b="52770"/>
          <a:stretch/>
        </p:blipFill>
        <p:spPr>
          <a:xfrm>
            <a:off x="3745625" y="4453337"/>
            <a:ext cx="811667"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6889" t="-1116" r="23984" b="44295"/>
          <a:stretch/>
        </p:blipFill>
        <p:spPr>
          <a:xfrm>
            <a:off x="4733372" y="4449629"/>
            <a:ext cx="832207"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71456" t="-295" r="-223" b="43474"/>
          <a:stretch/>
        </p:blipFill>
        <p:spPr>
          <a:xfrm>
            <a:off x="5616463" y="4449629"/>
            <a:ext cx="821933"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45784" r="72266"/>
          <a:stretch/>
        </p:blipFill>
        <p:spPr>
          <a:xfrm>
            <a:off x="6511385" y="4449629"/>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45784" r="72266"/>
          <a:stretch/>
        </p:blipFill>
        <p:spPr>
          <a:xfrm>
            <a:off x="7323052" y="4449629"/>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45784" r="72266"/>
          <a:stretch/>
        </p:blipFill>
        <p:spPr>
          <a:xfrm>
            <a:off x="8261435" y="4449629"/>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Down Arrow 13"/>
          <p:cNvSpPr/>
          <p:nvPr/>
        </p:nvSpPr>
        <p:spPr>
          <a:xfrm>
            <a:off x="3381153" y="4019107"/>
            <a:ext cx="45719" cy="265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flipH="1">
            <a:off x="4197176" y="3912781"/>
            <a:ext cx="45719" cy="41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180157" y="3763926"/>
            <a:ext cx="45719" cy="595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904743" y="3689498"/>
            <a:ext cx="45719" cy="603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flipH="1">
            <a:off x="6916471" y="3689498"/>
            <a:ext cx="45719" cy="6592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7751136" y="3689498"/>
            <a:ext cx="66786" cy="6339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8606868" y="3689499"/>
            <a:ext cx="45917" cy="614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ILE_20210913_160636_đọc nhạ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4265" y="5063815"/>
            <a:ext cx="406400" cy="406400"/>
          </a:xfrm>
          <a:prstGeom prst="rect">
            <a:avLst/>
          </a:prstGeom>
        </p:spPr>
      </p:pic>
    </p:spTree>
    <p:extLst>
      <p:ext uri="{BB962C8B-B14F-4D97-AF65-F5344CB8AC3E}">
        <p14:creationId xmlns:p14="http://schemas.microsoft.com/office/powerpoint/2010/main" val="1932427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76000">
        <p15:prstTrans prst="drape"/>
      </p:transition>
    </mc:Choice>
    <mc:Fallback>
      <p:transition spd="slow" advTm="7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1600"/>
            <a:ext cx="12192000" cy="6858000"/>
          </a:xfrm>
        </p:spPr>
      </p:pic>
      <p:sp>
        <p:nvSpPr>
          <p:cNvPr id="6" name="Oval 5"/>
          <p:cNvSpPr/>
          <p:nvPr/>
        </p:nvSpPr>
        <p:spPr>
          <a:xfrm>
            <a:off x="2123440" y="1043940"/>
            <a:ext cx="5923280" cy="5588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i="1" dirty="0" err="1" smtClean="0"/>
              <a:t>Câu</a:t>
            </a:r>
            <a:r>
              <a:rPr lang="en-US" sz="2800" b="1" i="1" dirty="0" smtClean="0"/>
              <a:t> 2</a:t>
            </a:r>
            <a:endParaRPr lang="en-US" sz="2800" b="1" i="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38074" r="1378" b="54675"/>
          <a:stretch/>
        </p:blipFill>
        <p:spPr>
          <a:xfrm>
            <a:off x="1383650" y="2199522"/>
            <a:ext cx="8768080" cy="1415548"/>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5784" r="72266"/>
          <a:stretch/>
        </p:blipFill>
        <p:spPr>
          <a:xfrm>
            <a:off x="2720717" y="3803159"/>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5284" t="49848" r="50864" b="8032"/>
          <a:stretch/>
        </p:blipFill>
        <p:spPr>
          <a:xfrm>
            <a:off x="3644993" y="3803159"/>
            <a:ext cx="760541"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45784" r="72266"/>
          <a:stretch/>
        </p:blipFill>
        <p:spPr>
          <a:xfrm>
            <a:off x="4957740" y="3803159"/>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889" t="-1116" r="23984" b="44295"/>
          <a:stretch/>
        </p:blipFill>
        <p:spPr>
          <a:xfrm>
            <a:off x="5817735" y="3803159"/>
            <a:ext cx="832207"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6889" t="-1116" r="23984" b="44295"/>
          <a:stretch/>
        </p:blipFill>
        <p:spPr>
          <a:xfrm>
            <a:off x="6717532" y="3803159"/>
            <a:ext cx="832207"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3370" r="50379" b="52770"/>
          <a:stretch/>
        </p:blipFill>
        <p:spPr>
          <a:xfrm>
            <a:off x="7549739" y="3806867"/>
            <a:ext cx="811667"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75915" b="43902"/>
          <a:stretch/>
        </p:blipFill>
        <p:spPr>
          <a:xfrm>
            <a:off x="8358319" y="3806867"/>
            <a:ext cx="835294"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Down Arrow 14"/>
          <p:cNvSpPr/>
          <p:nvPr/>
        </p:nvSpPr>
        <p:spPr>
          <a:xfrm>
            <a:off x="3206030" y="3251979"/>
            <a:ext cx="45719" cy="595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017065" y="3207736"/>
            <a:ext cx="58453" cy="595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379949" y="3209449"/>
            <a:ext cx="45719" cy="595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6210978" y="3359888"/>
            <a:ext cx="45719" cy="487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flipH="1">
            <a:off x="7055893" y="3359888"/>
            <a:ext cx="45719" cy="373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flipH="1">
            <a:off x="7765839" y="3452284"/>
            <a:ext cx="45719" cy="373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flipH="1">
            <a:off x="8708536" y="3487479"/>
            <a:ext cx="45719" cy="246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734086"/>
      </p:ext>
    </p:extLst>
  </p:cSld>
  <p:clrMapOvr>
    <a:masterClrMapping/>
  </p:clrMapOvr>
  <mc:AlternateContent xmlns:mc="http://schemas.openxmlformats.org/markup-compatibility/2006">
    <mc:Choice xmlns:p14="http://schemas.microsoft.com/office/powerpoint/2010/main" Requires="p14">
      <p:transition spd="slow" p14:dur="1200" advTm="53000">
        <p14:prism/>
      </p:transition>
    </mc:Choice>
    <mc:Fallback>
      <p:transition spd="slow" advTm="5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120" y="0"/>
            <a:ext cx="12263120" cy="6858000"/>
          </a:xfr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309" t="18454" r="-597" b="64326"/>
          <a:stretch/>
        </p:blipFill>
        <p:spPr>
          <a:xfrm>
            <a:off x="538717" y="1464789"/>
            <a:ext cx="11043446" cy="1876292"/>
          </a:xfrm>
          <a:prstGeom prst="rect">
            <a:avLst/>
          </a:prstGeom>
        </p:spPr>
      </p:pic>
      <p:sp>
        <p:nvSpPr>
          <p:cNvPr id="6" name="Cloud Callout 5"/>
          <p:cNvSpPr/>
          <p:nvPr/>
        </p:nvSpPr>
        <p:spPr>
          <a:xfrm>
            <a:off x="233680" y="213360"/>
            <a:ext cx="6756400" cy="158496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i="1" dirty="0" smtClean="0">
                <a:solidFill>
                  <a:srgbClr val="C00000"/>
                </a:solidFill>
                <a:latin typeface="Times New Roman" panose="02020603050405020304" pitchFamily="18" charset="0"/>
                <a:cs typeface="Times New Roman" panose="02020603050405020304" pitchFamily="18" charset="0"/>
              </a:rPr>
              <a:t>ĐỌC THEO KÍ HIỆU BÀN TAY</a:t>
            </a:r>
            <a:endParaRPr lang="en-US" sz="2400" i="1" dirty="0">
              <a:solidFill>
                <a:srgbClr val="C0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98" t="37006" r="-1032" b="45774"/>
          <a:stretch/>
        </p:blipFill>
        <p:spPr>
          <a:xfrm>
            <a:off x="538717" y="3263109"/>
            <a:ext cx="11043446" cy="1825175"/>
          </a:xfrm>
          <a:prstGeom prst="rect">
            <a:avLst/>
          </a:prstGeom>
        </p:spPr>
      </p:pic>
      <p:pic>
        <p:nvPicPr>
          <p:cNvPr id="3" name="FILE_20210914_090004_đovj nhẩm , kí hiệu bàn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275" y="5979632"/>
            <a:ext cx="406400" cy="406400"/>
          </a:xfrm>
          <a:prstGeom prst="rect">
            <a:avLst/>
          </a:prstGeom>
        </p:spPr>
      </p:pic>
    </p:spTree>
    <p:extLst>
      <p:ext uri="{BB962C8B-B14F-4D97-AF65-F5344CB8AC3E}">
        <p14:creationId xmlns:p14="http://schemas.microsoft.com/office/powerpoint/2010/main" val="919024226"/>
      </p:ext>
    </p:extLst>
  </p:cSld>
  <p:clrMapOvr>
    <a:masterClrMapping/>
  </p:clrMapOvr>
  <mc:AlternateContent xmlns:mc="http://schemas.openxmlformats.org/markup-compatibility/2006">
    <mc:Choice xmlns:p14="http://schemas.microsoft.com/office/powerpoint/2010/main" Requires="p14">
      <p:transition spd="slow" p14:dur="1400" advTm="9000">
        <p14:doors dir="vert"/>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228600" cap="sq" cmpd="thickThin">
            <a:solidFill>
              <a:srgbClr val="000000"/>
            </a:solidFill>
            <a:prstDash val="solid"/>
            <a:miter lim="800000"/>
          </a:ln>
          <a:effectLst>
            <a:innerShdw blurRad="76200">
              <a:srgbClr val="000000"/>
            </a:innerShdw>
          </a:effectLst>
        </p:spPr>
      </p:pic>
      <p:pic>
        <p:nvPicPr>
          <p:cNvPr id="3" name="ĐỌC NHẠC - BÀI SỐ 1 - CĐ1">
            <a:hlinkClick r:id="" action="ppaction://media"/>
          </p:cNvPr>
          <p:cNvPicPr>
            <a:picLocks noChangeAspect="1"/>
          </p:cNvPicPr>
          <p:nvPr>
            <a:audioFile r:link="rId1"/>
            <p:extLst>
              <p:ext uri="{DAA4B4D4-6D71-4841-9C94-3DE7FCFB9230}">
                <p14:media xmlns:p14="http://schemas.microsoft.com/office/powerpoint/2010/main" r:embed="rId2">
                  <p14:trim st="8100"/>
                </p14:media>
              </p:ext>
            </p:extLst>
          </p:nvPr>
        </p:nvPicPr>
        <p:blipFill>
          <a:blip r:embed="rId6"/>
          <a:stretch>
            <a:fillRect/>
          </a:stretch>
        </p:blipFill>
        <p:spPr>
          <a:xfrm>
            <a:off x="268177" y="6451600"/>
            <a:ext cx="406400" cy="406400"/>
          </a:xfrm>
          <a:prstGeom prst="rect">
            <a:avLst/>
          </a:prstGeom>
        </p:spPr>
      </p:pic>
    </p:spTree>
    <p:extLst>
      <p:ext uri="{BB962C8B-B14F-4D97-AF65-F5344CB8AC3E}">
        <p14:creationId xmlns:p14="http://schemas.microsoft.com/office/powerpoint/2010/main" val="1610143341"/>
      </p:ext>
    </p:extLst>
  </p:cSld>
  <p:clrMapOvr>
    <a:masterClrMapping/>
  </p:clrMapOvr>
  <p:transition spd="slow" advTm="38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228600" cap="sq" cmpd="thickThin">
            <a:solidFill>
              <a:srgbClr val="000000"/>
            </a:solidFill>
            <a:prstDash val="solid"/>
            <a:miter lim="800000"/>
          </a:ln>
          <a:effectLst>
            <a:innerShdw blurRad="76200">
              <a:srgbClr val="000000"/>
            </a:innerShdw>
          </a:effectLst>
        </p:spPr>
      </p:pic>
      <p:pic>
        <p:nvPicPr>
          <p:cNvPr id="2" name="FILE_20210914_090004_đọc cả bài theo khb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79" y="6451600"/>
            <a:ext cx="406400" cy="406400"/>
          </a:xfrm>
          <a:prstGeom prst="rect">
            <a:avLst/>
          </a:prstGeom>
        </p:spPr>
      </p:pic>
    </p:spTree>
    <p:extLst>
      <p:ext uri="{BB962C8B-B14F-4D97-AF65-F5344CB8AC3E}">
        <p14:creationId xmlns:p14="http://schemas.microsoft.com/office/powerpoint/2010/main" val="32900601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91896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94" y="-39385"/>
            <a:ext cx="12192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Sun 2"/>
          <p:cNvSpPr/>
          <p:nvPr/>
        </p:nvSpPr>
        <p:spPr>
          <a:xfrm>
            <a:off x="2958957" y="2465798"/>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n 4"/>
          <p:cNvSpPr/>
          <p:nvPr/>
        </p:nvSpPr>
        <p:spPr>
          <a:xfrm>
            <a:off x="4046305" y="2465798"/>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n 5"/>
          <p:cNvSpPr/>
          <p:nvPr/>
        </p:nvSpPr>
        <p:spPr>
          <a:xfrm>
            <a:off x="5423042" y="2465798"/>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n 6"/>
          <p:cNvSpPr/>
          <p:nvPr/>
        </p:nvSpPr>
        <p:spPr>
          <a:xfrm>
            <a:off x="6343436" y="2465798"/>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n 7"/>
          <p:cNvSpPr/>
          <p:nvPr/>
        </p:nvSpPr>
        <p:spPr>
          <a:xfrm>
            <a:off x="7642261" y="2465798"/>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n 8"/>
          <p:cNvSpPr/>
          <p:nvPr/>
        </p:nvSpPr>
        <p:spPr>
          <a:xfrm>
            <a:off x="8807523" y="2465798"/>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n 9"/>
          <p:cNvSpPr/>
          <p:nvPr/>
        </p:nvSpPr>
        <p:spPr>
          <a:xfrm>
            <a:off x="9952236" y="2465798"/>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n 10"/>
          <p:cNvSpPr/>
          <p:nvPr/>
        </p:nvSpPr>
        <p:spPr>
          <a:xfrm>
            <a:off x="2453811" y="3614791"/>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n 11"/>
          <p:cNvSpPr/>
          <p:nvPr/>
        </p:nvSpPr>
        <p:spPr>
          <a:xfrm>
            <a:off x="3645614" y="3614791"/>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n 12"/>
          <p:cNvSpPr/>
          <p:nvPr/>
        </p:nvSpPr>
        <p:spPr>
          <a:xfrm>
            <a:off x="5459001" y="3614791"/>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n 13"/>
          <p:cNvSpPr/>
          <p:nvPr/>
        </p:nvSpPr>
        <p:spPr>
          <a:xfrm>
            <a:off x="6655941" y="3614791"/>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n 14"/>
          <p:cNvSpPr/>
          <p:nvPr/>
        </p:nvSpPr>
        <p:spPr>
          <a:xfrm>
            <a:off x="7645686" y="3614791"/>
            <a:ext cx="207195"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n 16"/>
          <p:cNvSpPr/>
          <p:nvPr/>
        </p:nvSpPr>
        <p:spPr>
          <a:xfrm>
            <a:off x="8807524" y="3614791"/>
            <a:ext cx="213186"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n 17"/>
          <p:cNvSpPr/>
          <p:nvPr/>
        </p:nvSpPr>
        <p:spPr>
          <a:xfrm>
            <a:off x="9952235" y="3614791"/>
            <a:ext cx="195209" cy="174660"/>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n 18"/>
          <p:cNvSpPr/>
          <p:nvPr/>
        </p:nvSpPr>
        <p:spPr>
          <a:xfrm>
            <a:off x="10214226" y="2465798"/>
            <a:ext cx="195209"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n 19"/>
          <p:cNvSpPr/>
          <p:nvPr/>
        </p:nvSpPr>
        <p:spPr>
          <a:xfrm>
            <a:off x="10173129" y="3614791"/>
            <a:ext cx="213186" cy="174660"/>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510409" y="339047"/>
            <a:ext cx="4681591" cy="1015663"/>
          </a:xfrm>
          <a:prstGeom prst="rect">
            <a:avLst/>
          </a:prstGeom>
          <a:noFill/>
        </p:spPr>
        <p:txBody>
          <a:bodyPr wrap="square" rtlCol="0">
            <a:spAutoFit/>
          </a:bodyPr>
          <a:lstStyle/>
          <a:p>
            <a:r>
              <a:rPr lang="en-US" sz="2000" dirty="0" err="1" smtClean="0"/>
              <a:t>Phách</a:t>
            </a:r>
            <a:r>
              <a:rPr lang="en-US" sz="2000" dirty="0" smtClean="0"/>
              <a:t> </a:t>
            </a:r>
            <a:r>
              <a:rPr lang="en-US" sz="2000" dirty="0" err="1" smtClean="0"/>
              <a:t>mạnh</a:t>
            </a:r>
            <a:endParaRPr lang="en-US" sz="2000" dirty="0" smtClean="0"/>
          </a:p>
          <a:p>
            <a:endParaRPr lang="en-US" sz="2000" dirty="0" smtClean="0"/>
          </a:p>
          <a:p>
            <a:r>
              <a:rPr lang="en-US" sz="2000" dirty="0" err="1" smtClean="0"/>
              <a:t>Phách</a:t>
            </a:r>
            <a:r>
              <a:rPr lang="en-US" sz="2000" dirty="0" smtClean="0"/>
              <a:t> </a:t>
            </a:r>
            <a:r>
              <a:rPr lang="en-US" sz="2000" dirty="0" err="1" smtClean="0"/>
              <a:t>nhẹ</a:t>
            </a:r>
            <a:endParaRPr lang="en-US" sz="2000" dirty="0"/>
          </a:p>
        </p:txBody>
      </p:sp>
      <p:sp>
        <p:nvSpPr>
          <p:cNvPr id="22" name="Sun 21"/>
          <p:cNvSpPr/>
          <p:nvPr/>
        </p:nvSpPr>
        <p:spPr>
          <a:xfrm flipV="1">
            <a:off x="9002731" y="281911"/>
            <a:ext cx="377573" cy="369869"/>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un 22"/>
          <p:cNvSpPr/>
          <p:nvPr/>
        </p:nvSpPr>
        <p:spPr>
          <a:xfrm>
            <a:off x="8900631" y="1000447"/>
            <a:ext cx="204199" cy="276999"/>
          </a:xfrm>
          <a:prstGeom prst="sun">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LE_20210913_160636_đoch nhach và gõ đệ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321" y="6171019"/>
            <a:ext cx="406400" cy="406400"/>
          </a:xfrm>
          <a:prstGeom prst="rect">
            <a:avLst/>
          </a:prstGeom>
        </p:spPr>
      </p:pic>
    </p:spTree>
    <p:extLst>
      <p:ext uri="{BB962C8B-B14F-4D97-AF65-F5344CB8AC3E}">
        <p14:creationId xmlns:p14="http://schemas.microsoft.com/office/powerpoint/2010/main" val="418601015"/>
      </p:ext>
    </p:extLst>
  </p:cSld>
  <p:clrMapOvr>
    <a:masterClrMapping/>
  </p:clrMapOvr>
  <mc:AlternateContent xmlns:mc="http://schemas.openxmlformats.org/markup-compatibility/2006">
    <mc:Choice xmlns:p14="http://schemas.microsoft.com/office/powerpoint/2010/main" Requires="p14">
      <p:transition spd="slow" p14:dur="1250" advTm="56000">
        <p14:switch dir="r"/>
      </p:transition>
    </mc:Choice>
    <mc:Fallback>
      <p:transition spd="slow"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7"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7028121"/>
          </a:xfrm>
        </p:spPr>
      </p:pic>
      <p:sp>
        <p:nvSpPr>
          <p:cNvPr id="5" name="Cloud Callout 4"/>
          <p:cNvSpPr/>
          <p:nvPr/>
        </p:nvSpPr>
        <p:spPr>
          <a:xfrm>
            <a:off x="4593265" y="127591"/>
            <a:ext cx="5103628" cy="198828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Đọc</a:t>
            </a:r>
            <a:r>
              <a:rPr lang="en-US" sz="2400" dirty="0" smtClean="0"/>
              <a:t> </a:t>
            </a:r>
            <a:r>
              <a:rPr lang="en-US" sz="2400" dirty="0" err="1" smtClean="0"/>
              <a:t>nhạc</a:t>
            </a:r>
            <a:r>
              <a:rPr lang="en-US" sz="2400" dirty="0" smtClean="0"/>
              <a:t> </a:t>
            </a:r>
            <a:r>
              <a:rPr lang="en-US" sz="2400" dirty="0" err="1" smtClean="0"/>
              <a:t>bài</a:t>
            </a:r>
            <a:r>
              <a:rPr lang="en-US" sz="2400" dirty="0" smtClean="0"/>
              <a:t> </a:t>
            </a:r>
            <a:r>
              <a:rPr lang="en-US" sz="2400" dirty="0" err="1" smtClean="0"/>
              <a:t>số</a:t>
            </a:r>
            <a:r>
              <a:rPr lang="en-US" sz="2400" dirty="0" smtClean="0"/>
              <a:t> 1; </a:t>
            </a:r>
            <a:r>
              <a:rPr lang="en-US" sz="2400" dirty="0" err="1" smtClean="0"/>
              <a:t>đọc</a:t>
            </a:r>
            <a:r>
              <a:rPr lang="en-US" sz="2400" dirty="0" smtClean="0"/>
              <a:t> </a:t>
            </a:r>
            <a:r>
              <a:rPr lang="en-US" sz="2400" dirty="0" err="1" smtClean="0"/>
              <a:t>theo</a:t>
            </a:r>
            <a:r>
              <a:rPr lang="en-US" sz="2400" dirty="0" smtClean="0"/>
              <a:t> </a:t>
            </a:r>
            <a:r>
              <a:rPr lang="en-US" sz="2400" dirty="0" err="1" smtClean="0"/>
              <a:t>kí</a:t>
            </a:r>
            <a:r>
              <a:rPr lang="en-US" sz="2400" dirty="0" smtClean="0"/>
              <a:t> </a:t>
            </a:r>
            <a:r>
              <a:rPr lang="en-US" sz="2400" dirty="0" err="1" smtClean="0"/>
              <a:t>hiệu</a:t>
            </a:r>
            <a:r>
              <a:rPr lang="en-US" sz="2400" dirty="0" smtClean="0"/>
              <a:t> </a:t>
            </a:r>
            <a:r>
              <a:rPr lang="en-US" sz="2400" dirty="0" err="1" smtClean="0"/>
              <a:t>bàn</a:t>
            </a:r>
            <a:r>
              <a:rPr lang="en-US" sz="2400" dirty="0" smtClean="0"/>
              <a:t> </a:t>
            </a:r>
            <a:r>
              <a:rPr lang="en-US" sz="2400" dirty="0" err="1" smtClean="0"/>
              <a:t>tay</a:t>
            </a:r>
            <a:r>
              <a:rPr lang="en-US" sz="2400" dirty="0" smtClean="0"/>
              <a:t>; </a:t>
            </a:r>
            <a:r>
              <a:rPr lang="en-US" sz="2400" dirty="0" err="1" smtClean="0"/>
              <a:t>gõ</a:t>
            </a:r>
            <a:r>
              <a:rPr lang="en-US" sz="2400" dirty="0" smtClean="0"/>
              <a:t> </a:t>
            </a:r>
            <a:r>
              <a:rPr lang="en-US" sz="2400" dirty="0" err="1" smtClean="0"/>
              <a:t>đệm</a:t>
            </a:r>
            <a:r>
              <a:rPr lang="en-US" sz="2400" dirty="0" smtClean="0"/>
              <a:t> </a:t>
            </a:r>
            <a:r>
              <a:rPr lang="en-US" sz="2400" dirty="0" err="1" smtClean="0"/>
              <a:t>theo</a:t>
            </a:r>
            <a:r>
              <a:rPr lang="en-US" sz="2400" dirty="0" smtClean="0"/>
              <a:t> </a:t>
            </a:r>
            <a:r>
              <a:rPr lang="en-US" sz="2400" dirty="0" err="1" smtClean="0"/>
              <a:t>phách</a:t>
            </a:r>
            <a:r>
              <a:rPr lang="en-US" sz="2400" dirty="0" smtClean="0"/>
              <a:t> ở </a:t>
            </a:r>
            <a:r>
              <a:rPr lang="en-US" sz="2400" dirty="0" err="1" smtClean="0"/>
              <a:t>nhịp</a:t>
            </a:r>
            <a:r>
              <a:rPr lang="en-US" sz="2400" dirty="0" smtClean="0"/>
              <a:t> 2/4</a:t>
            </a:r>
            <a:endParaRPr lang="en-US" sz="2400" dirty="0"/>
          </a:p>
        </p:txBody>
      </p:sp>
      <p:sp>
        <p:nvSpPr>
          <p:cNvPr id="6" name="Cloud Callout 5"/>
          <p:cNvSpPr/>
          <p:nvPr/>
        </p:nvSpPr>
        <p:spPr>
          <a:xfrm>
            <a:off x="4593265" y="2913321"/>
            <a:ext cx="5103628" cy="23285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Luyện</a:t>
            </a:r>
            <a:r>
              <a:rPr lang="en-US" sz="2400" dirty="0" smtClean="0"/>
              <a:t> </a:t>
            </a:r>
            <a:r>
              <a:rPr lang="en-US" sz="2400" dirty="0" err="1" smtClean="0"/>
              <a:t>tập</a:t>
            </a:r>
            <a:r>
              <a:rPr lang="en-US" sz="2400" dirty="0" smtClean="0"/>
              <a:t> </a:t>
            </a:r>
            <a:r>
              <a:rPr lang="en-US" sz="2400" dirty="0" err="1" smtClean="0"/>
              <a:t>đọc</a:t>
            </a:r>
            <a:r>
              <a:rPr lang="en-US" sz="2400" dirty="0" smtClean="0"/>
              <a:t> </a:t>
            </a:r>
            <a:r>
              <a:rPr lang="en-US" sz="2400" dirty="0" err="1" smtClean="0"/>
              <a:t>nhạc</a:t>
            </a:r>
            <a:r>
              <a:rPr lang="en-US" sz="2400" dirty="0" smtClean="0"/>
              <a:t> </a:t>
            </a:r>
            <a:r>
              <a:rPr lang="en-US" sz="2400" dirty="0" err="1" smtClean="0"/>
              <a:t>bài</a:t>
            </a:r>
            <a:r>
              <a:rPr lang="en-US" sz="2400" dirty="0" smtClean="0"/>
              <a:t> </a:t>
            </a:r>
            <a:r>
              <a:rPr lang="en-US" sz="2400" dirty="0" err="1" smtClean="0"/>
              <a:t>số</a:t>
            </a:r>
            <a:r>
              <a:rPr lang="en-US" sz="2400" dirty="0" smtClean="0"/>
              <a:t> 1 </a:t>
            </a:r>
            <a:r>
              <a:rPr lang="en-US" sz="2400" dirty="0" err="1" smtClean="0"/>
              <a:t>theo</a:t>
            </a:r>
            <a:r>
              <a:rPr lang="en-US" sz="2400" dirty="0" smtClean="0"/>
              <a:t> </a:t>
            </a:r>
            <a:r>
              <a:rPr lang="en-US" sz="2400" dirty="0" err="1" smtClean="0"/>
              <a:t>kí</a:t>
            </a:r>
            <a:r>
              <a:rPr lang="en-US" sz="2400" dirty="0" smtClean="0"/>
              <a:t> </a:t>
            </a:r>
            <a:r>
              <a:rPr lang="en-US" sz="2400" dirty="0" err="1" smtClean="0"/>
              <a:t>hiệu</a:t>
            </a:r>
            <a:r>
              <a:rPr lang="en-US" sz="2400" dirty="0" smtClean="0"/>
              <a:t> </a:t>
            </a:r>
            <a:r>
              <a:rPr lang="en-US" sz="2400" dirty="0" err="1" smtClean="0"/>
              <a:t>bàn</a:t>
            </a:r>
            <a:r>
              <a:rPr lang="en-US" sz="2400" dirty="0" smtClean="0"/>
              <a:t> </a:t>
            </a:r>
            <a:r>
              <a:rPr lang="en-US" sz="2400" dirty="0" err="1" smtClean="0"/>
              <a:t>tay</a:t>
            </a:r>
            <a:r>
              <a:rPr lang="en-US" sz="2400" dirty="0" smtClean="0"/>
              <a:t> </a:t>
            </a:r>
            <a:r>
              <a:rPr lang="en-US" sz="2400" dirty="0" err="1" smtClean="0"/>
              <a:t>và</a:t>
            </a:r>
            <a:r>
              <a:rPr lang="en-US" sz="2400" dirty="0" smtClean="0"/>
              <a:t> </a:t>
            </a:r>
            <a:r>
              <a:rPr lang="en-US" sz="2400" dirty="0" err="1" smtClean="0"/>
              <a:t>gõ</a:t>
            </a:r>
            <a:r>
              <a:rPr lang="en-US" sz="2400" dirty="0" smtClean="0"/>
              <a:t> </a:t>
            </a:r>
            <a:r>
              <a:rPr lang="en-US" sz="2400" dirty="0" err="1" smtClean="0"/>
              <a:t>đệm</a:t>
            </a:r>
            <a:r>
              <a:rPr lang="en-US" sz="2400" dirty="0" smtClean="0"/>
              <a:t> </a:t>
            </a:r>
            <a:r>
              <a:rPr lang="en-US" sz="2400" dirty="0" err="1" smtClean="0"/>
              <a:t>theo</a:t>
            </a:r>
            <a:r>
              <a:rPr lang="en-US" sz="2400" dirty="0" smtClean="0"/>
              <a:t> </a:t>
            </a:r>
            <a:r>
              <a:rPr lang="en-US" sz="2400" dirty="0" err="1" smtClean="0"/>
              <a:t>tiết</a:t>
            </a:r>
            <a:r>
              <a:rPr lang="en-US" sz="2400" dirty="0" smtClean="0"/>
              <a:t> </a:t>
            </a:r>
            <a:r>
              <a:rPr lang="en-US" sz="2400" dirty="0" err="1" smtClean="0"/>
              <a:t>tấu</a:t>
            </a:r>
            <a:r>
              <a:rPr lang="en-US" sz="2400" dirty="0" smtClean="0"/>
              <a:t> </a:t>
            </a:r>
            <a:r>
              <a:rPr lang="en-US" sz="2400" dirty="0" err="1" smtClean="0"/>
              <a:t>từ</a:t>
            </a:r>
            <a:r>
              <a:rPr lang="en-US" sz="2400" dirty="0" smtClean="0"/>
              <a:t> </a:t>
            </a:r>
            <a:r>
              <a:rPr lang="en-US" sz="2400" dirty="0" err="1" smtClean="0"/>
              <a:t>chậm</a:t>
            </a:r>
            <a:r>
              <a:rPr lang="en-US" sz="2400" dirty="0" smtClean="0"/>
              <a:t> </a:t>
            </a:r>
            <a:r>
              <a:rPr lang="en-US" sz="2400" dirty="0" err="1" smtClean="0"/>
              <a:t>đến</a:t>
            </a:r>
            <a:r>
              <a:rPr lang="en-US" sz="2400" dirty="0" smtClean="0"/>
              <a:t> </a:t>
            </a:r>
            <a:r>
              <a:rPr lang="en-US" sz="2400" dirty="0" err="1" smtClean="0"/>
              <a:t>nhanh</a:t>
            </a:r>
            <a:r>
              <a:rPr lang="en-US" sz="2400" dirty="0" smtClean="0"/>
              <a:t> </a:t>
            </a:r>
            <a:endParaRPr lang="en-US" sz="2400" dirty="0"/>
          </a:p>
        </p:txBody>
      </p:sp>
      <p:pic>
        <p:nvPicPr>
          <p:cNvPr id="2" name="FILE_20210913_160636_kết2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237" y="6451600"/>
            <a:ext cx="406400" cy="406400"/>
          </a:xfrm>
          <a:prstGeom prst="rect">
            <a:avLst/>
          </a:prstGeom>
        </p:spPr>
      </p:pic>
    </p:spTree>
    <p:extLst>
      <p:ext uri="{BB962C8B-B14F-4D97-AF65-F5344CB8AC3E}">
        <p14:creationId xmlns:p14="http://schemas.microsoft.com/office/powerpoint/2010/main" val="1388094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0000">
        <p15:prstTrans prst="wind"/>
      </p:transition>
    </mc:Choice>
    <mc:Fallback>
      <p:transition spd="slow" advTm="20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19">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69972" cy="7102549"/>
          </a:xfrm>
        </p:spPr>
      </p:pic>
    </p:spTree>
    <p:extLst>
      <p:ext uri="{BB962C8B-B14F-4D97-AF65-F5344CB8AC3E}">
        <p14:creationId xmlns:p14="http://schemas.microsoft.com/office/powerpoint/2010/main" val="3990850346"/>
      </p:ext>
    </p:extLst>
  </p:cSld>
  <p:clrMapOvr>
    <a:masterClrMapping/>
  </p:clrMapOvr>
  <mc:AlternateContent xmlns:mc="http://schemas.openxmlformats.org/markup-compatibility/2006">
    <mc:Choice xmlns:p14="http://schemas.microsoft.com/office/powerpoint/2010/main" Requires="p14">
      <p:transition spd="slow" p14:dur="3900" advTm="8000">
        <p14:glitter pattern="hexagon"/>
      </p:transition>
    </mc:Choice>
    <mc:Fallback>
      <p:transition spd="slow"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778487"/>
          </a:xfrm>
          <a:prstGeom prst="rect">
            <a:avLst/>
          </a:prstGeom>
        </p:spPr>
      </p:pic>
      <p:sp>
        <p:nvSpPr>
          <p:cNvPr id="5" name="Title 4"/>
          <p:cNvSpPr>
            <a:spLocks noGrp="1"/>
          </p:cNvSpPr>
          <p:nvPr>
            <p:ph type="title"/>
          </p:nvPr>
        </p:nvSpPr>
        <p:spPr>
          <a:xfrm>
            <a:off x="3011557" y="655983"/>
            <a:ext cx="8342243" cy="1169642"/>
          </a:xfrm>
        </p:spPr>
        <p:txBody>
          <a:bodyPr>
            <a:normAutofit/>
          </a:bodyPr>
          <a:lstStyle/>
          <a:p>
            <a:pPr algn="ctr"/>
            <a:r>
              <a:rPr lang="en-US" sz="3600" b="1" i="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 MỪNG CÁC EM HỌC SINH ĐẾN VỚI TIẾT HỌC ÂM NHẠC LỚP 2</a:t>
            </a:r>
            <a:endParaRPr lang="en-US" sz="36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6000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2000">
        <p15:prstTrans prst="pageCurlDouble"/>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6957168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pic>
        <p:nvPicPr>
          <p:cNvPr id="5" name="FILE_20210913_160636_2t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117" y="6298609"/>
            <a:ext cx="406400" cy="406400"/>
          </a:xfrm>
          <a:prstGeom prst="rect">
            <a:avLst/>
          </a:prstGeom>
        </p:spPr>
      </p:pic>
    </p:spTree>
    <p:extLst>
      <p:ext uri="{BB962C8B-B14F-4D97-AF65-F5344CB8AC3E}">
        <p14:creationId xmlns:p14="http://schemas.microsoft.com/office/powerpoint/2010/main" val="2027775133"/>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2" descr="5 n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548337"/>
      </p:ext>
    </p:extLst>
  </p:cSld>
  <p:clrMapOvr>
    <a:masterClrMapping/>
  </p:clrMapOvr>
  <mc:AlternateContent xmlns:mc="http://schemas.openxmlformats.org/markup-compatibility/2006">
    <mc:Choice xmlns:p14="http://schemas.microsoft.com/office/powerpoint/2010/main" Requires="p14">
      <p:transition spd="slow" p14:dur="1400" advTm="13000">
        <p14:ripple/>
      </p:transition>
    </mc:Choice>
    <mc:Fallback>
      <p:transition spd="slow" advTm="1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3" y="0"/>
            <a:ext cx="12235751" cy="7006975"/>
          </a:xfrm>
          <a:prstGeom prst="rect">
            <a:avLst/>
          </a:prstGeom>
        </p:spPr>
      </p:pic>
      <p:sp>
        <p:nvSpPr>
          <p:cNvPr id="14340" name="Rectangle 8"/>
          <p:cNvSpPr>
            <a:spLocks noChangeArrowheads="1"/>
          </p:cNvSpPr>
          <p:nvPr/>
        </p:nvSpPr>
        <p:spPr bwMode="auto">
          <a:xfrm>
            <a:off x="4876800" y="533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4342" name="Line 26"/>
          <p:cNvSpPr>
            <a:spLocks noChangeShapeType="1"/>
          </p:cNvSpPr>
          <p:nvPr/>
        </p:nvSpPr>
        <p:spPr bwMode="auto">
          <a:xfrm flipV="1">
            <a:off x="1306807" y="2812835"/>
            <a:ext cx="9111564" cy="4297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27"/>
          <p:cNvSpPr>
            <a:spLocks noChangeShapeType="1"/>
          </p:cNvSpPr>
          <p:nvPr/>
        </p:nvSpPr>
        <p:spPr bwMode="auto">
          <a:xfrm flipV="1">
            <a:off x="1306807" y="3113769"/>
            <a:ext cx="9095296" cy="1580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4344" name="Picture 31"/>
          <p:cNvPicPr>
            <a:picLocks noChangeAspect="1" noChangeArrowheads="1"/>
          </p:cNvPicPr>
          <p:nvPr/>
        </p:nvPicPr>
        <p:blipFill>
          <a:blip r:embed="rId3">
            <a:extLst>
              <a:ext uri="{28A0092B-C50C-407E-A947-70E740481C1C}">
                <a14:useLocalDpi xmlns:a14="http://schemas.microsoft.com/office/drawing/2010/main" val="0"/>
              </a:ext>
            </a:extLst>
          </a:blip>
          <a:srcRect l="27779" r="27777"/>
          <a:stretch>
            <a:fillRect/>
          </a:stretch>
        </p:blipFill>
        <p:spPr bwMode="auto">
          <a:xfrm>
            <a:off x="1298306" y="1463860"/>
            <a:ext cx="609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34"/>
          <p:cNvSpPr>
            <a:spLocks noChangeShapeType="1"/>
          </p:cNvSpPr>
          <p:nvPr/>
        </p:nvSpPr>
        <p:spPr bwMode="auto">
          <a:xfrm>
            <a:off x="10345523" y="1966044"/>
            <a:ext cx="48038" cy="11635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25"/>
          <p:cNvSpPr>
            <a:spLocks noChangeShapeType="1"/>
          </p:cNvSpPr>
          <p:nvPr/>
        </p:nvSpPr>
        <p:spPr bwMode="auto">
          <a:xfrm flipV="1">
            <a:off x="1298306" y="2558019"/>
            <a:ext cx="9047258" cy="2520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Line 23"/>
          <p:cNvSpPr>
            <a:spLocks noChangeShapeType="1"/>
          </p:cNvSpPr>
          <p:nvPr/>
        </p:nvSpPr>
        <p:spPr bwMode="auto">
          <a:xfrm>
            <a:off x="1298305" y="1993517"/>
            <a:ext cx="9022407" cy="1117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Line 24"/>
          <p:cNvSpPr>
            <a:spLocks noChangeShapeType="1"/>
          </p:cNvSpPr>
          <p:nvPr/>
        </p:nvSpPr>
        <p:spPr bwMode="auto">
          <a:xfrm>
            <a:off x="1298307" y="2256240"/>
            <a:ext cx="9047258" cy="5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 name="Rectangle 5"/>
          <p:cNvSpPr>
            <a:spLocks noChangeArrowheads="1"/>
          </p:cNvSpPr>
          <p:nvPr/>
        </p:nvSpPr>
        <p:spPr bwMode="auto">
          <a:xfrm rot="2240088">
            <a:off x="2089609" y="2987150"/>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FFC000"/>
                </a:solidFill>
                <a:latin typeface="Times New Roman" panose="02020603050405020304" pitchFamily="18" charset="0"/>
                <a:cs typeface="Times New Roman" panose="02020603050405020304" pitchFamily="18" charset="0"/>
              </a:rPr>
              <a:t>o</a:t>
            </a:r>
          </a:p>
        </p:txBody>
      </p:sp>
      <p:sp>
        <p:nvSpPr>
          <p:cNvPr id="14350" name="Rectangle 5"/>
          <p:cNvSpPr>
            <a:spLocks noChangeArrowheads="1"/>
          </p:cNvSpPr>
          <p:nvPr/>
        </p:nvSpPr>
        <p:spPr bwMode="auto">
          <a:xfrm rot="2240088" flipH="1">
            <a:off x="3477803" y="2852598"/>
            <a:ext cx="36296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FFC000"/>
                </a:solidFill>
                <a:latin typeface="Times New Roman" panose="02020603050405020304" pitchFamily="18" charset="0"/>
                <a:cs typeface="Times New Roman" panose="02020603050405020304" pitchFamily="18" charset="0"/>
              </a:rPr>
              <a:t>o</a:t>
            </a:r>
          </a:p>
        </p:txBody>
      </p:sp>
      <p:sp>
        <p:nvSpPr>
          <p:cNvPr id="14351" name="Rectangle 5"/>
          <p:cNvSpPr>
            <a:spLocks noChangeArrowheads="1"/>
          </p:cNvSpPr>
          <p:nvPr/>
        </p:nvSpPr>
        <p:spPr bwMode="auto">
          <a:xfrm rot="2240088" flipV="1">
            <a:off x="4757216" y="2894430"/>
            <a:ext cx="345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smtClean="0">
                <a:solidFill>
                  <a:srgbClr val="FFC000"/>
                </a:solidFill>
                <a:latin typeface="Times New Roman" panose="02020603050405020304" pitchFamily="18" charset="0"/>
                <a:cs typeface="Times New Roman" panose="02020603050405020304" pitchFamily="18" charset="0"/>
              </a:rPr>
              <a:t>o</a:t>
            </a:r>
            <a:endParaRPr lang="en-US" altLang="en-US" sz="3600" b="1" dirty="0">
              <a:solidFill>
                <a:srgbClr val="FFC000"/>
              </a:solidFill>
              <a:latin typeface="Times New Roman" panose="02020603050405020304" pitchFamily="18" charset="0"/>
              <a:cs typeface="Times New Roman" panose="02020603050405020304" pitchFamily="18" charset="0"/>
            </a:endParaRPr>
          </a:p>
        </p:txBody>
      </p:sp>
      <p:sp>
        <p:nvSpPr>
          <p:cNvPr id="14352" name="Rectangle 5"/>
          <p:cNvSpPr>
            <a:spLocks noChangeArrowheads="1"/>
          </p:cNvSpPr>
          <p:nvPr/>
        </p:nvSpPr>
        <p:spPr bwMode="auto">
          <a:xfrm rot="2240088">
            <a:off x="6161276" y="2597150"/>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smtClean="0">
                <a:solidFill>
                  <a:srgbClr val="FFC000"/>
                </a:solidFill>
                <a:latin typeface="Times New Roman" panose="02020603050405020304" pitchFamily="18" charset="0"/>
                <a:cs typeface="Times New Roman" panose="02020603050405020304" pitchFamily="18" charset="0"/>
              </a:rPr>
              <a:t>o</a:t>
            </a:r>
            <a:endParaRPr lang="en-US" altLang="en-US" sz="3600" b="1" dirty="0">
              <a:solidFill>
                <a:srgbClr val="FFC000"/>
              </a:solidFill>
              <a:latin typeface="Times New Roman" panose="02020603050405020304" pitchFamily="18" charset="0"/>
              <a:cs typeface="Times New Roman" panose="02020603050405020304" pitchFamily="18" charset="0"/>
            </a:endParaRPr>
          </a:p>
        </p:txBody>
      </p:sp>
      <p:sp>
        <p:nvSpPr>
          <p:cNvPr id="14353" name="Rectangle 5"/>
          <p:cNvSpPr>
            <a:spLocks noChangeArrowheads="1"/>
          </p:cNvSpPr>
          <p:nvPr/>
        </p:nvSpPr>
        <p:spPr bwMode="auto">
          <a:xfrm rot="2240088">
            <a:off x="7434625" y="2430187"/>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FFC000"/>
                </a:solidFill>
                <a:latin typeface="Times New Roman" panose="02020603050405020304" pitchFamily="18" charset="0"/>
                <a:cs typeface="Times New Roman" panose="02020603050405020304" pitchFamily="18" charset="0"/>
              </a:rPr>
              <a:t>o</a:t>
            </a:r>
          </a:p>
        </p:txBody>
      </p:sp>
      <p:sp>
        <p:nvSpPr>
          <p:cNvPr id="14354" name="Rectangle 5"/>
          <p:cNvSpPr>
            <a:spLocks noChangeArrowheads="1"/>
          </p:cNvSpPr>
          <p:nvPr/>
        </p:nvSpPr>
        <p:spPr bwMode="auto">
          <a:xfrm rot="2240088">
            <a:off x="8726551" y="2319604"/>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FFC000"/>
                </a:solidFill>
                <a:latin typeface="Times New Roman" panose="02020603050405020304" pitchFamily="18" charset="0"/>
                <a:cs typeface="Times New Roman" panose="02020603050405020304" pitchFamily="18" charset="0"/>
              </a:rPr>
              <a:t>o</a:t>
            </a:r>
          </a:p>
        </p:txBody>
      </p:sp>
      <p:cxnSp>
        <p:nvCxnSpPr>
          <p:cNvPr id="23" name="Straight Connector 22"/>
          <p:cNvCxnSpPr/>
          <p:nvPr/>
        </p:nvCxnSpPr>
        <p:spPr>
          <a:xfrm>
            <a:off x="2028756" y="3355600"/>
            <a:ext cx="533400" cy="158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4357" name="Rectangle 5"/>
          <p:cNvSpPr>
            <a:spLocks noChangeArrowheads="1"/>
          </p:cNvSpPr>
          <p:nvPr/>
        </p:nvSpPr>
        <p:spPr bwMode="auto">
          <a:xfrm>
            <a:off x="1808252" y="3682603"/>
            <a:ext cx="8859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chemeClr val="bg1"/>
                </a:solidFill>
                <a:latin typeface="Times New Roman" panose="02020603050405020304" pitchFamily="18" charset="0"/>
                <a:cs typeface="Times New Roman" panose="02020603050405020304" pitchFamily="18" charset="0"/>
              </a:rPr>
              <a:t>Đô</a:t>
            </a:r>
            <a:r>
              <a:rPr lang="en-US" altLang="en-US" sz="2800" b="1" dirty="0" smtClean="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Rê</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smtClean="0">
                <a:solidFill>
                  <a:schemeClr val="bg1"/>
                </a:solidFill>
                <a:latin typeface="Times New Roman" panose="02020603050405020304" pitchFamily="18" charset="0"/>
                <a:cs typeface="Times New Roman" panose="02020603050405020304" pitchFamily="18" charset="0"/>
              </a:rPr>
              <a:t>   </a:t>
            </a:r>
            <a:r>
              <a:rPr lang="en-US" altLang="en-US" sz="2800" b="1" dirty="0" err="1" smtClean="0">
                <a:solidFill>
                  <a:schemeClr val="bg1"/>
                </a:solidFill>
                <a:latin typeface="Times New Roman" panose="02020603050405020304" pitchFamily="18" charset="0"/>
                <a:cs typeface="Times New Roman" panose="02020603050405020304" pitchFamily="18" charset="0"/>
              </a:rPr>
              <a:t>Mi</a:t>
            </a:r>
            <a:r>
              <a:rPr lang="en-US" altLang="en-US" sz="2800" b="1" dirty="0" smtClean="0">
                <a:solidFill>
                  <a:schemeClr val="bg1"/>
                </a:solidFill>
                <a:latin typeface="Times New Roman" panose="02020603050405020304" pitchFamily="18" charset="0"/>
                <a:cs typeface="Times New Roman" panose="02020603050405020304" pitchFamily="18" charset="0"/>
              </a:rPr>
              <a:t>          </a:t>
            </a:r>
            <a:r>
              <a:rPr lang="en-US" altLang="en-US" sz="2800" b="1" dirty="0" err="1" smtClean="0">
                <a:solidFill>
                  <a:schemeClr val="bg1"/>
                </a:solidFill>
                <a:latin typeface="Times New Roman" panose="02020603050405020304" pitchFamily="18" charset="0"/>
                <a:cs typeface="Times New Roman" panose="02020603050405020304" pitchFamily="18" charset="0"/>
              </a:rPr>
              <a:t>Pha</a:t>
            </a:r>
            <a:r>
              <a:rPr lang="en-US" altLang="en-US" sz="2800" b="1" dirty="0" smtClean="0">
                <a:solidFill>
                  <a:schemeClr val="bg1"/>
                </a:solidFill>
                <a:latin typeface="Times New Roman" panose="02020603050405020304" pitchFamily="18" charset="0"/>
                <a:cs typeface="Times New Roman" panose="02020603050405020304" pitchFamily="18" charset="0"/>
              </a:rPr>
              <a:t>        Son         La</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725" y="14257"/>
            <a:ext cx="2581275" cy="1771650"/>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 y="18902"/>
            <a:ext cx="2466975" cy="1847850"/>
          </a:xfrm>
          <a:prstGeom prst="rect">
            <a:avLst/>
          </a:prstGeom>
          <a:ln>
            <a:noFill/>
          </a:ln>
          <a:effectLst>
            <a:softEdge rad="112500"/>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75915" b="43902"/>
          <a:stretch/>
        </p:blipFill>
        <p:spPr>
          <a:xfrm>
            <a:off x="1907906" y="4546731"/>
            <a:ext cx="835294"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3370" r="50379" b="52770"/>
          <a:stretch/>
        </p:blipFill>
        <p:spPr>
          <a:xfrm>
            <a:off x="3187836" y="4546731"/>
            <a:ext cx="811667" cy="813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46889" t="-1116" r="23984" b="44295"/>
          <a:stretch/>
        </p:blipFill>
        <p:spPr>
          <a:xfrm>
            <a:off x="4513981" y="4543023"/>
            <a:ext cx="832207"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71456" t="-295" r="-223" b="43474"/>
          <a:stretch/>
        </p:blipFill>
        <p:spPr>
          <a:xfrm>
            <a:off x="5898221" y="4543023"/>
            <a:ext cx="821933"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t="45784" r="72266"/>
          <a:stretch/>
        </p:blipFill>
        <p:spPr>
          <a:xfrm>
            <a:off x="7228922" y="4543023"/>
            <a:ext cx="792405"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l="25284" t="49848" r="50864" b="8032"/>
          <a:stretch/>
        </p:blipFill>
        <p:spPr>
          <a:xfrm>
            <a:off x="8557235" y="4543023"/>
            <a:ext cx="760541" cy="817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Down Arrow 9"/>
          <p:cNvSpPr/>
          <p:nvPr/>
        </p:nvSpPr>
        <p:spPr>
          <a:xfrm>
            <a:off x="2317337" y="4205823"/>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2192383" y="4256050"/>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3456446" y="4256049"/>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4758522" y="4290966"/>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6131100" y="4256050"/>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87024" y="4237372"/>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8797427" y="4228682"/>
            <a:ext cx="301948" cy="27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595823"/>
            <a:ext cx="1808252" cy="67482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i="1" dirty="0" err="1" smtClean="0">
                <a:solidFill>
                  <a:srgbClr val="002060"/>
                </a:solidFill>
              </a:rPr>
              <a:t>Kí</a:t>
            </a:r>
            <a:r>
              <a:rPr lang="en-US" sz="2000" i="1" dirty="0" smtClean="0">
                <a:solidFill>
                  <a:srgbClr val="002060"/>
                </a:solidFill>
              </a:rPr>
              <a:t> </a:t>
            </a:r>
            <a:r>
              <a:rPr lang="en-US" sz="2000" i="1" dirty="0" err="1" smtClean="0">
                <a:solidFill>
                  <a:srgbClr val="002060"/>
                </a:solidFill>
              </a:rPr>
              <a:t>hiệu</a:t>
            </a:r>
            <a:r>
              <a:rPr lang="en-US" sz="2000" i="1" dirty="0" smtClean="0">
                <a:solidFill>
                  <a:srgbClr val="002060"/>
                </a:solidFill>
              </a:rPr>
              <a:t> </a:t>
            </a:r>
            <a:r>
              <a:rPr lang="en-US" sz="2000" i="1" dirty="0" err="1" smtClean="0">
                <a:solidFill>
                  <a:srgbClr val="002060"/>
                </a:solidFill>
              </a:rPr>
              <a:t>bàn</a:t>
            </a:r>
            <a:r>
              <a:rPr lang="en-US" sz="2000" i="1" dirty="0" smtClean="0">
                <a:solidFill>
                  <a:srgbClr val="002060"/>
                </a:solidFill>
              </a:rPr>
              <a:t> </a:t>
            </a:r>
            <a:r>
              <a:rPr lang="en-US" sz="2000" i="1" dirty="0" err="1" smtClean="0">
                <a:solidFill>
                  <a:srgbClr val="002060"/>
                </a:solidFill>
              </a:rPr>
              <a:t>tay</a:t>
            </a:r>
            <a:endParaRPr lang="en-US" sz="2000" i="1" dirty="0">
              <a:solidFill>
                <a:srgbClr val="002060"/>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6900" y="5270643"/>
            <a:ext cx="2375100" cy="1729189"/>
          </a:xfrm>
          <a:prstGeom prst="rect">
            <a:avLst/>
          </a:prstGeom>
          <a:ln>
            <a:noFill/>
          </a:ln>
          <a:effectLst>
            <a:softEdge rad="112500"/>
          </a:effectLst>
        </p:spPr>
      </p:pic>
    </p:spTree>
    <p:extLst>
      <p:ext uri="{BB962C8B-B14F-4D97-AF65-F5344CB8AC3E}">
        <p14:creationId xmlns:p14="http://schemas.microsoft.com/office/powerpoint/2010/main" val="1711399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8000">
        <p15:prstTrans prst="peelOff"/>
      </p:transition>
    </mc:Choice>
    <mc:Fallback>
      <p:transition spd="slow"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395312907"/>
      </p:ext>
    </p:extLst>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346" b="9890"/>
          <a:stretch/>
        </p:blipFill>
        <p:spPr>
          <a:xfrm>
            <a:off x="0" y="0"/>
            <a:ext cx="12192000" cy="6858000"/>
          </a:xfrm>
        </p:spPr>
      </p:pic>
      <p:sp>
        <p:nvSpPr>
          <p:cNvPr id="2" name="Title 1"/>
          <p:cNvSpPr>
            <a:spLocks noGrp="1"/>
          </p:cNvSpPr>
          <p:nvPr>
            <p:ph type="title"/>
          </p:nvPr>
        </p:nvSpPr>
        <p:spPr>
          <a:xfrm>
            <a:off x="2360428" y="1669312"/>
            <a:ext cx="8569842" cy="1148316"/>
          </a:xfrm>
        </p:spPr>
        <p:txBody>
          <a:bodyPr>
            <a:normAutofit fontScale="90000"/>
          </a:bodyPr>
          <a:lstStyle/>
          <a:p>
            <a:pPr algn="ctr"/>
            <a:r>
              <a:rPr lang="en-US"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TIẾT 3</a:t>
            </a:r>
            <a:br>
              <a:rPr lang="en-US"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br>
            <a:r>
              <a:rPr lang="en-US"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ĐỌC NHẠC BÀI SỐ 1</a:t>
            </a:r>
            <a:endParaRPr lang="en-US"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098279"/>
      </p:ext>
    </p:extLst>
  </p:cSld>
  <p:clrMapOvr>
    <a:masterClrMapping/>
  </p:clrMapOvr>
  <mc:AlternateContent xmlns:mc="http://schemas.openxmlformats.org/markup-compatibility/2006">
    <mc:Choice xmlns:p14="http://schemas.microsoft.com/office/powerpoint/2010/main" Requires="p14">
      <p:transition spd="slow" p14:dur="1600" advTm="21000">
        <p14:prism isInverted="1"/>
      </p:transition>
    </mc:Choice>
    <mc:Fallback>
      <p:transition spd="slow" advTm="21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228600" cap="sq" cmpd="thickThin">
            <a:solidFill>
              <a:srgbClr val="000000"/>
            </a:solidFill>
            <a:prstDash val="solid"/>
            <a:miter lim="800000"/>
          </a:ln>
          <a:effectLst>
            <a:innerShdw blurRad="76200">
              <a:srgbClr val="000000"/>
            </a:innerShdw>
          </a:effectLst>
        </p:spPr>
      </p:pic>
      <p:pic>
        <p:nvPicPr>
          <p:cNvPr id="2" name="FILE_20210913_160636_nghe mẫu cao đ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41140"/>
            <a:ext cx="406400" cy="406400"/>
          </a:xfrm>
          <a:prstGeom prst="rect">
            <a:avLst/>
          </a:prstGeom>
        </p:spPr>
      </p:pic>
    </p:spTree>
    <p:extLst>
      <p:ext uri="{BB962C8B-B14F-4D97-AF65-F5344CB8AC3E}">
        <p14:creationId xmlns:p14="http://schemas.microsoft.com/office/powerpoint/2010/main" val="10752622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323</Words>
  <Application>Microsoft Office PowerPoint</Application>
  <PresentationFormat>Widescreen</PresentationFormat>
  <Paragraphs>31</Paragraphs>
  <Slides>19</Slides>
  <Notes>5</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CHÀO MỪNG CÁC EM HỌC SINH ĐẾN VỚI TIẾT HỌC ÂM NHẠC LỚP 2</vt:lpstr>
      <vt:lpstr>PowerPoint Presentation</vt:lpstr>
      <vt:lpstr>PowerPoint Presentation</vt:lpstr>
      <vt:lpstr>PowerPoint Presentation</vt:lpstr>
      <vt:lpstr>PowerPoint Presentation</vt:lpstr>
      <vt:lpstr>PowerPoint Presentation</vt:lpstr>
      <vt:lpstr>TIẾT 3 ĐỌC NHẠC BÀI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2021-09-11T01:03:19Z</dcterms:created>
  <dcterms:modified xsi:type="dcterms:W3CDTF">2021-09-14T02:19:37Z</dcterms:modified>
</cp:coreProperties>
</file>