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302" r:id="rId3"/>
    <p:sldId id="284" r:id="rId4"/>
    <p:sldId id="301" r:id="rId5"/>
    <p:sldId id="287" r:id="rId6"/>
    <p:sldId id="307" r:id="rId7"/>
    <p:sldId id="304" r:id="rId8"/>
    <p:sldId id="306" r:id="rId9"/>
    <p:sldId id="305" r:id="rId10"/>
    <p:sldId id="262" r:id="rId11"/>
    <p:sldId id="263" r:id="rId12"/>
    <p:sldId id="290" r:id="rId13"/>
    <p:sldId id="293" r:id="rId14"/>
    <p:sldId id="308" r:id="rId15"/>
    <p:sldId id="309" r:id="rId16"/>
    <p:sldId id="300" r:id="rId17"/>
    <p:sldId id="268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80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19496-D1DB-4C56-9BE7-21C558D1B3F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ADE07-80F7-4A32-9F3C-F66AD026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9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9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2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0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5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0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9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1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0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2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618A7-1C03-4BCD-AF2A-42432B9B6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0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618A7-1C03-4BCD-AF2A-42432B9B6B5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BEE16-0AEC-4477-A087-87630600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0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28600" y="1657350"/>
            <a:ext cx="8762800" cy="15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/>
          <a:p>
            <a:pPr algn="ctr" eaLnBrk="1" hangingPunct="1">
              <a:defRPr/>
            </a:pPr>
            <a:r>
              <a:rPr lang="vi-VN" sz="2300" b="1" u="sng">
                <a:solidFill>
                  <a:srgbClr val="FFFF00"/>
                </a:solidFill>
                <a:latin typeface="+mj-lt"/>
              </a:rPr>
              <a:t>ÂM NHẠC</a:t>
            </a:r>
          </a:p>
          <a:p>
            <a:pPr algn="ctr" eaLnBrk="1" hangingPunct="1">
              <a:defRPr/>
            </a:pPr>
            <a:r>
              <a:rPr lang="vi-VN" sz="2300" b="1" u="sng">
                <a:solidFill>
                  <a:srgbClr val="FFFF00"/>
                </a:solidFill>
                <a:latin typeface="+mj-lt"/>
              </a:rPr>
              <a:t>CHỦ ĐỀ </a:t>
            </a:r>
            <a:r>
              <a:rPr lang="vi-VN" sz="2300" b="1" u="sng" smtClean="0">
                <a:solidFill>
                  <a:srgbClr val="FFFF00"/>
                </a:solidFill>
                <a:latin typeface="+mj-lt"/>
              </a:rPr>
              <a:t>2:</a:t>
            </a:r>
            <a:r>
              <a:rPr lang="vi-VN" sz="2300" b="1" smtClean="0">
                <a:solidFill>
                  <a:srgbClr val="FFFF00"/>
                </a:solidFill>
                <a:latin typeface="+mj-lt"/>
              </a:rPr>
              <a:t> HÒA BÌNH</a:t>
            </a:r>
            <a:endParaRPr lang="vi-VN" sz="2300" b="1">
              <a:solidFill>
                <a:srgbClr val="FFFF00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vi-VN" sz="2300" b="1" u="sng">
                <a:solidFill>
                  <a:srgbClr val="FFFF00"/>
                </a:solidFill>
                <a:latin typeface="+mj-lt"/>
              </a:rPr>
              <a:t>TIẾT </a:t>
            </a:r>
            <a:r>
              <a:rPr lang="vi-VN" sz="2300" b="1" u="sng" smtClean="0">
                <a:solidFill>
                  <a:srgbClr val="FFFF00"/>
                </a:solidFill>
                <a:latin typeface="+mj-lt"/>
              </a:rPr>
              <a:t>6:</a:t>
            </a:r>
            <a:r>
              <a:rPr lang="vi-VN" sz="2300" b="1" smtClean="0">
                <a:solidFill>
                  <a:srgbClr val="FFFF00"/>
                </a:solidFill>
                <a:latin typeface="+mj-lt"/>
              </a:rPr>
              <a:t> TẬP ĐỌC NHẠC: TĐN SỐ 2</a:t>
            </a:r>
            <a:endParaRPr lang="vi-VN" sz="2300" b="1">
              <a:solidFill>
                <a:srgbClr val="FFFF00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vi-VN" sz="2300" b="1" smtClean="0">
                <a:solidFill>
                  <a:srgbClr val="FFFF00"/>
                </a:solidFill>
                <a:latin typeface="+mj-lt"/>
              </a:rPr>
              <a:t>NGHE NHẠC</a:t>
            </a:r>
            <a:endParaRPr lang="en-US" sz="2300" b="1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5603" name="Hộp_Văn_Bản 2"/>
          <p:cNvSpPr txBox="1">
            <a:spLocks noChangeArrowheads="1"/>
          </p:cNvSpPr>
          <p:nvPr/>
        </p:nvSpPr>
        <p:spPr bwMode="auto">
          <a:xfrm>
            <a:off x="1304925" y="457200"/>
            <a:ext cx="65706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vi-VN" sz="2000" b="1">
                <a:solidFill>
                  <a:srgbClr val="FFFF00"/>
                </a:solidFill>
                <a:latin typeface="+mj-lt"/>
              </a:rPr>
              <a:t>PHÒNG GIÁO DỤC VÀ ĐÀO TẠO TP. THÁI NGUYÊN</a:t>
            </a:r>
            <a:endParaRPr lang="en-US" sz="2000" b="1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0180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7225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619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Ảnh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3063"/>
            <a:ext cx="1868488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769">
            <a:off x="7277100" y="3300413"/>
            <a:ext cx="1584325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909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7909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Ảnh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6">
            <a:off x="1911350" y="3413125"/>
            <a:ext cx="520858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4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2833464" y="1347614"/>
            <a:ext cx="1378496" cy="504056"/>
          </a:xfrm>
        </p:spPr>
        <p:txBody>
          <a:bodyPr/>
          <a:lstStyle/>
          <a:p>
            <a:pPr marL="0" indent="0">
              <a:buNone/>
            </a:pPr>
            <a:r>
              <a:rPr lang="vi-VN" sz="2400" b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Câu 1: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93" y="1995686"/>
            <a:ext cx="5688632" cy="118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2771800" y="1419622"/>
            <a:ext cx="1306488" cy="504056"/>
          </a:xfrm>
        </p:spPr>
        <p:txBody>
          <a:bodyPr/>
          <a:lstStyle/>
          <a:p>
            <a:pPr marL="0" indent="0">
              <a:buNone/>
            </a:pPr>
            <a:r>
              <a:rPr lang="vi-VN" sz="2400" b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Câu 2: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55556"/>
            <a:ext cx="5760640" cy="103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/>
          <p:cNvSpPr/>
          <p:nvPr/>
        </p:nvSpPr>
        <p:spPr>
          <a:xfrm>
            <a:off x="2867129" y="1173981"/>
            <a:ext cx="2929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vi-VN" sz="2400" b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</a:rPr>
              <a:t>Ghép câu 1 và câu 2:</a:t>
            </a:r>
            <a:endParaRPr lang="vi-VN" sz="2400" b="1" u="sng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/>
            </a:endParaRPr>
          </a:p>
        </p:txBody>
      </p:sp>
      <p:pic>
        <p:nvPicPr>
          <p:cNvPr id="3" name="Ảnh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94" y="1851670"/>
            <a:ext cx="5717761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/>
          <p:cNvSpPr/>
          <p:nvPr/>
        </p:nvSpPr>
        <p:spPr>
          <a:xfrm>
            <a:off x="2915816" y="813941"/>
            <a:ext cx="1789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vi-VN" sz="2400" b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</a:rPr>
              <a:t>Ghép lời ca:</a:t>
            </a:r>
            <a:endParaRPr lang="vi-VN" sz="2400" b="1" u="sng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/>
            </a:endParaRPr>
          </a:p>
        </p:txBody>
      </p:sp>
      <p:pic>
        <p:nvPicPr>
          <p:cNvPr id="3" name="Ảnh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982" y="1419622"/>
            <a:ext cx="568547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̉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30"/>
            <a:ext cx="9144000" cy="5155530"/>
          </a:xfrm>
          <a:prstGeom prst="rect">
            <a:avLst/>
          </a:prstGeom>
        </p:spPr>
      </p:pic>
      <p:pic>
        <p:nvPicPr>
          <p:cNvPr id="4198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03140"/>
            <a:ext cx="19192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31" y="4219575"/>
            <a:ext cx="1809750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03140"/>
            <a:ext cx="19208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03140"/>
            <a:ext cx="19192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13" y="4219574"/>
            <a:ext cx="1809750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81" y="2301329"/>
            <a:ext cx="2000250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69" y="4178172"/>
            <a:ext cx="1998662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644" y="2062113"/>
            <a:ext cx="1843087" cy="65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524" y="2062113"/>
            <a:ext cx="1843087" cy="65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494" y="3934321"/>
            <a:ext cx="1843087" cy="65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3934320"/>
            <a:ext cx="1843087" cy="6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29966"/>
            <a:ext cx="21066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13" y="2036855"/>
            <a:ext cx="2058987" cy="6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062113"/>
            <a:ext cx="1841500" cy="65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9" y="3893344"/>
            <a:ext cx="2058987" cy="6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7894"/>
            <a:ext cx="2058987" cy="66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74" y="3902719"/>
            <a:ext cx="2058988" cy="66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747" y="4200792"/>
            <a:ext cx="19192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10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smtClean="0">
                <a:solidFill>
                  <a:schemeClr val="bg1"/>
                </a:solidFill>
              </a:rPr>
              <a:t>Đồ: </a:t>
            </a:r>
          </a:p>
          <a:p>
            <a:pPr marL="0" indent="0">
              <a:buNone/>
            </a:pPr>
            <a:r>
              <a:rPr lang="vi-VN" smtClean="0">
                <a:solidFill>
                  <a:schemeClr val="bg1"/>
                </a:solidFill>
              </a:rPr>
              <a:t>Rê: </a:t>
            </a:r>
          </a:p>
          <a:p>
            <a:pPr marL="0" indent="0">
              <a:buNone/>
            </a:pPr>
            <a:r>
              <a:rPr lang="vi-VN" smtClean="0">
                <a:solidFill>
                  <a:schemeClr val="bg1"/>
                </a:solidFill>
              </a:rPr>
              <a:t>Mi: </a:t>
            </a:r>
          </a:p>
          <a:p>
            <a:pPr marL="0" indent="0">
              <a:buNone/>
            </a:pPr>
            <a:r>
              <a:rPr lang="vi-VN" smtClean="0">
                <a:solidFill>
                  <a:schemeClr val="bg1"/>
                </a:solidFill>
              </a:rPr>
              <a:t>Son:</a:t>
            </a:r>
          </a:p>
          <a:p>
            <a:pPr marL="0" indent="0">
              <a:buNone/>
            </a:pPr>
            <a:r>
              <a:rPr lang="vi-VN" smtClean="0">
                <a:solidFill>
                  <a:schemeClr val="bg1"/>
                </a:solidFill>
              </a:rPr>
              <a:t>La: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52" y="1347614"/>
            <a:ext cx="19192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42" y="1976264"/>
            <a:ext cx="1809750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4" y="2499742"/>
            <a:ext cx="2000250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56" y="2850976"/>
            <a:ext cx="1841500" cy="65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20" y="3363838"/>
            <a:ext cx="2058988" cy="66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1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228600" y="228600"/>
            <a:ext cx="8610600" cy="17145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328707" name="Picture 3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9575"/>
            <a:ext cx="12192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TRE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6" y="436960"/>
            <a:ext cx="2270125" cy="150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3" name="Group 5"/>
          <p:cNvGrpSpPr>
            <a:grpSpLocks/>
          </p:cNvGrpSpPr>
          <p:nvPr/>
        </p:nvGrpSpPr>
        <p:grpSpPr bwMode="auto">
          <a:xfrm>
            <a:off x="228601" y="1575197"/>
            <a:ext cx="8507413" cy="1028700"/>
            <a:chOff x="0" y="1248"/>
            <a:chExt cx="4651" cy="763"/>
          </a:xfrm>
        </p:grpSpPr>
        <p:pic>
          <p:nvPicPr>
            <p:cNvPr id="58375" name="Picture 6" descr="BHOMES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48"/>
              <a:ext cx="117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6" name="Picture 7" descr="BHOMES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" y="1368"/>
              <a:ext cx="1183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7" name="Picture 8" descr="BHOMES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1260"/>
              <a:ext cx="1171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8" name="Picture 9" descr="BHOMES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" y="1248"/>
              <a:ext cx="1171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8716" name="Text Box 12"/>
          <p:cNvSpPr txBox="1">
            <a:spLocks noChangeArrowheads="1"/>
          </p:cNvSpPr>
          <p:nvPr/>
        </p:nvSpPr>
        <p:spPr bwMode="auto">
          <a:xfrm>
            <a:off x="582614" y="3090863"/>
            <a:ext cx="825658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Các em luyện đọc thuần thục bài Tập đọc nhạc số 1.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Tìm thêm về phần lý thuyết âm nhạc  (Nhịp, phách, ô nhịp, vạch nhịp)</a:t>
            </a:r>
          </a:p>
        </p:txBody>
      </p:sp>
    </p:spTree>
    <p:extLst>
      <p:ext uri="{BB962C8B-B14F-4D97-AF65-F5344CB8AC3E}">
        <p14:creationId xmlns:p14="http://schemas.microsoft.com/office/powerpoint/2010/main" val="175502090"/>
      </p:ext>
    </p:extLst>
  </p:cSld>
  <p:clrMapOvr>
    <a:masterClrMapping/>
  </p:clrMapOvr>
  <p:transition advTm="165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8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9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Ảnh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63775">
            <a:off x="309430" y="1675346"/>
            <a:ext cx="1036848" cy="1948440"/>
          </a:xfrm>
          <a:noFill/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508">
            <a:off x="7003400" y="525507"/>
            <a:ext cx="1889796" cy="2528636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6963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24620"/>
            <a:ext cx="1033750" cy="27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139702"/>
            <a:ext cx="1036842" cy="253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ộp_Văn_Bản 10"/>
          <p:cNvSpPr txBox="1"/>
          <p:nvPr/>
        </p:nvSpPr>
        <p:spPr>
          <a:xfrm>
            <a:off x="1043608" y="699542"/>
            <a:ext cx="6048672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Hát kết hợp gõ đệm theo nhịp bài hát </a:t>
            </a:r>
          </a:p>
          <a:p>
            <a:pPr algn="ctr"/>
            <a:r>
              <a:rPr lang="vi-VN" b="1" i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Hãy giữ cho em bầu trời xanh</a:t>
            </a:r>
            <a:endParaRPr lang="vi-VN" b="1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just"/>
            <a:endParaRPr lang="vi-VN" sz="1450" b="1" i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just"/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Hãy xua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tan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những mây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mù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đen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tối.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Để bầu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trời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tươi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mãi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một màu </a:t>
            </a:r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xanh</a:t>
            </a:r>
          </a:p>
          <a:p>
            <a:pPr algn="just"/>
            <a:r>
              <a:rPr lang="vi-VN" sz="145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             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                        x          xx                x             x                 </a:t>
            </a:r>
            <a:r>
              <a:rPr lang="vi-VN" sz="145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xx</a:t>
            </a:r>
          </a:p>
          <a:p>
            <a:pPr algn="just"/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Hãy bay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lên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chim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bồ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câu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trắng.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Cho bầy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em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ca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hát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dưới trời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xanh.</a:t>
            </a:r>
          </a:p>
          <a:p>
            <a:pPr algn="just"/>
            <a:r>
              <a:rPr lang="vi-VN" sz="145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            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             x          xx               </a:t>
            </a:r>
            <a:r>
              <a:rPr lang="vi-VN" sz="145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   x         x                    xx</a:t>
            </a:r>
          </a:p>
          <a:p>
            <a:pPr algn="just"/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Lá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lá la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la,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lá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lá lá la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la.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Lá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lá la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la,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là la lá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</a:p>
          <a:p>
            <a:pPr algn="just"/>
            <a:r>
              <a:rPr lang="vi-VN" sz="145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           x        x              x    x          x        x             xx</a:t>
            </a:r>
          </a:p>
          <a:p>
            <a:pPr algn="just"/>
            <a:endParaRPr lang="vi-VN" sz="145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just"/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Hãy chặn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tay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lũ điên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cuồng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hiếu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chiến.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Cho bầy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em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cắp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sách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tới trường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vui</a:t>
            </a:r>
          </a:p>
          <a:p>
            <a:pPr algn="just"/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               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                  x                 xx                    x            x                      xx</a:t>
            </a:r>
            <a:endParaRPr lang="vi-VN" sz="1450" b="1" i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just"/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Hãy bay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lên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chim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bồ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câu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trắng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 Cho trẻ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thơ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ca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hát</a:t>
            </a:r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khắp hành </a:t>
            </a:r>
            <a:r>
              <a:rPr lang="vi-VN" sz="1450" b="1" i="1" u="sng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tinh</a:t>
            </a:r>
          </a:p>
          <a:p>
            <a:pPr algn="just"/>
            <a:r>
              <a:rPr lang="vi-VN" sz="1450" b="1" i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             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             x           xx                    x         x                       xx</a:t>
            </a:r>
            <a:endParaRPr lang="vi-VN" sz="145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just"/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Lá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lá la </a:t>
            </a:r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la, </a:t>
            </a:r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lá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lá lá la </a:t>
            </a:r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la.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Lá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lá la </a:t>
            </a:r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la, </a:t>
            </a:r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  <a:r>
              <a:rPr lang="vi-VN" sz="1450" b="1" i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là la lá </a:t>
            </a:r>
            <a:r>
              <a:rPr lang="vi-VN" sz="1450" b="1" i="1" u="sng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</a:t>
            </a:r>
          </a:p>
          <a:p>
            <a:pPr algn="just"/>
            <a:r>
              <a:rPr lang="vi-VN" sz="145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vi-VN" sz="145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           x       </a:t>
            </a:r>
            <a:r>
              <a:rPr lang="vi-VN" sz="145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x              </a:t>
            </a:r>
            <a:r>
              <a:rPr lang="vi-VN" sz="145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x    x          x        x             xx</a:t>
            </a:r>
          </a:p>
          <a:p>
            <a:pPr algn="just"/>
            <a:endParaRPr lang="en-US" sz="1450" b="1" i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33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536575"/>
            <a:ext cx="7921625" cy="3203575"/>
          </a:xfrm>
        </p:spPr>
        <p:txBody>
          <a:bodyPr rtlCol="0">
            <a:normAutofit/>
          </a:bodyPr>
          <a:lstStyle/>
          <a:p>
            <a:pPr marL="0" indent="0" algn="ctr" defTabSz="685715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u="sng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ÂM </a:t>
            </a:r>
            <a:r>
              <a:rPr lang="en-US" sz="2400" b="1" u="sng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</a:p>
          <a:p>
            <a:pPr marL="0" indent="0" algn="ctr" defTabSz="68571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en-US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vi-VN" sz="24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Hòa bình</a:t>
            </a:r>
            <a:endParaRPr lang="en-US" sz="800" b="1" u="sng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68571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vi-VN" sz="2400" b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Tập đọc nhạc: TĐN số 2</a:t>
            </a:r>
          </a:p>
          <a:p>
            <a:pPr marL="0" indent="0" algn="ctr" defTabSz="68571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Nghe nhạc</a:t>
            </a:r>
            <a:endParaRPr lang="en-US" b="1">
              <a:solidFill>
                <a:srgbClr val="FFFF99"/>
              </a:solidFill>
            </a:endParaRPr>
          </a:p>
          <a:p>
            <a:pPr marL="171430" indent="-171430" algn="ctr" defTabSz="68571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>
              <a:solidFill>
                <a:srgbClr val="FFFFFF"/>
              </a:solidFill>
            </a:endParaRPr>
          </a:p>
          <a:p>
            <a:pPr marL="171430" indent="-171430" defTabSz="68571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/>
          </a:p>
        </p:txBody>
      </p:sp>
      <p:pic>
        <p:nvPicPr>
          <p:cNvPr id="57347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857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8671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4" descr="DSTARS-P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962400"/>
            <a:ext cx="1355725" cy="1200150"/>
          </a:xfrm>
          <a:noFill/>
        </p:spPr>
      </p:pic>
      <p:pic>
        <p:nvPicPr>
          <p:cNvPr id="57350" name="Ảnh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708275"/>
            <a:ext cx="13335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Ảnh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6">
            <a:off x="1795463" y="3184525"/>
            <a:ext cx="520858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Ảnh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2724150"/>
            <a:ext cx="153987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4" descr="DSTARS-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95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1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286000" y="1491630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 ĐIỀU CẦN LƯU Ý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934526" y="2139702"/>
            <a:ext cx="78206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2400" b="1" smtClean="0">
                <a:solidFill>
                  <a:srgbClr val="FFFF00"/>
                </a:solidFill>
                <a:latin typeface="+mj-lt"/>
                <a:cs typeface="Arial" charset="0"/>
              </a:rPr>
              <a:t>- </a:t>
            </a:r>
            <a:r>
              <a:rPr lang="en-US" alt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Ngồi </a:t>
            </a: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 ở tư thế ngay ngắn, thoải mái, không gò </a:t>
            </a:r>
            <a:r>
              <a:rPr lang="en-US" alt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endParaRPr lang="vi-VN" altLang="en-U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altLang="en-US" sz="2400" b="1" smtClean="0">
                <a:solidFill>
                  <a:srgbClr val="FFFF00"/>
                </a:solidFill>
                <a:latin typeface="+mj-lt"/>
                <a:cs typeface="Arial" charset="0"/>
              </a:rPr>
              <a:t>- </a:t>
            </a:r>
            <a:r>
              <a:rPr lang="en-US" alt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chung nghe giảng và thực hiện các nhiệm vụ học tập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endParaRPr lang="en-US" altLang="en-US" sz="2400" b="1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443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3307215" y="552792"/>
            <a:ext cx="4310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Tập đọc nhạc: TĐN số 2: Mặt trời lên</a:t>
            </a:r>
            <a:endParaRPr lang="en-US" sz="200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1337415"/>
            <a:ext cx="5688632" cy="224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_Văn_Bản 2"/>
          <p:cNvSpPr txBox="1"/>
          <p:nvPr/>
        </p:nvSpPr>
        <p:spPr>
          <a:xfrm>
            <a:off x="3131840" y="3416682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 Bài </a:t>
            </a:r>
            <a:r>
              <a:rPr lang="vi-VN" alt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TĐN được </a:t>
            </a:r>
            <a:r>
              <a:rPr lang="en-US" alt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en-US" altLang="en-US" sz="14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ở nhịp bao nhiêu</a:t>
            </a:r>
            <a:r>
              <a:rPr lang="en-US" alt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alt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Trong bài có mấy ô nhịp?</a:t>
            </a:r>
            <a:endParaRPr lang="en-US" altLang="en-US" sz="140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14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 Bài </a:t>
            </a:r>
            <a:r>
              <a:rPr lang="vi-VN" alt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TĐN sử dụng những nốt nhạc nào và những hình nốt nào?</a:t>
            </a:r>
            <a:endParaRPr lang="en-US" altLang="en-US" sz="140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ộp_Văn_Bản 3"/>
          <p:cNvSpPr txBox="1"/>
          <p:nvPr/>
        </p:nvSpPr>
        <p:spPr>
          <a:xfrm>
            <a:off x="3307215" y="552792"/>
            <a:ext cx="4310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Tập đọc nhạc: TĐN số 2: Mặt trời lên</a:t>
            </a:r>
            <a:endParaRPr lang="en-US" sz="200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49777"/>
            <a:ext cx="5688632" cy="221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8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_Văn_Bản 2"/>
          <p:cNvSpPr txBox="1"/>
          <p:nvPr/>
        </p:nvSpPr>
        <p:spPr>
          <a:xfrm>
            <a:off x="3131840" y="3219822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 Bài </a:t>
            </a:r>
            <a:r>
              <a:rPr lang="vi-VN" alt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TĐN được </a:t>
            </a:r>
            <a:r>
              <a:rPr lang="en-US" alt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en-US" altLang="en-US" sz="14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alt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vi-VN" alt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3/4. Trong bài có 8 ô nhịp</a:t>
            </a:r>
            <a:endParaRPr lang="en-US" altLang="en-US" sz="140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14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 Bài </a:t>
            </a:r>
            <a:r>
              <a:rPr lang="vi-VN" altLang="en-US" sz="14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TĐN sử dụng những nốt nhạc Đồ, Rê, Mi, Son, La và hình nốt đen, nốt trắng, nốt trắng chấm dôi </a:t>
            </a:r>
            <a:endParaRPr lang="en-US" altLang="en-US" sz="140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ộp_Văn_Bản 3"/>
          <p:cNvSpPr txBox="1"/>
          <p:nvPr/>
        </p:nvSpPr>
        <p:spPr>
          <a:xfrm>
            <a:off x="3307215" y="552792"/>
            <a:ext cx="4310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Tập đọc nhạc: TĐN số 2: Mặt trời lên</a:t>
            </a:r>
            <a:endParaRPr lang="en-US" sz="200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39465"/>
            <a:ext cx="5688632" cy="21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1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Title 1"/>
          <p:cNvSpPr txBox="1">
            <a:spLocks/>
          </p:cNvSpPr>
          <p:nvPr/>
        </p:nvSpPr>
        <p:spPr bwMode="auto">
          <a:xfrm>
            <a:off x="2843808" y="1131590"/>
            <a:ext cx="2304256" cy="35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Luyện </a:t>
            </a:r>
            <a:r>
              <a:rPr lang="vi-VN" alt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cao độ:</a:t>
            </a:r>
            <a:endParaRPr lang="en-US" altLang="en-US" sz="2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47" y="1779661"/>
            <a:ext cx="5722709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Title 1"/>
          <p:cNvSpPr txBox="1">
            <a:spLocks/>
          </p:cNvSpPr>
          <p:nvPr/>
        </p:nvSpPr>
        <p:spPr bwMode="auto">
          <a:xfrm>
            <a:off x="2915816" y="771550"/>
            <a:ext cx="2304256" cy="35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vi-VN" alt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 tấu</a:t>
            </a:r>
            <a:r>
              <a:rPr lang="vi-VN" altLang="en-US" sz="2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978" y="1304694"/>
            <a:ext cx="5740478" cy="2563200"/>
          </a:xfrm>
          <a:prstGeom prst="rect">
            <a:avLst/>
          </a:prstGeom>
        </p:spPr>
      </p:pic>
      <p:sp>
        <p:nvSpPr>
          <p:cNvPr id="4" name="Hộp_Văn_Bản 3"/>
          <p:cNvSpPr txBox="1"/>
          <p:nvPr/>
        </p:nvSpPr>
        <p:spPr>
          <a:xfrm>
            <a:off x="3707904" y="259329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    x    x         x       x        x      x     x            x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3347864" y="343584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    x    x         x       x           x      x       x             x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4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458</Words>
  <Application>Microsoft Office PowerPoint</Application>
  <PresentationFormat>Trình chiếu Trên-màn-hình (16:9)</PresentationFormat>
  <Paragraphs>50</Paragraphs>
  <Slides>17</Slides>
  <Notes>0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17</vt:i4>
      </vt:variant>
    </vt:vector>
  </HeadingPairs>
  <TitlesOfParts>
    <vt:vector size="18" baseType="lpstr">
      <vt:lpstr>Chủ đề của Office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TP. THÁI NGUYÊN</dc:title>
  <dc:creator>Trieu Luong Hung</dc:creator>
  <cp:lastModifiedBy>Trieu Luong Hung</cp:lastModifiedBy>
  <cp:revision>148</cp:revision>
  <dcterms:created xsi:type="dcterms:W3CDTF">2021-08-08T13:03:40Z</dcterms:created>
  <dcterms:modified xsi:type="dcterms:W3CDTF">2021-08-25T14:56:19Z</dcterms:modified>
</cp:coreProperties>
</file>