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8" d="100"/>
          <a:sy n="48" d="100"/>
        </p:scale>
        <p:origin x="-1110" y="-1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0765D6-B69C-4EDF-82A0-C468D87B983E}" type="datetimeFigureOut">
              <a:rPr lang="en-US" smtClean="0"/>
              <a:t>11/6/2021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9B587D-1CB0-4050-82EB-76E82A380D93}" type="slidenum">
              <a:rPr lang="en-US" smtClean="0"/>
              <a:t>‹#›</a:t>
            </a:fld>
            <a:endParaRPr lang="en-US"/>
          </a:p>
        </p:txBody>
      </p:sp>
    </p:spTree>
    <p:extLst>
      <p:ext uri="{BB962C8B-B14F-4D97-AF65-F5344CB8AC3E}">
        <p14:creationId xmlns:p14="http://schemas.microsoft.com/office/powerpoint/2010/main" val="1897902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7325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5235182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515812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160774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62B9A0-C421-4765-ACAB-02E1B92AB7EC}" type="datetimeFigureOut">
              <a:rPr lang="en-US" smtClean="0"/>
              <a:t>11/6/2021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899439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919661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62B9A0-C421-4765-ACAB-02E1B92AB7EC}" type="datetimeFigureOut">
              <a:rPr lang="en-US" smtClean="0"/>
              <a:t>11/6/2021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9865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62B9A0-C421-4765-ACAB-02E1B92AB7EC}" type="datetimeFigureOut">
              <a:rPr lang="en-US" smtClean="0"/>
              <a:t>11/6/2021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3620998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62B9A0-C421-4765-ACAB-02E1B92AB7EC}" type="datetimeFigureOut">
              <a:rPr lang="en-US" smtClean="0"/>
              <a:t>11/6/2021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1119107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4240803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62B9A0-C421-4765-ACAB-02E1B92AB7EC}" type="datetimeFigureOut">
              <a:rPr lang="en-US" smtClean="0"/>
              <a:t>11/6/2021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0E7609-6D18-4C3D-B442-6E7245AC5BFB}" type="slidenum">
              <a:rPr lang="en-US" smtClean="0"/>
              <a:t>‹#›</a:t>
            </a:fld>
            <a:endParaRPr lang="en-US"/>
          </a:p>
        </p:txBody>
      </p:sp>
    </p:spTree>
    <p:extLst>
      <p:ext uri="{BB962C8B-B14F-4D97-AF65-F5344CB8AC3E}">
        <p14:creationId xmlns:p14="http://schemas.microsoft.com/office/powerpoint/2010/main" val="224250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062B9A0-C421-4765-ACAB-02E1B92AB7EC}" type="datetimeFigureOut">
              <a:rPr lang="en-US" smtClean="0"/>
              <a:t>11/6/2021</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20E7609-6D18-4C3D-B442-6E7245AC5BFB}" type="slidenum">
              <a:rPr lang="en-US" smtClean="0"/>
              <a:t>‹#›</a:t>
            </a:fld>
            <a:endParaRPr lang="en-US"/>
          </a:p>
        </p:txBody>
      </p:sp>
    </p:spTree>
    <p:extLst>
      <p:ext uri="{BB962C8B-B14F-4D97-AF65-F5344CB8AC3E}">
        <p14:creationId xmlns:p14="http://schemas.microsoft.com/office/powerpoint/2010/main" val="7877944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Trường</a:t>
            </a:r>
            <a:r>
              <a:rPr lang="en-US" sz="2800" dirty="0" smtClean="0">
                <a:solidFill>
                  <a:schemeClr val="accent6">
                    <a:lumMod val="50000"/>
                  </a:schemeClr>
                </a:solidFill>
              </a:rPr>
              <a:t> </a:t>
            </a:r>
            <a:r>
              <a:rPr lang="en-US" sz="2800" dirty="0" err="1" smtClean="0">
                <a:solidFill>
                  <a:schemeClr val="accent6">
                    <a:lumMod val="50000"/>
                  </a:schemeClr>
                </a:solidFill>
              </a:rPr>
              <a:t>Tiểu</a:t>
            </a:r>
            <a:r>
              <a:rPr lang="en-US" sz="2800" dirty="0" smtClean="0">
                <a:solidFill>
                  <a:schemeClr val="accent6">
                    <a:lumMod val="50000"/>
                  </a:schemeClr>
                </a:solidFill>
              </a:rPr>
              <a:t> </a:t>
            </a:r>
            <a:r>
              <a:rPr lang="en-US" sz="2800" dirty="0" err="1" smtClean="0">
                <a:solidFill>
                  <a:schemeClr val="accent6">
                    <a:lumMod val="50000"/>
                  </a:schemeClr>
                </a:solidFill>
              </a:rPr>
              <a:t>học</a:t>
            </a:r>
            <a:r>
              <a:rPr lang="en-US" sz="2800" dirty="0" smtClean="0">
                <a:solidFill>
                  <a:schemeClr val="accent6">
                    <a:lumMod val="50000"/>
                  </a:schemeClr>
                </a:solidFill>
              </a:rPr>
              <a:t> </a:t>
            </a:r>
            <a:r>
              <a:rPr lang="en-US" sz="2800" dirty="0" err="1" smtClean="0">
                <a:solidFill>
                  <a:schemeClr val="accent6">
                    <a:lumMod val="50000"/>
                  </a:schemeClr>
                </a:solidFill>
              </a:rPr>
              <a:t>Lê</a:t>
            </a:r>
            <a:r>
              <a:rPr lang="en-US" sz="2800" dirty="0" smtClean="0">
                <a:solidFill>
                  <a:schemeClr val="accent6">
                    <a:lumMod val="50000"/>
                  </a:schemeClr>
                </a:solidFill>
              </a:rPr>
              <a:t> </a:t>
            </a:r>
            <a:r>
              <a:rPr lang="en-US" sz="2800" dirty="0" err="1" smtClean="0">
                <a:solidFill>
                  <a:schemeClr val="accent6">
                    <a:lumMod val="50000"/>
                  </a:schemeClr>
                </a:solidFill>
              </a:rPr>
              <a:t>Quý</a:t>
            </a:r>
            <a:r>
              <a:rPr lang="en-US" sz="2800" dirty="0" smtClean="0">
                <a:solidFill>
                  <a:schemeClr val="accent6">
                    <a:lumMod val="50000"/>
                  </a:schemeClr>
                </a:solidFill>
              </a:rPr>
              <a:t> </a:t>
            </a:r>
            <a:r>
              <a:rPr lang="en-US" sz="2800" dirty="0" err="1" smtClean="0">
                <a:solidFill>
                  <a:schemeClr val="accent6">
                    <a:lumMod val="50000"/>
                  </a:schemeClr>
                </a:solidFill>
              </a:rPr>
              <a:t>Đôn</a:t>
            </a:r>
            <a:endParaRPr lang="en-US" sz="2800" dirty="0">
              <a:solidFill>
                <a:schemeClr val="accent6">
                  <a:lumMod val="50000"/>
                </a:schemeClr>
              </a:solidFill>
            </a:endParaRPr>
          </a:p>
        </p:txBody>
      </p:sp>
      <p:sp>
        <p:nvSpPr>
          <p:cNvPr id="6" name="TextBox 5"/>
          <p:cNvSpPr txBox="1"/>
          <p:nvPr/>
        </p:nvSpPr>
        <p:spPr>
          <a:xfrm>
            <a:off x="3581400" y="1047750"/>
            <a:ext cx="6168736" cy="646331"/>
          </a:xfrm>
          <a:prstGeom prst="rect">
            <a:avLst/>
          </a:prstGeom>
          <a:noFill/>
        </p:spPr>
        <p:txBody>
          <a:bodyPr wrap="square" rtlCol="0">
            <a:spAutoFit/>
          </a:bodyPr>
          <a:lstStyle/>
          <a:p>
            <a:r>
              <a:rPr lang="en-US" sz="3600" dirty="0" err="1" smtClean="0">
                <a:solidFill>
                  <a:schemeClr val="tx2">
                    <a:lumMod val="75000"/>
                  </a:schemeClr>
                </a:solidFill>
              </a:rPr>
              <a:t>Kính</a:t>
            </a:r>
            <a:r>
              <a:rPr lang="en-US" sz="3600" dirty="0" smtClean="0">
                <a:solidFill>
                  <a:schemeClr val="tx2">
                    <a:lumMod val="75000"/>
                  </a:schemeClr>
                </a:solidFill>
              </a:rPr>
              <a:t> </a:t>
            </a:r>
            <a:r>
              <a:rPr lang="en-US" sz="3600" dirty="0" err="1" smtClean="0">
                <a:solidFill>
                  <a:schemeClr val="tx2">
                    <a:lumMod val="75000"/>
                  </a:schemeClr>
                </a:solidFill>
              </a:rPr>
              <a:t>chào</a:t>
            </a:r>
            <a:r>
              <a:rPr lang="en-US" sz="3600" dirty="0" smtClean="0">
                <a:solidFill>
                  <a:schemeClr val="tx2">
                    <a:lumMod val="75000"/>
                  </a:schemeClr>
                </a:solidFill>
              </a:rPr>
              <a:t> </a:t>
            </a:r>
            <a:r>
              <a:rPr lang="en-US" sz="3600" dirty="0" err="1" smtClean="0">
                <a:solidFill>
                  <a:schemeClr val="tx2">
                    <a:lumMod val="75000"/>
                  </a:schemeClr>
                </a:solidFill>
              </a:rPr>
              <a:t>các</a:t>
            </a:r>
            <a:r>
              <a:rPr lang="en-US" sz="3600" dirty="0" smtClean="0">
                <a:solidFill>
                  <a:schemeClr val="tx2">
                    <a:lumMod val="75000"/>
                  </a:schemeClr>
                </a:solidFill>
              </a:rPr>
              <a:t> </a:t>
            </a:r>
            <a:r>
              <a:rPr lang="en-US" sz="3600" dirty="0" err="1" smtClean="0">
                <a:solidFill>
                  <a:schemeClr val="tx2">
                    <a:lumMod val="75000"/>
                  </a:schemeClr>
                </a:solidFill>
              </a:rPr>
              <a:t>quý</a:t>
            </a:r>
            <a:r>
              <a:rPr lang="en-US" sz="3600" dirty="0" smtClean="0">
                <a:solidFill>
                  <a:schemeClr val="tx2">
                    <a:lumMod val="75000"/>
                  </a:schemeClr>
                </a:solidFill>
              </a:rPr>
              <a:t> </a:t>
            </a:r>
            <a:r>
              <a:rPr lang="en-US" sz="3600" dirty="0" err="1" smtClean="0">
                <a:solidFill>
                  <a:schemeClr val="tx2">
                    <a:lumMod val="75000"/>
                  </a:schemeClr>
                </a:solidFill>
              </a:rPr>
              <a:t>thầy</a:t>
            </a:r>
            <a:r>
              <a:rPr lang="en-US" sz="3600" dirty="0" smtClean="0">
                <a:solidFill>
                  <a:schemeClr val="tx2">
                    <a:lumMod val="75000"/>
                  </a:schemeClr>
                </a:solidFill>
              </a:rPr>
              <a:t> </a:t>
            </a:r>
            <a:r>
              <a:rPr lang="en-US" sz="3600" dirty="0" err="1" smtClean="0">
                <a:solidFill>
                  <a:schemeClr val="tx2">
                    <a:lumMod val="75000"/>
                  </a:schemeClr>
                </a:solidFill>
              </a:rPr>
              <a:t>cô</a:t>
            </a:r>
            <a:endParaRPr lang="en-US" sz="3600" dirty="0">
              <a:solidFill>
                <a:schemeClr val="tx2">
                  <a:lumMod val="75000"/>
                </a:schemeClr>
              </a:solidFill>
            </a:endParaRPr>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342938556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t="-9000" b="-9000"/>
          </a:stretch>
        </a:blipFill>
        <a:effectLst/>
      </p:bgPr>
    </p:bg>
    <p:spTree>
      <p:nvGrpSpPr>
        <p:cNvPr id="1" name=""/>
        <p:cNvGrpSpPr/>
        <p:nvPr/>
      </p:nvGrpSpPr>
      <p:grpSpPr>
        <a:xfrm>
          <a:off x="0" y="0"/>
          <a:ext cx="0" cy="0"/>
          <a:chOff x="0" y="0"/>
          <a:chExt cx="0" cy="0"/>
        </a:xfrm>
      </p:grpSpPr>
      <p:sp>
        <p:nvSpPr>
          <p:cNvPr id="4" name="TextBox 3"/>
          <p:cNvSpPr txBox="1"/>
          <p:nvPr/>
        </p:nvSpPr>
        <p:spPr>
          <a:xfrm>
            <a:off x="457200" y="209550"/>
            <a:ext cx="6705600" cy="523220"/>
          </a:xfrm>
          <a:prstGeom prst="rect">
            <a:avLst/>
          </a:prstGeom>
          <a:noFill/>
        </p:spPr>
        <p:txBody>
          <a:bodyPr wrap="square" rtlCol="0">
            <a:spAutoFit/>
          </a:bodyPr>
          <a:lstStyle/>
          <a:p>
            <a:pPr algn="ctr"/>
            <a:r>
              <a:rPr lang="en-US" sz="2800" dirty="0" err="1" smtClean="0">
                <a:solidFill>
                  <a:schemeClr val="accent6">
                    <a:lumMod val="50000"/>
                  </a:schemeClr>
                </a:solidFill>
              </a:rPr>
              <a:t>Ngày</a:t>
            </a:r>
            <a:r>
              <a:rPr lang="en-US" sz="2800" dirty="0" smtClean="0">
                <a:solidFill>
                  <a:schemeClr val="accent6">
                    <a:lumMod val="50000"/>
                  </a:schemeClr>
                </a:solidFill>
              </a:rPr>
              <a:t> 4 </a:t>
            </a:r>
            <a:r>
              <a:rPr lang="en-US" sz="2800" dirty="0" err="1" smtClean="0">
                <a:solidFill>
                  <a:schemeClr val="accent6">
                    <a:lumMod val="50000"/>
                  </a:schemeClr>
                </a:solidFill>
              </a:rPr>
              <a:t>thang</a:t>
            </a:r>
            <a:r>
              <a:rPr lang="en-US" sz="2800" dirty="0" smtClean="0">
                <a:solidFill>
                  <a:schemeClr val="accent6">
                    <a:lumMod val="50000"/>
                  </a:schemeClr>
                </a:solidFill>
              </a:rPr>
              <a:t> 10 </a:t>
            </a:r>
            <a:r>
              <a:rPr lang="en-US" sz="2800" dirty="0" err="1" smtClean="0">
                <a:solidFill>
                  <a:schemeClr val="accent6">
                    <a:lumMod val="50000"/>
                  </a:schemeClr>
                </a:solidFill>
              </a:rPr>
              <a:t>năm</a:t>
            </a:r>
            <a:r>
              <a:rPr lang="en-US" sz="2800" dirty="0" smtClean="0">
                <a:solidFill>
                  <a:schemeClr val="accent6">
                    <a:lumMod val="50000"/>
                  </a:schemeClr>
                </a:solidFill>
              </a:rPr>
              <a:t> 2021</a:t>
            </a:r>
            <a:endParaRPr lang="en-US" sz="2800" dirty="0">
              <a:solidFill>
                <a:schemeClr val="accent6">
                  <a:lumMod val="50000"/>
                </a:schemeClr>
              </a:solidFill>
            </a:endParaRPr>
          </a:p>
        </p:txBody>
      </p:sp>
      <p:sp>
        <p:nvSpPr>
          <p:cNvPr id="6" name="TextBox 5"/>
          <p:cNvSpPr txBox="1"/>
          <p:nvPr/>
        </p:nvSpPr>
        <p:spPr>
          <a:xfrm>
            <a:off x="3587496" y="750296"/>
            <a:ext cx="6168736" cy="1015663"/>
          </a:xfrm>
          <a:prstGeom prst="rect">
            <a:avLst/>
          </a:prstGeom>
          <a:noFill/>
        </p:spPr>
        <p:txBody>
          <a:bodyPr wrap="square" rtlCol="0">
            <a:spAutoFit/>
          </a:bodyPr>
          <a:lstStyle/>
          <a:p>
            <a:r>
              <a:rPr lang="en-US" sz="2000" dirty="0" err="1" smtClean="0"/>
              <a:t>Thể</a:t>
            </a:r>
            <a:r>
              <a:rPr lang="en-US" sz="2000" dirty="0" smtClean="0"/>
              <a:t> </a:t>
            </a:r>
            <a:r>
              <a:rPr lang="en-US" sz="2000" dirty="0" err="1" smtClean="0"/>
              <a:t>dục</a:t>
            </a:r>
            <a:r>
              <a:rPr lang="en-US" sz="2000" dirty="0" smtClean="0"/>
              <a:t>: </a:t>
            </a:r>
            <a:r>
              <a:rPr lang="en-US" sz="2000" dirty="0" smtClean="0"/>
              <a:t>khối2</a:t>
            </a:r>
            <a:endParaRPr lang="en-US" sz="2000" dirty="0" smtClean="0"/>
          </a:p>
          <a:p>
            <a:r>
              <a:rPr lang="en-US" sz="2000" dirty="0" err="1" smtClean="0"/>
              <a:t>Bai</a:t>
            </a:r>
            <a:r>
              <a:rPr lang="en-US" sz="2000" dirty="0" smtClean="0"/>
              <a:t> 2: </a:t>
            </a:r>
            <a:r>
              <a:rPr lang="en-US" sz="2000" dirty="0" err="1" smtClean="0"/>
              <a:t>Bài</a:t>
            </a:r>
            <a:r>
              <a:rPr lang="en-US" sz="2000" dirty="0" smtClean="0"/>
              <a:t> </a:t>
            </a:r>
            <a:r>
              <a:rPr lang="en-US" sz="2000" dirty="0" err="1" smtClean="0"/>
              <a:t>tập</a:t>
            </a:r>
            <a:r>
              <a:rPr lang="en-US" sz="2000" dirty="0" smtClean="0"/>
              <a:t> </a:t>
            </a:r>
            <a:r>
              <a:rPr lang="en-US" sz="2000" dirty="0" err="1" smtClean="0"/>
              <a:t>phối</a:t>
            </a:r>
            <a:r>
              <a:rPr lang="en-US" sz="2000" dirty="0" smtClean="0"/>
              <a:t> </a:t>
            </a:r>
            <a:r>
              <a:rPr lang="en-US" sz="2000" dirty="0" err="1" smtClean="0"/>
              <a:t>hợp</a:t>
            </a:r>
            <a:r>
              <a:rPr lang="en-US" sz="2000" dirty="0" smtClean="0"/>
              <a:t> </a:t>
            </a:r>
            <a:r>
              <a:rPr lang="en-US" sz="2000" dirty="0" err="1" smtClean="0"/>
              <a:t>đi</a:t>
            </a:r>
            <a:r>
              <a:rPr lang="en-US" sz="2000" dirty="0" smtClean="0"/>
              <a:t> </a:t>
            </a:r>
            <a:r>
              <a:rPr lang="en-US" sz="2000" dirty="0" err="1" smtClean="0"/>
              <a:t>thường</a:t>
            </a:r>
            <a:r>
              <a:rPr lang="en-US" sz="2000" dirty="0" smtClean="0"/>
              <a:t> </a:t>
            </a:r>
            <a:r>
              <a:rPr lang="en-US" sz="2000" dirty="0" err="1" smtClean="0"/>
              <a:t>theo</a:t>
            </a:r>
            <a:r>
              <a:rPr lang="en-US" sz="2000" dirty="0" smtClean="0"/>
              <a:t> </a:t>
            </a:r>
            <a:r>
              <a:rPr lang="en-US" sz="2000" dirty="0" err="1" smtClean="0"/>
              <a:t>vạch</a:t>
            </a:r>
            <a:r>
              <a:rPr lang="en-US" sz="2000" dirty="0" smtClean="0"/>
              <a:t> </a:t>
            </a:r>
            <a:r>
              <a:rPr lang="en-US" sz="2000" dirty="0" err="1" smtClean="0"/>
              <a:t>kẻ</a:t>
            </a:r>
            <a:r>
              <a:rPr lang="en-US" sz="2000" dirty="0" smtClean="0"/>
              <a:t> </a:t>
            </a:r>
          </a:p>
          <a:p>
            <a:r>
              <a:rPr lang="en-US" sz="2000" dirty="0" err="1" smtClean="0"/>
              <a:t>vòng</a:t>
            </a:r>
            <a:r>
              <a:rPr lang="en-US" sz="2000" dirty="0" smtClean="0"/>
              <a:t> </a:t>
            </a:r>
            <a:r>
              <a:rPr lang="en-US" sz="2000" dirty="0" err="1" smtClean="0"/>
              <a:t>trái</a:t>
            </a:r>
            <a:r>
              <a:rPr lang="en-US" sz="2000" dirty="0" smtClean="0"/>
              <a:t>, </a:t>
            </a:r>
            <a:r>
              <a:rPr lang="en-US" sz="2000" dirty="0" err="1" smtClean="0"/>
              <a:t>phải</a:t>
            </a:r>
            <a:endParaRPr lang="en-US" sz="2000" dirty="0"/>
          </a:p>
        </p:txBody>
      </p:sp>
      <p:sp>
        <p:nvSpPr>
          <p:cNvPr id="9" name="TextBox 8"/>
          <p:cNvSpPr txBox="1"/>
          <p:nvPr/>
        </p:nvSpPr>
        <p:spPr>
          <a:xfrm>
            <a:off x="5105400" y="2647950"/>
            <a:ext cx="3657600" cy="369332"/>
          </a:xfrm>
          <a:prstGeom prst="rect">
            <a:avLst/>
          </a:prstGeom>
          <a:noFill/>
        </p:spPr>
        <p:txBody>
          <a:bodyPr wrap="square" rtlCol="0">
            <a:spAutoFit/>
          </a:bodyPr>
          <a:lstStyle/>
          <a:p>
            <a:r>
              <a:rPr lang="en-US" b="1" dirty="0" err="1" smtClean="0">
                <a:solidFill>
                  <a:schemeClr val="accent3">
                    <a:lumMod val="50000"/>
                  </a:schemeClr>
                </a:solidFill>
              </a:rPr>
              <a:t>Giáo</a:t>
            </a:r>
            <a:r>
              <a:rPr lang="en-US" b="1" dirty="0" smtClean="0">
                <a:solidFill>
                  <a:schemeClr val="accent3">
                    <a:lumMod val="50000"/>
                  </a:schemeClr>
                </a:solidFill>
              </a:rPr>
              <a:t> </a:t>
            </a:r>
            <a:r>
              <a:rPr lang="en-US" b="1" dirty="0" err="1" smtClean="0">
                <a:solidFill>
                  <a:schemeClr val="accent3">
                    <a:lumMod val="50000"/>
                  </a:schemeClr>
                </a:solidFill>
              </a:rPr>
              <a:t>viên</a:t>
            </a:r>
            <a:r>
              <a:rPr lang="en-US" b="1" dirty="0" smtClean="0">
                <a:solidFill>
                  <a:schemeClr val="accent3">
                    <a:lumMod val="50000"/>
                  </a:schemeClr>
                </a:solidFill>
              </a:rPr>
              <a:t>: </a:t>
            </a:r>
            <a:r>
              <a:rPr lang="en-US" b="1" dirty="0" err="1" smtClean="0">
                <a:solidFill>
                  <a:schemeClr val="accent3">
                    <a:lumMod val="50000"/>
                  </a:schemeClr>
                </a:solidFill>
              </a:rPr>
              <a:t>Nguyễn</a:t>
            </a:r>
            <a:r>
              <a:rPr lang="en-US" b="1" dirty="0" smtClean="0">
                <a:solidFill>
                  <a:schemeClr val="accent3">
                    <a:lumMod val="50000"/>
                  </a:schemeClr>
                </a:solidFill>
              </a:rPr>
              <a:t> </a:t>
            </a:r>
            <a:r>
              <a:rPr lang="en-US" b="1" dirty="0" err="1" smtClean="0">
                <a:solidFill>
                  <a:schemeClr val="accent3">
                    <a:lumMod val="50000"/>
                  </a:schemeClr>
                </a:solidFill>
              </a:rPr>
              <a:t>Đặng</a:t>
            </a:r>
            <a:r>
              <a:rPr lang="en-US" b="1" dirty="0" smtClean="0">
                <a:solidFill>
                  <a:schemeClr val="accent3">
                    <a:lumMod val="50000"/>
                  </a:schemeClr>
                </a:solidFill>
              </a:rPr>
              <a:t> </a:t>
            </a:r>
            <a:r>
              <a:rPr lang="en-US" b="1" dirty="0" err="1" smtClean="0">
                <a:solidFill>
                  <a:schemeClr val="accent3">
                    <a:lumMod val="50000"/>
                  </a:schemeClr>
                </a:solidFill>
              </a:rPr>
              <a:t>Thành</a:t>
            </a:r>
            <a:r>
              <a:rPr lang="en-US" b="1" dirty="0" smtClean="0">
                <a:solidFill>
                  <a:schemeClr val="accent3">
                    <a:lumMod val="50000"/>
                  </a:schemeClr>
                </a:solidFill>
              </a:rPr>
              <a:t> </a:t>
            </a:r>
            <a:r>
              <a:rPr lang="en-US" b="1" dirty="0" err="1" smtClean="0">
                <a:solidFill>
                  <a:schemeClr val="accent3">
                    <a:lumMod val="50000"/>
                  </a:schemeClr>
                </a:solidFill>
              </a:rPr>
              <a:t>Công</a:t>
            </a:r>
            <a:endParaRPr lang="en-US" b="1" dirty="0">
              <a:solidFill>
                <a:schemeClr val="accent3">
                  <a:lumMod val="50000"/>
                </a:schemeClr>
              </a:solidFill>
            </a:endParaRPr>
          </a:p>
        </p:txBody>
      </p:sp>
    </p:spTree>
    <p:extLst>
      <p:ext uri="{BB962C8B-B14F-4D97-AF65-F5344CB8AC3E}">
        <p14:creationId xmlns:p14="http://schemas.microsoft.com/office/powerpoint/2010/main" val="745372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1066800" y="57150"/>
            <a:ext cx="5029200" cy="4739759"/>
          </a:xfrm>
          <a:prstGeom prst="rect">
            <a:avLst/>
          </a:prstGeom>
          <a:noFill/>
        </p:spPr>
        <p:txBody>
          <a:bodyPr wrap="square" rtlCol="0">
            <a:spAutoFit/>
          </a:bodyPr>
          <a:lstStyle/>
          <a:p>
            <a:r>
              <a:rPr lang="en-US" b="1" dirty="0" err="1" smtClean="0"/>
              <a:t>Yêu</a:t>
            </a:r>
            <a:r>
              <a:rPr lang="en-US" b="1" dirty="0" smtClean="0"/>
              <a:t> </a:t>
            </a:r>
            <a:r>
              <a:rPr lang="en-US" b="1" dirty="0" err="1" smtClean="0"/>
              <a:t>cầu</a:t>
            </a:r>
            <a:r>
              <a:rPr lang="en-US" b="1" dirty="0" smtClean="0"/>
              <a:t> </a:t>
            </a:r>
            <a:r>
              <a:rPr lang="en-US" b="1" dirty="0" err="1" smtClean="0"/>
              <a:t>cần</a:t>
            </a:r>
            <a:r>
              <a:rPr lang="en-US" b="1" dirty="0" smtClean="0"/>
              <a:t> </a:t>
            </a:r>
            <a:r>
              <a:rPr lang="en-US" b="1" dirty="0" err="1" smtClean="0"/>
              <a:t>đạt</a:t>
            </a:r>
            <a:endParaRPr lang="en-US" b="1" dirty="0" smtClean="0"/>
          </a:p>
          <a:p>
            <a:r>
              <a:rPr lang="vi-VN" sz="1400" dirty="0"/>
              <a:t>- Biết thực hiện vệ sinh sân tập, thực hiện vệ sinh cá nhân để đảm bảo an toàn trong tập luyện.</a:t>
            </a:r>
            <a:endParaRPr lang="en-US" sz="1400" dirty="0"/>
          </a:p>
          <a:p>
            <a:r>
              <a:rPr lang="vi-VN" sz="1400" dirty="0"/>
              <a:t>- Thực hiện được các bài tập đi theo vạch kẻ thẳng; các bài tập phối hợp.</a:t>
            </a:r>
            <a:endParaRPr lang="en-US" sz="1400" dirty="0"/>
          </a:p>
          <a:p>
            <a:r>
              <a:rPr lang="vi-VN" sz="1400" dirty="0"/>
              <a:t>Biết quan sát tranh, tự khám phá bài và quan sát động tác làm mẫu của giáo viên để tập luyện. Thực hiện được các bài tập đi theo vạch kẻ thẳng; các bài tập phối hợp</a:t>
            </a:r>
            <a:r>
              <a:rPr lang="en-US" sz="1400" dirty="0"/>
              <a:t>.</a:t>
            </a:r>
          </a:p>
          <a:p>
            <a:r>
              <a:rPr lang="vi-VN" sz="1400" dirty="0"/>
              <a:t>- Tự chủ và tự học: Tự xem trước cách thực hiện các bài tập đi theo vạch kẻ thẳng; các bài tập phối hợp trong sách giáo khoa và quan sát động tác mẫu của giáo viên. </a:t>
            </a:r>
            <a:endParaRPr lang="en-US" sz="1400" dirty="0"/>
          </a:p>
          <a:p>
            <a:r>
              <a:rPr lang="vi-VN" sz="1400" dirty="0"/>
              <a:t>- Giao tiếp và hợp tác: Biết phân công, hợp tác trong nhóm để thực hiện các động tác và trò chơi.</a:t>
            </a:r>
            <a:endParaRPr lang="en-US" sz="1400" dirty="0"/>
          </a:p>
          <a:p>
            <a:r>
              <a:rPr lang="en-US" sz="1400" dirty="0"/>
              <a:t>-</a:t>
            </a:r>
            <a:r>
              <a:rPr lang="vi-VN" sz="1400" dirty="0"/>
              <a:t> Bài học góp phần bồi dưỡng cho học sinh các phẩm chất cụ thể:</a:t>
            </a:r>
            <a:endParaRPr lang="en-US" sz="1400" dirty="0"/>
          </a:p>
          <a:p>
            <a:r>
              <a:rPr lang="vi-VN" sz="1400" dirty="0"/>
              <a:t>- Đoàn kết, nghiêm túc, tích cực trong tập luyện và hoạt động tập thể.</a:t>
            </a:r>
            <a:endParaRPr lang="en-US" sz="1400" dirty="0"/>
          </a:p>
          <a:p>
            <a:r>
              <a:rPr lang="vi-VN" sz="1400" dirty="0"/>
              <a:t>- Luôn có trách nhiệm trong khi chơi trò chơi và hình thành thói quen tập luyện TDTT.</a:t>
            </a:r>
            <a:endParaRPr lang="en-US" sz="1400" dirty="0"/>
          </a:p>
          <a:p>
            <a:r>
              <a:rPr lang="en-US" sz="1400" dirty="0"/>
              <a:t> </a:t>
            </a:r>
          </a:p>
          <a:p>
            <a:endParaRPr lang="en-US" b="1" dirty="0"/>
          </a:p>
        </p:txBody>
      </p:sp>
    </p:spTree>
    <p:extLst>
      <p:ext uri="{BB962C8B-B14F-4D97-AF65-F5344CB8AC3E}">
        <p14:creationId xmlns:p14="http://schemas.microsoft.com/office/powerpoint/2010/main" val="3380526260"/>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1066800" y="551811"/>
            <a:ext cx="4114800" cy="2123658"/>
          </a:xfrm>
          <a:prstGeom prst="rect">
            <a:avLst/>
          </a:prstGeom>
          <a:noFill/>
        </p:spPr>
        <p:txBody>
          <a:bodyPr wrap="square" rtlCol="0">
            <a:spAutoFit/>
          </a:bodyPr>
          <a:lstStyle/>
          <a:p>
            <a:r>
              <a:rPr lang="en-US" dirty="0" smtClean="0"/>
              <a:t>2</a:t>
            </a:r>
            <a:r>
              <a:rPr lang="en-US" sz="2800" dirty="0" smtClean="0"/>
              <a:t>. </a:t>
            </a:r>
            <a:r>
              <a:rPr lang="en-US" sz="2800" dirty="0" err="1" smtClean="0"/>
              <a:t>Đồ</a:t>
            </a:r>
            <a:r>
              <a:rPr lang="en-US" sz="2800" dirty="0" smtClean="0"/>
              <a:t> </a:t>
            </a:r>
            <a:r>
              <a:rPr lang="en-US" sz="2800" dirty="0" err="1" smtClean="0"/>
              <a:t>dùng</a:t>
            </a:r>
            <a:r>
              <a:rPr lang="en-US" sz="2800" dirty="0" smtClean="0"/>
              <a:t> </a:t>
            </a:r>
            <a:r>
              <a:rPr lang="en-US" sz="2800" dirty="0" err="1" smtClean="0"/>
              <a:t>dạy</a:t>
            </a:r>
            <a:r>
              <a:rPr lang="en-US" sz="2800" dirty="0" smtClean="0"/>
              <a:t> </a:t>
            </a:r>
            <a:r>
              <a:rPr lang="en-US" sz="2800" dirty="0" err="1" smtClean="0"/>
              <a:t>học</a:t>
            </a:r>
            <a:endParaRPr lang="en-US" sz="2800" dirty="0" smtClean="0"/>
          </a:p>
          <a:p>
            <a:endParaRPr lang="en-US" sz="2800" dirty="0" smtClean="0"/>
          </a:p>
          <a:p>
            <a:r>
              <a:rPr lang="en-US" sz="1600" dirty="0"/>
              <a:t>+ </a:t>
            </a:r>
            <a:r>
              <a:rPr lang="en-US" sz="1600" dirty="0" err="1"/>
              <a:t>Giáo</a:t>
            </a:r>
            <a:r>
              <a:rPr lang="en-US" sz="1600" dirty="0"/>
              <a:t> </a:t>
            </a:r>
            <a:r>
              <a:rPr lang="en-US" sz="1600" dirty="0" err="1"/>
              <a:t>viên</a:t>
            </a:r>
            <a:r>
              <a:rPr lang="en-US" sz="1600" dirty="0"/>
              <a:t> </a:t>
            </a:r>
            <a:r>
              <a:rPr lang="en-US" sz="1600" dirty="0" err="1"/>
              <a:t>chuẩn</a:t>
            </a:r>
            <a:r>
              <a:rPr lang="en-US" sz="1600" dirty="0"/>
              <a:t> </a:t>
            </a:r>
            <a:r>
              <a:rPr lang="en-US" sz="1600" dirty="0" err="1"/>
              <a:t>bị</a:t>
            </a:r>
            <a:r>
              <a:rPr lang="en-US" sz="1600" dirty="0"/>
              <a:t>: </a:t>
            </a:r>
            <a:r>
              <a:rPr lang="en-US" sz="1600" dirty="0" err="1"/>
              <a:t>Tranh</a:t>
            </a:r>
            <a:r>
              <a:rPr lang="en-US" sz="1600" dirty="0"/>
              <a:t> </a:t>
            </a:r>
            <a:r>
              <a:rPr lang="en-US" sz="1600" dirty="0" err="1"/>
              <a:t>ảnh</a:t>
            </a:r>
            <a:r>
              <a:rPr lang="en-US" sz="1600" dirty="0"/>
              <a:t>, </a:t>
            </a:r>
            <a:r>
              <a:rPr lang="en-US" sz="1600" dirty="0" err="1"/>
              <a:t>trang</a:t>
            </a:r>
            <a:r>
              <a:rPr lang="en-US" sz="1600" dirty="0"/>
              <a:t> </a:t>
            </a:r>
            <a:r>
              <a:rPr lang="en-US" sz="1600" dirty="0" err="1"/>
              <a:t>phụ</a:t>
            </a:r>
            <a:r>
              <a:rPr lang="en-US" sz="1600" dirty="0"/>
              <a:t> </a:t>
            </a:r>
            <a:r>
              <a:rPr lang="en-US" sz="1600" dirty="0" err="1"/>
              <a:t>thể</a:t>
            </a:r>
            <a:r>
              <a:rPr lang="en-US" sz="1600" dirty="0"/>
              <a:t> </a:t>
            </a:r>
            <a:r>
              <a:rPr lang="en-US" sz="1600" dirty="0" err="1"/>
              <a:t>thao</a:t>
            </a:r>
            <a:r>
              <a:rPr lang="en-US" sz="1600" dirty="0"/>
              <a:t>, </a:t>
            </a:r>
            <a:r>
              <a:rPr lang="en-US" sz="1600" dirty="0" err="1"/>
              <a:t>còi</a:t>
            </a:r>
            <a:r>
              <a:rPr lang="en-US" sz="1600" dirty="0"/>
              <a:t> </a:t>
            </a:r>
            <a:r>
              <a:rPr lang="en-US" sz="1600" dirty="0" err="1"/>
              <a:t>phục</a:t>
            </a:r>
            <a:r>
              <a:rPr lang="en-US" sz="1600" dirty="0"/>
              <a:t> </a:t>
            </a:r>
            <a:r>
              <a:rPr lang="en-US" sz="1600" dirty="0" err="1"/>
              <a:t>vụ</a:t>
            </a:r>
            <a:r>
              <a:rPr lang="en-US" sz="1600" dirty="0"/>
              <a:t> </a:t>
            </a:r>
            <a:r>
              <a:rPr lang="en-US" sz="1600" dirty="0" err="1"/>
              <a:t>trò</a:t>
            </a:r>
            <a:r>
              <a:rPr lang="en-US" sz="1600" dirty="0"/>
              <a:t> </a:t>
            </a:r>
            <a:r>
              <a:rPr lang="en-US" sz="1600" dirty="0" err="1"/>
              <a:t>chơi</a:t>
            </a:r>
            <a:r>
              <a:rPr lang="en-US" sz="1600" dirty="0"/>
              <a:t>, </a:t>
            </a:r>
          </a:p>
          <a:p>
            <a:r>
              <a:rPr lang="en-US" sz="1600" dirty="0"/>
              <a:t>+ </a:t>
            </a:r>
            <a:r>
              <a:rPr lang="en-US" sz="1600" dirty="0" err="1"/>
              <a:t>Học</a:t>
            </a:r>
            <a:r>
              <a:rPr lang="en-US" sz="1600" dirty="0"/>
              <a:t> </a:t>
            </a:r>
            <a:r>
              <a:rPr lang="en-US" sz="1600" dirty="0" err="1"/>
              <a:t>sinh</a:t>
            </a:r>
            <a:r>
              <a:rPr lang="en-US" sz="1600" dirty="0"/>
              <a:t> </a:t>
            </a:r>
            <a:r>
              <a:rPr lang="en-US" sz="1600" dirty="0" err="1"/>
              <a:t>chuẩn</a:t>
            </a:r>
            <a:r>
              <a:rPr lang="en-US" sz="1600" dirty="0"/>
              <a:t> </a:t>
            </a:r>
            <a:r>
              <a:rPr lang="en-US" sz="1600" dirty="0" err="1"/>
              <a:t>bị</a:t>
            </a:r>
            <a:r>
              <a:rPr lang="en-US" sz="1600" dirty="0"/>
              <a:t>: </a:t>
            </a:r>
            <a:r>
              <a:rPr lang="en-US" sz="1600" dirty="0" err="1"/>
              <a:t>Giày</a:t>
            </a:r>
            <a:r>
              <a:rPr lang="en-US" sz="1600" dirty="0"/>
              <a:t> </a:t>
            </a:r>
            <a:r>
              <a:rPr lang="en-US" sz="1600" dirty="0" err="1"/>
              <a:t>thể</a:t>
            </a:r>
            <a:r>
              <a:rPr lang="en-US" sz="1600" dirty="0"/>
              <a:t> </a:t>
            </a:r>
            <a:r>
              <a:rPr lang="en-US" sz="1600" dirty="0" err="1"/>
              <a:t>thao</a:t>
            </a:r>
            <a:endParaRPr lang="en-US" sz="1600" dirty="0"/>
          </a:p>
          <a:p>
            <a:endParaRPr lang="en-US" sz="2800" dirty="0"/>
          </a:p>
        </p:txBody>
      </p:sp>
    </p:spTree>
    <p:extLst>
      <p:ext uri="{BB962C8B-B14F-4D97-AF65-F5344CB8AC3E}">
        <p14:creationId xmlns:p14="http://schemas.microsoft.com/office/powerpoint/2010/main" val="16154305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extBox 1"/>
          <p:cNvSpPr txBox="1"/>
          <p:nvPr/>
        </p:nvSpPr>
        <p:spPr>
          <a:xfrm>
            <a:off x="642730" y="361950"/>
            <a:ext cx="4953000" cy="1938992"/>
          </a:xfrm>
          <a:prstGeom prst="rect">
            <a:avLst/>
          </a:prstGeom>
          <a:noFill/>
        </p:spPr>
        <p:txBody>
          <a:bodyPr wrap="square" rtlCol="0">
            <a:spAutoFit/>
          </a:bodyPr>
          <a:lstStyle/>
          <a:p>
            <a:r>
              <a:rPr lang="en-US" sz="2400" dirty="0" smtClean="0"/>
              <a:t>3. </a:t>
            </a:r>
            <a:r>
              <a:rPr lang="en-US" sz="2400" dirty="0" err="1" smtClean="0"/>
              <a:t>Các</a:t>
            </a:r>
            <a:r>
              <a:rPr lang="en-US" sz="2400" dirty="0" smtClean="0"/>
              <a:t> </a:t>
            </a:r>
            <a:r>
              <a:rPr lang="en-US" sz="2400" dirty="0" err="1" smtClean="0"/>
              <a:t>hoạt</a:t>
            </a:r>
            <a:r>
              <a:rPr lang="en-US" sz="2400" dirty="0" smtClean="0"/>
              <a:t> </a:t>
            </a:r>
            <a:r>
              <a:rPr lang="en-US" sz="2400" dirty="0" err="1" smtClean="0"/>
              <a:t>động</a:t>
            </a:r>
            <a:r>
              <a:rPr lang="en-US" sz="2400" dirty="0" smtClean="0"/>
              <a:t> </a:t>
            </a:r>
            <a:r>
              <a:rPr lang="en-US" sz="2400" dirty="0" err="1" smtClean="0"/>
              <a:t>chủ</a:t>
            </a:r>
            <a:r>
              <a:rPr lang="en-US" sz="2400" dirty="0" smtClean="0"/>
              <a:t> </a:t>
            </a:r>
            <a:r>
              <a:rPr lang="en-US" sz="2400" dirty="0" err="1" smtClean="0"/>
              <a:t>yếu</a:t>
            </a:r>
            <a:r>
              <a:rPr lang="vi-VN" sz="2400" dirty="0"/>
              <a:t>Nhận lớp</a:t>
            </a:r>
            <a:endParaRPr lang="en-US" sz="2400" dirty="0"/>
          </a:p>
          <a:p>
            <a:r>
              <a:rPr lang="vi-VN" sz="2400" b="1" i="1" dirty="0"/>
              <a:t> </a:t>
            </a:r>
            <a:endParaRPr lang="en-US" sz="2400" dirty="0"/>
          </a:p>
          <a:p>
            <a:r>
              <a:rPr lang="vi-VN" sz="2400" b="1" i="1" dirty="0"/>
              <a:t> </a:t>
            </a:r>
            <a:endParaRPr lang="en-US" sz="2400" dirty="0"/>
          </a:p>
          <a:p>
            <a:r>
              <a:rPr lang="vi-VN" sz="2400" b="1" i="1" dirty="0"/>
              <a:t> </a:t>
            </a:r>
            <a:r>
              <a:rPr lang="vi-VN" sz="2400" dirty="0"/>
              <a:t>- Trò chơi “đèn xanh đèn đỏ”</a:t>
            </a:r>
            <a:endParaRPr lang="en-US" sz="2400" dirty="0"/>
          </a:p>
          <a:p>
            <a:endParaRPr lang="en-US" sz="2400" dirty="0"/>
          </a:p>
        </p:txBody>
      </p:sp>
      <p:pic>
        <p:nvPicPr>
          <p:cNvPr id="4" name="Picture 3" descr="TC đèn xanh đèn đỏ"/>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0200" y="888533"/>
            <a:ext cx="2819400" cy="2140417"/>
          </a:xfrm>
          <a:prstGeom prst="rect">
            <a:avLst/>
          </a:prstGeom>
          <a:noFill/>
          <a:ln>
            <a:noFill/>
          </a:ln>
        </p:spPr>
      </p:pic>
    </p:spTree>
    <p:extLst>
      <p:ext uri="{BB962C8B-B14F-4D97-AF65-F5344CB8AC3E}">
        <p14:creationId xmlns:p14="http://schemas.microsoft.com/office/powerpoint/2010/main" val="38022617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3" name="TextBox 2"/>
          <p:cNvSpPr txBox="1"/>
          <p:nvPr/>
        </p:nvSpPr>
        <p:spPr>
          <a:xfrm>
            <a:off x="457200" y="285749"/>
            <a:ext cx="4191000" cy="3908762"/>
          </a:xfrm>
          <a:prstGeom prst="rect">
            <a:avLst/>
          </a:prstGeom>
          <a:noFill/>
        </p:spPr>
        <p:txBody>
          <a:bodyPr wrap="square" rtlCol="0">
            <a:spAutoFit/>
          </a:bodyPr>
          <a:lstStyle/>
          <a:p>
            <a:pPr algn="ctr"/>
            <a:r>
              <a:rPr lang="en-US" sz="2800" dirty="0" smtClean="0"/>
              <a:t>2. </a:t>
            </a:r>
            <a:r>
              <a:rPr lang="en-US" sz="2800" dirty="0" err="1" smtClean="0"/>
              <a:t>Hoạt</a:t>
            </a:r>
            <a:r>
              <a:rPr lang="en-US" sz="2800" dirty="0" smtClean="0"/>
              <a:t> </a:t>
            </a:r>
            <a:r>
              <a:rPr lang="en-US" sz="2800" dirty="0" err="1" smtClean="0"/>
              <a:t>động</a:t>
            </a:r>
            <a:r>
              <a:rPr lang="en-US" sz="2800" dirty="0" smtClean="0"/>
              <a:t> </a:t>
            </a:r>
            <a:r>
              <a:rPr lang="en-US" sz="2800" dirty="0" err="1" smtClean="0"/>
              <a:t>kiến</a:t>
            </a:r>
            <a:r>
              <a:rPr lang="en-US" sz="2800" dirty="0" smtClean="0"/>
              <a:t> </a:t>
            </a:r>
            <a:r>
              <a:rPr lang="en-US" sz="2800" dirty="0" err="1" smtClean="0"/>
              <a:t>thức</a:t>
            </a:r>
            <a:r>
              <a:rPr lang="en-US" sz="2800" dirty="0" smtClean="0"/>
              <a:t> </a:t>
            </a:r>
            <a:r>
              <a:rPr lang="en-US" sz="2800" dirty="0" err="1" smtClean="0"/>
              <a:t>mới</a:t>
            </a:r>
            <a:endParaRPr lang="en-US" sz="2800" dirty="0" smtClean="0"/>
          </a:p>
          <a:p>
            <a:r>
              <a:rPr lang="vi-VN" sz="2000" dirty="0"/>
              <a:t>- Ôn đi thường theo vạch kẻ vòng trái (vòng phải) hai tay phối hợp tự nhiên.</a:t>
            </a:r>
            <a:endParaRPr lang="en-US" sz="2000" dirty="0"/>
          </a:p>
          <a:p>
            <a:r>
              <a:rPr lang="vi-VN" sz="2000" dirty="0"/>
              <a:t>- Ôn đi thường theo vạch kẻ vòng trái (vòng phải) hai tay dang ngang. </a:t>
            </a:r>
            <a:endParaRPr lang="en-US" sz="2000" dirty="0"/>
          </a:p>
          <a:p>
            <a:r>
              <a:rPr lang="vi-VN" sz="2000" dirty="0"/>
              <a:t>- Ôn đi kiễng gót theo vạch kẻ vòng trái (vòng phải) hai tay chống hông.</a:t>
            </a:r>
            <a:endParaRPr lang="en-US" sz="2000" dirty="0"/>
          </a:p>
          <a:p>
            <a:r>
              <a:rPr lang="vi-VN" sz="2000" dirty="0"/>
              <a:t>- Ôn bài tập phối hợp đi thường theo vạch kẻ vòng trái và vòng phải.</a:t>
            </a:r>
            <a:endParaRPr lang="en-US" sz="2000" dirty="0"/>
          </a:p>
          <a:p>
            <a:r>
              <a:rPr lang="vi-VN" sz="2000" dirty="0"/>
              <a:t> </a:t>
            </a:r>
            <a:endParaRPr lang="en-US" sz="2000" dirty="0" smtClean="0"/>
          </a:p>
        </p:txBody>
      </p:sp>
    </p:spTree>
    <p:extLst>
      <p:ext uri="{BB962C8B-B14F-4D97-AF65-F5344CB8AC3E}">
        <p14:creationId xmlns:p14="http://schemas.microsoft.com/office/powerpoint/2010/main" val="16338074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7" name="TextBox 6"/>
          <p:cNvSpPr txBox="1"/>
          <p:nvPr/>
        </p:nvSpPr>
        <p:spPr>
          <a:xfrm>
            <a:off x="2141686" y="361950"/>
            <a:ext cx="3810000" cy="2123658"/>
          </a:xfrm>
          <a:prstGeom prst="rect">
            <a:avLst/>
          </a:prstGeom>
          <a:noFill/>
        </p:spPr>
        <p:txBody>
          <a:bodyPr wrap="square" rtlCol="0">
            <a:spAutoFit/>
          </a:bodyPr>
          <a:lstStyle/>
          <a:p>
            <a:pPr fontAlgn="base"/>
            <a:r>
              <a:rPr lang="en-US" sz="2400" b="1" dirty="0" smtClean="0"/>
              <a:t>3 </a:t>
            </a:r>
            <a:r>
              <a:rPr lang="en-US" sz="2400" b="1" dirty="0" err="1"/>
              <a:t>Luyện</a:t>
            </a:r>
            <a:r>
              <a:rPr lang="en-US" sz="2400" b="1" dirty="0"/>
              <a:t> </a:t>
            </a:r>
            <a:r>
              <a:rPr lang="en-US" sz="2400" b="1" dirty="0" err="1"/>
              <a:t>tập</a:t>
            </a:r>
            <a:r>
              <a:rPr lang="en-US" sz="2400" b="1" dirty="0"/>
              <a:t> </a:t>
            </a:r>
            <a:r>
              <a:rPr lang="en-US" sz="2400" b="1" dirty="0" err="1"/>
              <a:t>thực</a:t>
            </a:r>
            <a:r>
              <a:rPr lang="en-US" sz="2400" b="1" dirty="0"/>
              <a:t> </a:t>
            </a:r>
            <a:r>
              <a:rPr lang="en-US" sz="2400" b="1" dirty="0" err="1" smtClean="0"/>
              <a:t>hành</a:t>
            </a:r>
            <a:endParaRPr lang="en-US" sz="2400" b="1" dirty="0" smtClean="0"/>
          </a:p>
          <a:p>
            <a:endParaRPr lang="en-US" dirty="0" smtClean="0"/>
          </a:p>
          <a:p>
            <a:r>
              <a:rPr lang="vi-VN" dirty="0" smtClean="0"/>
              <a:t>- </a:t>
            </a:r>
            <a:r>
              <a:rPr lang="vi-VN" dirty="0"/>
              <a:t>Tập đồng loạt</a:t>
            </a:r>
            <a:endParaRPr lang="en-US" dirty="0"/>
          </a:p>
          <a:p>
            <a:r>
              <a:rPr lang="vi-VN" dirty="0"/>
              <a:t>- Tập theo tổ nhóm</a:t>
            </a:r>
            <a:endParaRPr lang="en-US" dirty="0"/>
          </a:p>
          <a:p>
            <a:r>
              <a:rPr lang="vi-VN" dirty="0"/>
              <a:t>- Tập theo cặp đôi</a:t>
            </a:r>
            <a:endParaRPr lang="en-US" dirty="0"/>
          </a:p>
          <a:p>
            <a:r>
              <a:rPr lang="vi-VN" dirty="0"/>
              <a:t>Thi đua giữa các tổ</a:t>
            </a:r>
            <a:endParaRPr lang="en-US" dirty="0"/>
          </a:p>
          <a:p>
            <a:pPr fontAlgn="base"/>
            <a:endParaRPr lang="en-US" dirty="0"/>
          </a:p>
        </p:txBody>
      </p:sp>
    </p:spTree>
    <p:extLst>
      <p:ext uri="{BB962C8B-B14F-4D97-AF65-F5344CB8AC3E}">
        <p14:creationId xmlns:p14="http://schemas.microsoft.com/office/powerpoint/2010/main" val="11713745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2" name="TextBox 1"/>
          <p:cNvSpPr txBox="1"/>
          <p:nvPr/>
        </p:nvSpPr>
        <p:spPr>
          <a:xfrm>
            <a:off x="155575" y="1122218"/>
            <a:ext cx="4191000" cy="830997"/>
          </a:xfrm>
          <a:prstGeom prst="rect">
            <a:avLst/>
          </a:prstGeom>
          <a:noFill/>
        </p:spPr>
        <p:txBody>
          <a:bodyPr wrap="square" rtlCol="0">
            <a:spAutoFit/>
          </a:bodyPr>
          <a:lstStyle/>
          <a:p>
            <a:r>
              <a:rPr lang="en-US" sz="2400" dirty="0" smtClean="0"/>
              <a:t>4.Chơi </a:t>
            </a:r>
            <a:r>
              <a:rPr lang="en-US" sz="2400" dirty="0" err="1" smtClean="0"/>
              <a:t>trò</a:t>
            </a:r>
            <a:r>
              <a:rPr lang="en-US" sz="2400" dirty="0" smtClean="0"/>
              <a:t> </a:t>
            </a:r>
            <a:r>
              <a:rPr lang="en-US" sz="2400" dirty="0" err="1" smtClean="0"/>
              <a:t>chơi</a:t>
            </a:r>
            <a:r>
              <a:rPr lang="en-US" sz="2400" dirty="0" smtClean="0"/>
              <a:t>:</a:t>
            </a:r>
          </a:p>
          <a:p>
            <a:r>
              <a:rPr lang="en-US" sz="2400" dirty="0" smtClean="0"/>
              <a:t> </a:t>
            </a:r>
            <a:r>
              <a:rPr lang="en-US" dirty="0" smtClean="0"/>
              <a:t>- </a:t>
            </a:r>
            <a:r>
              <a:rPr lang="en-US" dirty="0" err="1" smtClean="0"/>
              <a:t>nhay</a:t>
            </a:r>
            <a:r>
              <a:rPr lang="en-US" dirty="0" smtClean="0"/>
              <a:t> ô </a:t>
            </a:r>
            <a:r>
              <a:rPr lang="en-US" dirty="0" err="1" smtClean="0"/>
              <a:t>tiếp</a:t>
            </a:r>
            <a:r>
              <a:rPr lang="en-US" dirty="0" smtClean="0"/>
              <a:t> </a:t>
            </a:r>
            <a:r>
              <a:rPr lang="en-US" dirty="0" err="1" smtClean="0"/>
              <a:t>sức</a:t>
            </a:r>
            <a:endParaRPr lang="en-US" dirty="0" smtClean="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descr="nhảy ô tiếp sức 2"/>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19814"/>
            <a:ext cx="3276600" cy="1913935"/>
          </a:xfrm>
          <a:prstGeom prst="rect">
            <a:avLst/>
          </a:prstGeom>
          <a:noFill/>
          <a:ln>
            <a:noFill/>
          </a:ln>
        </p:spPr>
      </p:pic>
    </p:spTree>
    <p:extLst>
      <p:ext uri="{BB962C8B-B14F-4D97-AF65-F5344CB8AC3E}">
        <p14:creationId xmlns:p14="http://schemas.microsoft.com/office/powerpoint/2010/main" val="7827296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6" name="TextBox 5"/>
          <p:cNvSpPr txBox="1"/>
          <p:nvPr/>
        </p:nvSpPr>
        <p:spPr>
          <a:xfrm flipH="1" flipV="1">
            <a:off x="2165931" y="1036082"/>
            <a:ext cx="1366978" cy="86136"/>
          </a:xfrm>
          <a:prstGeom prst="rect">
            <a:avLst/>
          </a:prstGeom>
          <a:noFill/>
        </p:spPr>
        <p:txBody>
          <a:bodyPr wrap="square" rtlCol="0">
            <a:spAutoFit/>
          </a:bodyPr>
          <a:lstStyle/>
          <a:p>
            <a:endParaRPr lang="en-US" dirty="0"/>
          </a:p>
        </p:txBody>
      </p:sp>
      <p:sp>
        <p:nvSpPr>
          <p:cNvPr id="3" name="AutoShape 2" descr="Trò chơi dân gian: Mèo bắt chuột | Special Kid – Special Kid Việt Na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4" descr="Trò chơi dân gian: Mèo bắt chuột | Special Kid – Special Kid Việt Na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p:cNvSpPr txBox="1"/>
          <p:nvPr/>
        </p:nvSpPr>
        <p:spPr>
          <a:xfrm>
            <a:off x="304800" y="895350"/>
            <a:ext cx="4191000" cy="1754326"/>
          </a:xfrm>
          <a:prstGeom prst="rect">
            <a:avLst/>
          </a:prstGeom>
          <a:noFill/>
        </p:spPr>
        <p:txBody>
          <a:bodyPr wrap="square" rtlCol="0">
            <a:spAutoFit/>
          </a:bodyPr>
          <a:lstStyle/>
          <a:p>
            <a:pPr fontAlgn="base"/>
            <a:r>
              <a:rPr lang="en-US" b="1" dirty="0"/>
              <a:t>5. </a:t>
            </a:r>
            <a:r>
              <a:rPr lang="en-US" b="1" dirty="0" err="1"/>
              <a:t>Hoạt</a:t>
            </a:r>
            <a:r>
              <a:rPr lang="en-US" b="1" dirty="0"/>
              <a:t> </a:t>
            </a:r>
            <a:r>
              <a:rPr lang="en-US" b="1" dirty="0" err="1"/>
              <a:t>động</a:t>
            </a:r>
            <a:r>
              <a:rPr lang="en-US" b="1" dirty="0"/>
              <a:t> </a:t>
            </a:r>
            <a:r>
              <a:rPr lang="en-US" b="1" dirty="0" err="1"/>
              <a:t>tiếp</a:t>
            </a:r>
            <a:r>
              <a:rPr lang="en-US" b="1" dirty="0"/>
              <a:t> </a:t>
            </a:r>
            <a:r>
              <a:rPr lang="en-US" b="1" dirty="0" err="1"/>
              <a:t>nối</a:t>
            </a:r>
            <a:r>
              <a:rPr lang="en-US" b="1" dirty="0"/>
              <a:t>.</a:t>
            </a:r>
            <a:endParaRPr lang="en-US" dirty="0"/>
          </a:p>
          <a:p>
            <a:r>
              <a:rPr lang="vi-VN" dirty="0"/>
              <a:t>*  Thả lỏng cơ toàn thân. </a:t>
            </a:r>
            <a:endParaRPr lang="en-US" dirty="0"/>
          </a:p>
          <a:p>
            <a:r>
              <a:rPr lang="vi-VN" dirty="0"/>
              <a:t>* Nhận xét, đánh giá chung của buổi học. </a:t>
            </a:r>
            <a:endParaRPr lang="en-US" dirty="0"/>
          </a:p>
          <a:p>
            <a:r>
              <a:rPr lang="vi-VN" dirty="0"/>
              <a:t> Hướng dẫn HS Tự ôn ở nhà</a:t>
            </a:r>
            <a:endParaRPr lang="en-US" dirty="0"/>
          </a:p>
          <a:p>
            <a:r>
              <a:rPr lang="vi-VN" dirty="0"/>
              <a:t>* Xuống lớp</a:t>
            </a:r>
            <a:endParaRPr lang="en-US" dirty="0"/>
          </a:p>
        </p:txBody>
      </p:sp>
    </p:spTree>
    <p:extLst>
      <p:ext uri="{BB962C8B-B14F-4D97-AF65-F5344CB8AC3E}">
        <p14:creationId xmlns:p14="http://schemas.microsoft.com/office/powerpoint/2010/main" val="1111870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TotalTime>
  <Words>455</Words>
  <Application>Microsoft Office PowerPoint</Application>
  <PresentationFormat>On-screen Show (16:9)</PresentationFormat>
  <Paragraphs>45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15</cp:revision>
  <dcterms:created xsi:type="dcterms:W3CDTF">2021-09-27T05:41:57Z</dcterms:created>
  <dcterms:modified xsi:type="dcterms:W3CDTF">2021-11-06T01:30:20Z</dcterms:modified>
</cp:coreProperties>
</file>