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48" d="100"/>
          <a:sy n="48" d="100"/>
        </p:scale>
        <p:origin x="-1110" y="-15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F0765D6-B69C-4EDF-82A0-C468D87B983E}" type="datetimeFigureOut">
              <a:rPr lang="en-US" smtClean="0"/>
              <a:t>10/22/2021</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E9B587D-1CB0-4050-82EB-76E82A380D93}" type="slidenum">
              <a:rPr lang="en-US" smtClean="0"/>
              <a:t>‹#›</a:t>
            </a:fld>
            <a:endParaRPr lang="en-US"/>
          </a:p>
        </p:txBody>
      </p:sp>
    </p:spTree>
    <p:extLst>
      <p:ext uri="{BB962C8B-B14F-4D97-AF65-F5344CB8AC3E}">
        <p14:creationId xmlns:p14="http://schemas.microsoft.com/office/powerpoint/2010/main" val="1897902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062B9A0-C421-4765-ACAB-02E1B92AB7EC}" type="datetimeFigureOut">
              <a:rPr lang="en-US" smtClean="0"/>
              <a:t>10/22/2021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29732501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62B9A0-C421-4765-ACAB-02E1B92AB7EC}" type="datetimeFigureOut">
              <a:rPr lang="en-US" smtClean="0"/>
              <a:t>10/22/2021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15235182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62B9A0-C421-4765-ACAB-02E1B92AB7EC}" type="datetimeFigureOut">
              <a:rPr lang="en-US" smtClean="0"/>
              <a:t>10/22/2021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5158120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62B9A0-C421-4765-ACAB-02E1B92AB7EC}" type="datetimeFigureOut">
              <a:rPr lang="en-US" smtClean="0"/>
              <a:t>10/22/2021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41607743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062B9A0-C421-4765-ACAB-02E1B92AB7EC}" type="datetimeFigureOut">
              <a:rPr lang="en-US" smtClean="0"/>
              <a:t>10/22/2021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8994396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062B9A0-C421-4765-ACAB-02E1B92AB7EC}" type="datetimeFigureOut">
              <a:rPr lang="en-US" smtClean="0"/>
              <a:t>10/22/2021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19196611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062B9A0-C421-4765-ACAB-02E1B92AB7EC}" type="datetimeFigureOut">
              <a:rPr lang="en-US" smtClean="0"/>
              <a:t>10/22/2021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2986526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062B9A0-C421-4765-ACAB-02E1B92AB7EC}" type="datetimeFigureOut">
              <a:rPr lang="en-US" smtClean="0"/>
              <a:t>10/22/2021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36209984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62B9A0-C421-4765-ACAB-02E1B92AB7EC}" type="datetimeFigureOut">
              <a:rPr lang="en-US" smtClean="0"/>
              <a:t>10/22/2021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1119107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062B9A0-C421-4765-ACAB-02E1B92AB7EC}" type="datetimeFigureOut">
              <a:rPr lang="en-US" smtClean="0"/>
              <a:t>10/22/2021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42408030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062B9A0-C421-4765-ACAB-02E1B92AB7EC}" type="datetimeFigureOut">
              <a:rPr lang="en-US" smtClean="0"/>
              <a:t>10/22/2021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22425022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3062B9A0-C421-4765-ACAB-02E1B92AB7EC}" type="datetimeFigureOut">
              <a:rPr lang="en-US" smtClean="0"/>
              <a:t>10/22/2021</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120E7609-6D18-4C3D-B442-6E7245AC5BFB}" type="slidenum">
              <a:rPr lang="en-US" smtClean="0"/>
              <a:t>‹#›</a:t>
            </a:fld>
            <a:endParaRPr lang="en-US"/>
          </a:p>
        </p:txBody>
      </p:sp>
    </p:spTree>
    <p:extLst>
      <p:ext uri="{BB962C8B-B14F-4D97-AF65-F5344CB8AC3E}">
        <p14:creationId xmlns:p14="http://schemas.microsoft.com/office/powerpoint/2010/main" val="7877944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t="-9000" b="-9000"/>
          </a:stretch>
        </a:blipFill>
        <a:effectLst/>
      </p:bgPr>
    </p:bg>
    <p:spTree>
      <p:nvGrpSpPr>
        <p:cNvPr id="1" name=""/>
        <p:cNvGrpSpPr/>
        <p:nvPr/>
      </p:nvGrpSpPr>
      <p:grpSpPr>
        <a:xfrm>
          <a:off x="0" y="0"/>
          <a:ext cx="0" cy="0"/>
          <a:chOff x="0" y="0"/>
          <a:chExt cx="0" cy="0"/>
        </a:xfrm>
      </p:grpSpPr>
      <p:sp>
        <p:nvSpPr>
          <p:cNvPr id="4" name="TextBox 3"/>
          <p:cNvSpPr txBox="1"/>
          <p:nvPr/>
        </p:nvSpPr>
        <p:spPr>
          <a:xfrm>
            <a:off x="457200" y="209550"/>
            <a:ext cx="6705600" cy="523220"/>
          </a:xfrm>
          <a:prstGeom prst="rect">
            <a:avLst/>
          </a:prstGeom>
          <a:noFill/>
        </p:spPr>
        <p:txBody>
          <a:bodyPr wrap="square" rtlCol="0">
            <a:spAutoFit/>
          </a:bodyPr>
          <a:lstStyle/>
          <a:p>
            <a:pPr algn="ctr"/>
            <a:r>
              <a:rPr lang="en-US" sz="2800" dirty="0" err="1" smtClean="0">
                <a:solidFill>
                  <a:schemeClr val="accent6">
                    <a:lumMod val="50000"/>
                  </a:schemeClr>
                </a:solidFill>
              </a:rPr>
              <a:t>Trường</a:t>
            </a:r>
            <a:r>
              <a:rPr lang="en-US" sz="2800" dirty="0" smtClean="0">
                <a:solidFill>
                  <a:schemeClr val="accent6">
                    <a:lumMod val="50000"/>
                  </a:schemeClr>
                </a:solidFill>
              </a:rPr>
              <a:t> </a:t>
            </a:r>
            <a:r>
              <a:rPr lang="en-US" sz="2800" dirty="0" err="1" smtClean="0">
                <a:solidFill>
                  <a:schemeClr val="accent6">
                    <a:lumMod val="50000"/>
                  </a:schemeClr>
                </a:solidFill>
              </a:rPr>
              <a:t>Tiểu</a:t>
            </a:r>
            <a:r>
              <a:rPr lang="en-US" sz="2800" dirty="0" smtClean="0">
                <a:solidFill>
                  <a:schemeClr val="accent6">
                    <a:lumMod val="50000"/>
                  </a:schemeClr>
                </a:solidFill>
              </a:rPr>
              <a:t> </a:t>
            </a:r>
            <a:r>
              <a:rPr lang="en-US" sz="2800" dirty="0" err="1" smtClean="0">
                <a:solidFill>
                  <a:schemeClr val="accent6">
                    <a:lumMod val="50000"/>
                  </a:schemeClr>
                </a:solidFill>
              </a:rPr>
              <a:t>học</a:t>
            </a:r>
            <a:r>
              <a:rPr lang="en-US" sz="2800" dirty="0" smtClean="0">
                <a:solidFill>
                  <a:schemeClr val="accent6">
                    <a:lumMod val="50000"/>
                  </a:schemeClr>
                </a:solidFill>
              </a:rPr>
              <a:t> </a:t>
            </a:r>
            <a:r>
              <a:rPr lang="en-US" sz="2800" dirty="0" err="1" smtClean="0">
                <a:solidFill>
                  <a:schemeClr val="accent6">
                    <a:lumMod val="50000"/>
                  </a:schemeClr>
                </a:solidFill>
              </a:rPr>
              <a:t>Lê</a:t>
            </a:r>
            <a:r>
              <a:rPr lang="en-US" sz="2800" dirty="0" smtClean="0">
                <a:solidFill>
                  <a:schemeClr val="accent6">
                    <a:lumMod val="50000"/>
                  </a:schemeClr>
                </a:solidFill>
              </a:rPr>
              <a:t> </a:t>
            </a:r>
            <a:r>
              <a:rPr lang="en-US" sz="2800" dirty="0" err="1" smtClean="0">
                <a:solidFill>
                  <a:schemeClr val="accent6">
                    <a:lumMod val="50000"/>
                  </a:schemeClr>
                </a:solidFill>
              </a:rPr>
              <a:t>Quý</a:t>
            </a:r>
            <a:r>
              <a:rPr lang="en-US" sz="2800" dirty="0" smtClean="0">
                <a:solidFill>
                  <a:schemeClr val="accent6">
                    <a:lumMod val="50000"/>
                  </a:schemeClr>
                </a:solidFill>
              </a:rPr>
              <a:t> </a:t>
            </a:r>
            <a:r>
              <a:rPr lang="en-US" sz="2800" dirty="0" err="1" smtClean="0">
                <a:solidFill>
                  <a:schemeClr val="accent6">
                    <a:lumMod val="50000"/>
                  </a:schemeClr>
                </a:solidFill>
              </a:rPr>
              <a:t>Đôn</a:t>
            </a:r>
            <a:endParaRPr lang="en-US" sz="2800" dirty="0">
              <a:solidFill>
                <a:schemeClr val="accent6">
                  <a:lumMod val="50000"/>
                </a:schemeClr>
              </a:solidFill>
            </a:endParaRPr>
          </a:p>
        </p:txBody>
      </p:sp>
      <p:sp>
        <p:nvSpPr>
          <p:cNvPr id="6" name="TextBox 5"/>
          <p:cNvSpPr txBox="1"/>
          <p:nvPr/>
        </p:nvSpPr>
        <p:spPr>
          <a:xfrm>
            <a:off x="3581400" y="1047750"/>
            <a:ext cx="6168736" cy="646331"/>
          </a:xfrm>
          <a:prstGeom prst="rect">
            <a:avLst/>
          </a:prstGeom>
          <a:noFill/>
        </p:spPr>
        <p:txBody>
          <a:bodyPr wrap="square" rtlCol="0">
            <a:spAutoFit/>
          </a:bodyPr>
          <a:lstStyle/>
          <a:p>
            <a:r>
              <a:rPr lang="en-US" sz="3600" dirty="0" err="1" smtClean="0">
                <a:solidFill>
                  <a:schemeClr val="tx2">
                    <a:lumMod val="75000"/>
                  </a:schemeClr>
                </a:solidFill>
              </a:rPr>
              <a:t>Kính</a:t>
            </a:r>
            <a:r>
              <a:rPr lang="en-US" sz="3600" dirty="0" smtClean="0">
                <a:solidFill>
                  <a:schemeClr val="tx2">
                    <a:lumMod val="75000"/>
                  </a:schemeClr>
                </a:solidFill>
              </a:rPr>
              <a:t> </a:t>
            </a:r>
            <a:r>
              <a:rPr lang="en-US" sz="3600" dirty="0" err="1" smtClean="0">
                <a:solidFill>
                  <a:schemeClr val="tx2">
                    <a:lumMod val="75000"/>
                  </a:schemeClr>
                </a:solidFill>
              </a:rPr>
              <a:t>chào</a:t>
            </a:r>
            <a:r>
              <a:rPr lang="en-US" sz="3600" dirty="0" smtClean="0">
                <a:solidFill>
                  <a:schemeClr val="tx2">
                    <a:lumMod val="75000"/>
                  </a:schemeClr>
                </a:solidFill>
              </a:rPr>
              <a:t> </a:t>
            </a:r>
            <a:r>
              <a:rPr lang="en-US" sz="3600" dirty="0" err="1" smtClean="0">
                <a:solidFill>
                  <a:schemeClr val="tx2">
                    <a:lumMod val="75000"/>
                  </a:schemeClr>
                </a:solidFill>
              </a:rPr>
              <a:t>các</a:t>
            </a:r>
            <a:r>
              <a:rPr lang="en-US" sz="3600" dirty="0" smtClean="0">
                <a:solidFill>
                  <a:schemeClr val="tx2">
                    <a:lumMod val="75000"/>
                  </a:schemeClr>
                </a:solidFill>
              </a:rPr>
              <a:t> </a:t>
            </a:r>
            <a:r>
              <a:rPr lang="en-US" sz="3600" dirty="0" err="1" smtClean="0">
                <a:solidFill>
                  <a:schemeClr val="tx2">
                    <a:lumMod val="75000"/>
                  </a:schemeClr>
                </a:solidFill>
              </a:rPr>
              <a:t>quý</a:t>
            </a:r>
            <a:r>
              <a:rPr lang="en-US" sz="3600" dirty="0" smtClean="0">
                <a:solidFill>
                  <a:schemeClr val="tx2">
                    <a:lumMod val="75000"/>
                  </a:schemeClr>
                </a:solidFill>
              </a:rPr>
              <a:t> </a:t>
            </a:r>
            <a:r>
              <a:rPr lang="en-US" sz="3600" dirty="0" err="1" smtClean="0">
                <a:solidFill>
                  <a:schemeClr val="tx2">
                    <a:lumMod val="75000"/>
                  </a:schemeClr>
                </a:solidFill>
              </a:rPr>
              <a:t>thầy</a:t>
            </a:r>
            <a:r>
              <a:rPr lang="en-US" sz="3600" dirty="0" smtClean="0">
                <a:solidFill>
                  <a:schemeClr val="tx2">
                    <a:lumMod val="75000"/>
                  </a:schemeClr>
                </a:solidFill>
              </a:rPr>
              <a:t> </a:t>
            </a:r>
            <a:r>
              <a:rPr lang="en-US" sz="3600" dirty="0" err="1" smtClean="0">
                <a:solidFill>
                  <a:schemeClr val="tx2">
                    <a:lumMod val="75000"/>
                  </a:schemeClr>
                </a:solidFill>
              </a:rPr>
              <a:t>cô</a:t>
            </a:r>
            <a:endParaRPr lang="en-US" sz="3600" dirty="0">
              <a:solidFill>
                <a:schemeClr val="tx2">
                  <a:lumMod val="75000"/>
                </a:schemeClr>
              </a:solidFill>
            </a:endParaRPr>
          </a:p>
        </p:txBody>
      </p:sp>
      <p:sp>
        <p:nvSpPr>
          <p:cNvPr id="9" name="TextBox 8"/>
          <p:cNvSpPr txBox="1"/>
          <p:nvPr/>
        </p:nvSpPr>
        <p:spPr>
          <a:xfrm>
            <a:off x="5105400" y="2647950"/>
            <a:ext cx="3657600" cy="369332"/>
          </a:xfrm>
          <a:prstGeom prst="rect">
            <a:avLst/>
          </a:prstGeom>
          <a:noFill/>
        </p:spPr>
        <p:txBody>
          <a:bodyPr wrap="square" rtlCol="0">
            <a:spAutoFit/>
          </a:bodyPr>
          <a:lstStyle/>
          <a:p>
            <a:r>
              <a:rPr lang="en-US" b="1" dirty="0" err="1" smtClean="0">
                <a:solidFill>
                  <a:schemeClr val="accent3">
                    <a:lumMod val="50000"/>
                  </a:schemeClr>
                </a:solidFill>
              </a:rPr>
              <a:t>Giáo</a:t>
            </a:r>
            <a:r>
              <a:rPr lang="en-US" b="1" dirty="0" smtClean="0">
                <a:solidFill>
                  <a:schemeClr val="accent3">
                    <a:lumMod val="50000"/>
                  </a:schemeClr>
                </a:solidFill>
              </a:rPr>
              <a:t> </a:t>
            </a:r>
            <a:r>
              <a:rPr lang="en-US" b="1" dirty="0" err="1" smtClean="0">
                <a:solidFill>
                  <a:schemeClr val="accent3">
                    <a:lumMod val="50000"/>
                  </a:schemeClr>
                </a:solidFill>
              </a:rPr>
              <a:t>viên</a:t>
            </a:r>
            <a:r>
              <a:rPr lang="en-US" b="1" dirty="0" smtClean="0">
                <a:solidFill>
                  <a:schemeClr val="accent3">
                    <a:lumMod val="50000"/>
                  </a:schemeClr>
                </a:solidFill>
              </a:rPr>
              <a:t>: </a:t>
            </a:r>
            <a:r>
              <a:rPr lang="en-US" b="1" dirty="0" err="1" smtClean="0">
                <a:solidFill>
                  <a:schemeClr val="accent3">
                    <a:lumMod val="50000"/>
                  </a:schemeClr>
                </a:solidFill>
              </a:rPr>
              <a:t>Nguyễn</a:t>
            </a:r>
            <a:r>
              <a:rPr lang="en-US" b="1" dirty="0" smtClean="0">
                <a:solidFill>
                  <a:schemeClr val="accent3">
                    <a:lumMod val="50000"/>
                  </a:schemeClr>
                </a:solidFill>
              </a:rPr>
              <a:t> </a:t>
            </a:r>
            <a:r>
              <a:rPr lang="en-US" b="1" dirty="0" err="1" smtClean="0">
                <a:solidFill>
                  <a:schemeClr val="accent3">
                    <a:lumMod val="50000"/>
                  </a:schemeClr>
                </a:solidFill>
              </a:rPr>
              <a:t>Đặng</a:t>
            </a:r>
            <a:r>
              <a:rPr lang="en-US" b="1" dirty="0" smtClean="0">
                <a:solidFill>
                  <a:schemeClr val="accent3">
                    <a:lumMod val="50000"/>
                  </a:schemeClr>
                </a:solidFill>
              </a:rPr>
              <a:t> </a:t>
            </a:r>
            <a:r>
              <a:rPr lang="en-US" b="1" dirty="0" err="1" smtClean="0">
                <a:solidFill>
                  <a:schemeClr val="accent3">
                    <a:lumMod val="50000"/>
                  </a:schemeClr>
                </a:solidFill>
              </a:rPr>
              <a:t>Thành</a:t>
            </a:r>
            <a:r>
              <a:rPr lang="en-US" b="1" dirty="0" smtClean="0">
                <a:solidFill>
                  <a:schemeClr val="accent3">
                    <a:lumMod val="50000"/>
                  </a:schemeClr>
                </a:solidFill>
              </a:rPr>
              <a:t> </a:t>
            </a:r>
            <a:r>
              <a:rPr lang="en-US" b="1" dirty="0" err="1" smtClean="0">
                <a:solidFill>
                  <a:schemeClr val="accent3">
                    <a:lumMod val="50000"/>
                  </a:schemeClr>
                </a:solidFill>
              </a:rPr>
              <a:t>Công</a:t>
            </a:r>
            <a:endParaRPr lang="en-US" b="1" dirty="0">
              <a:solidFill>
                <a:schemeClr val="accent3">
                  <a:lumMod val="50000"/>
                </a:schemeClr>
              </a:solidFill>
            </a:endParaRPr>
          </a:p>
        </p:txBody>
      </p:sp>
    </p:spTree>
    <p:extLst>
      <p:ext uri="{BB962C8B-B14F-4D97-AF65-F5344CB8AC3E}">
        <p14:creationId xmlns:p14="http://schemas.microsoft.com/office/powerpoint/2010/main" val="3429385566"/>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t="-9000" b="-9000"/>
          </a:stretch>
        </a:blipFill>
        <a:effectLst/>
      </p:bgPr>
    </p:bg>
    <p:spTree>
      <p:nvGrpSpPr>
        <p:cNvPr id="1" name=""/>
        <p:cNvGrpSpPr/>
        <p:nvPr/>
      </p:nvGrpSpPr>
      <p:grpSpPr>
        <a:xfrm>
          <a:off x="0" y="0"/>
          <a:ext cx="0" cy="0"/>
          <a:chOff x="0" y="0"/>
          <a:chExt cx="0" cy="0"/>
        </a:xfrm>
      </p:grpSpPr>
      <p:sp>
        <p:nvSpPr>
          <p:cNvPr id="4" name="TextBox 3"/>
          <p:cNvSpPr txBox="1"/>
          <p:nvPr/>
        </p:nvSpPr>
        <p:spPr>
          <a:xfrm>
            <a:off x="457200" y="209550"/>
            <a:ext cx="6705600" cy="523220"/>
          </a:xfrm>
          <a:prstGeom prst="rect">
            <a:avLst/>
          </a:prstGeom>
          <a:noFill/>
        </p:spPr>
        <p:txBody>
          <a:bodyPr wrap="square" rtlCol="0">
            <a:spAutoFit/>
          </a:bodyPr>
          <a:lstStyle/>
          <a:p>
            <a:pPr algn="ctr"/>
            <a:r>
              <a:rPr lang="en-US" sz="2800" dirty="0" err="1" smtClean="0">
                <a:solidFill>
                  <a:schemeClr val="accent6">
                    <a:lumMod val="50000"/>
                  </a:schemeClr>
                </a:solidFill>
              </a:rPr>
              <a:t>Ngày</a:t>
            </a:r>
            <a:r>
              <a:rPr lang="en-US" sz="2800" dirty="0" smtClean="0">
                <a:solidFill>
                  <a:schemeClr val="accent6">
                    <a:lumMod val="50000"/>
                  </a:schemeClr>
                </a:solidFill>
              </a:rPr>
              <a:t> 4 </a:t>
            </a:r>
            <a:r>
              <a:rPr lang="en-US" sz="2800" dirty="0" err="1" smtClean="0">
                <a:solidFill>
                  <a:schemeClr val="accent6">
                    <a:lumMod val="50000"/>
                  </a:schemeClr>
                </a:solidFill>
              </a:rPr>
              <a:t>thang</a:t>
            </a:r>
            <a:r>
              <a:rPr lang="en-US" sz="2800" dirty="0" smtClean="0">
                <a:solidFill>
                  <a:schemeClr val="accent6">
                    <a:lumMod val="50000"/>
                  </a:schemeClr>
                </a:solidFill>
              </a:rPr>
              <a:t> 10 </a:t>
            </a:r>
            <a:r>
              <a:rPr lang="en-US" sz="2800" dirty="0" err="1" smtClean="0">
                <a:solidFill>
                  <a:schemeClr val="accent6">
                    <a:lumMod val="50000"/>
                  </a:schemeClr>
                </a:solidFill>
              </a:rPr>
              <a:t>năm</a:t>
            </a:r>
            <a:r>
              <a:rPr lang="en-US" sz="2800" dirty="0" smtClean="0">
                <a:solidFill>
                  <a:schemeClr val="accent6">
                    <a:lumMod val="50000"/>
                  </a:schemeClr>
                </a:solidFill>
              </a:rPr>
              <a:t> 2021</a:t>
            </a:r>
            <a:endParaRPr lang="en-US" sz="2800" dirty="0">
              <a:solidFill>
                <a:schemeClr val="accent6">
                  <a:lumMod val="50000"/>
                </a:schemeClr>
              </a:solidFill>
            </a:endParaRPr>
          </a:p>
        </p:txBody>
      </p:sp>
      <p:sp>
        <p:nvSpPr>
          <p:cNvPr id="6" name="TextBox 5"/>
          <p:cNvSpPr txBox="1"/>
          <p:nvPr/>
        </p:nvSpPr>
        <p:spPr>
          <a:xfrm>
            <a:off x="3587496" y="750296"/>
            <a:ext cx="6168736" cy="707886"/>
          </a:xfrm>
          <a:prstGeom prst="rect">
            <a:avLst/>
          </a:prstGeom>
          <a:noFill/>
        </p:spPr>
        <p:txBody>
          <a:bodyPr wrap="square" rtlCol="0">
            <a:spAutoFit/>
          </a:bodyPr>
          <a:lstStyle/>
          <a:p>
            <a:r>
              <a:rPr lang="en-US" sz="2000" dirty="0" err="1" smtClean="0"/>
              <a:t>Thể</a:t>
            </a:r>
            <a:r>
              <a:rPr lang="en-US" sz="2000" dirty="0" smtClean="0"/>
              <a:t> </a:t>
            </a:r>
            <a:r>
              <a:rPr lang="en-US" sz="2000" dirty="0" err="1" smtClean="0"/>
              <a:t>dục</a:t>
            </a:r>
            <a:r>
              <a:rPr lang="en-US" sz="2000" dirty="0" smtClean="0"/>
              <a:t>: khối2</a:t>
            </a:r>
          </a:p>
          <a:p>
            <a:r>
              <a:rPr lang="en-US" sz="2000" dirty="0" err="1" smtClean="0"/>
              <a:t>Bài</a:t>
            </a:r>
            <a:r>
              <a:rPr lang="en-US" sz="2000" dirty="0" smtClean="0"/>
              <a:t> </a:t>
            </a:r>
            <a:r>
              <a:rPr lang="en-US" sz="2000" dirty="0" smtClean="0"/>
              <a:t>1 </a:t>
            </a:r>
            <a:r>
              <a:rPr lang="en-US" sz="2000" dirty="0" err="1" smtClean="0"/>
              <a:t>phối</a:t>
            </a:r>
            <a:r>
              <a:rPr lang="en-US" sz="2000" dirty="0" smtClean="0"/>
              <a:t> </a:t>
            </a:r>
            <a:r>
              <a:rPr lang="en-US" sz="2000" dirty="0" err="1" smtClean="0"/>
              <a:t>hợp</a:t>
            </a:r>
            <a:r>
              <a:rPr lang="en-US" sz="2000" dirty="0" smtClean="0"/>
              <a:t> di </a:t>
            </a:r>
            <a:r>
              <a:rPr lang="en-US" sz="2000" dirty="0" err="1" smtClean="0"/>
              <a:t>chuyển</a:t>
            </a:r>
            <a:r>
              <a:rPr lang="en-US" sz="2000" dirty="0" smtClean="0"/>
              <a:t>, </a:t>
            </a:r>
            <a:r>
              <a:rPr lang="en-US" sz="2000" dirty="0" err="1" smtClean="0"/>
              <a:t>vòng</a:t>
            </a:r>
            <a:r>
              <a:rPr lang="en-US" sz="2000" dirty="0" smtClean="0"/>
              <a:t> </a:t>
            </a:r>
            <a:r>
              <a:rPr lang="en-US" sz="2000" dirty="0" err="1" smtClean="0"/>
              <a:t>phải</a:t>
            </a:r>
            <a:r>
              <a:rPr lang="en-US" sz="2000" dirty="0" smtClean="0"/>
              <a:t>, </a:t>
            </a:r>
            <a:r>
              <a:rPr lang="en-US" sz="2000" dirty="0" err="1" smtClean="0"/>
              <a:t>trai</a:t>
            </a:r>
            <a:r>
              <a:rPr lang="en-US" sz="2000" dirty="0" smtClean="0"/>
              <a:t>-TC </a:t>
            </a:r>
            <a:endParaRPr lang="en-US" sz="2000" dirty="0"/>
          </a:p>
        </p:txBody>
      </p:sp>
      <p:sp>
        <p:nvSpPr>
          <p:cNvPr id="9" name="TextBox 8"/>
          <p:cNvSpPr txBox="1"/>
          <p:nvPr/>
        </p:nvSpPr>
        <p:spPr>
          <a:xfrm>
            <a:off x="5105400" y="2647950"/>
            <a:ext cx="3657600" cy="369332"/>
          </a:xfrm>
          <a:prstGeom prst="rect">
            <a:avLst/>
          </a:prstGeom>
          <a:noFill/>
        </p:spPr>
        <p:txBody>
          <a:bodyPr wrap="square" rtlCol="0">
            <a:spAutoFit/>
          </a:bodyPr>
          <a:lstStyle/>
          <a:p>
            <a:r>
              <a:rPr lang="en-US" b="1" dirty="0" err="1" smtClean="0">
                <a:solidFill>
                  <a:schemeClr val="accent3">
                    <a:lumMod val="50000"/>
                  </a:schemeClr>
                </a:solidFill>
              </a:rPr>
              <a:t>Giáo</a:t>
            </a:r>
            <a:r>
              <a:rPr lang="en-US" b="1" dirty="0" smtClean="0">
                <a:solidFill>
                  <a:schemeClr val="accent3">
                    <a:lumMod val="50000"/>
                  </a:schemeClr>
                </a:solidFill>
              </a:rPr>
              <a:t> </a:t>
            </a:r>
            <a:r>
              <a:rPr lang="en-US" b="1" dirty="0" err="1" smtClean="0">
                <a:solidFill>
                  <a:schemeClr val="accent3">
                    <a:lumMod val="50000"/>
                  </a:schemeClr>
                </a:solidFill>
              </a:rPr>
              <a:t>viên</a:t>
            </a:r>
            <a:r>
              <a:rPr lang="en-US" b="1" dirty="0" smtClean="0">
                <a:solidFill>
                  <a:schemeClr val="accent3">
                    <a:lumMod val="50000"/>
                  </a:schemeClr>
                </a:solidFill>
              </a:rPr>
              <a:t>: </a:t>
            </a:r>
            <a:r>
              <a:rPr lang="en-US" b="1" dirty="0" err="1" smtClean="0">
                <a:solidFill>
                  <a:schemeClr val="accent3">
                    <a:lumMod val="50000"/>
                  </a:schemeClr>
                </a:solidFill>
              </a:rPr>
              <a:t>Nguyễn</a:t>
            </a:r>
            <a:r>
              <a:rPr lang="en-US" b="1" dirty="0" smtClean="0">
                <a:solidFill>
                  <a:schemeClr val="accent3">
                    <a:lumMod val="50000"/>
                  </a:schemeClr>
                </a:solidFill>
              </a:rPr>
              <a:t> </a:t>
            </a:r>
            <a:r>
              <a:rPr lang="en-US" b="1" dirty="0" err="1" smtClean="0">
                <a:solidFill>
                  <a:schemeClr val="accent3">
                    <a:lumMod val="50000"/>
                  </a:schemeClr>
                </a:solidFill>
              </a:rPr>
              <a:t>Đặng</a:t>
            </a:r>
            <a:r>
              <a:rPr lang="en-US" b="1" dirty="0" smtClean="0">
                <a:solidFill>
                  <a:schemeClr val="accent3">
                    <a:lumMod val="50000"/>
                  </a:schemeClr>
                </a:solidFill>
              </a:rPr>
              <a:t> </a:t>
            </a:r>
            <a:r>
              <a:rPr lang="en-US" b="1" dirty="0" err="1" smtClean="0">
                <a:solidFill>
                  <a:schemeClr val="accent3">
                    <a:lumMod val="50000"/>
                  </a:schemeClr>
                </a:solidFill>
              </a:rPr>
              <a:t>Thành</a:t>
            </a:r>
            <a:r>
              <a:rPr lang="en-US" b="1" dirty="0" smtClean="0">
                <a:solidFill>
                  <a:schemeClr val="accent3">
                    <a:lumMod val="50000"/>
                  </a:schemeClr>
                </a:solidFill>
              </a:rPr>
              <a:t> </a:t>
            </a:r>
            <a:r>
              <a:rPr lang="en-US" b="1" dirty="0" err="1" smtClean="0">
                <a:solidFill>
                  <a:schemeClr val="accent3">
                    <a:lumMod val="50000"/>
                  </a:schemeClr>
                </a:solidFill>
              </a:rPr>
              <a:t>Công</a:t>
            </a:r>
            <a:endParaRPr lang="en-US" b="1" dirty="0">
              <a:solidFill>
                <a:schemeClr val="accent3">
                  <a:lumMod val="50000"/>
                </a:schemeClr>
              </a:solidFill>
            </a:endParaRPr>
          </a:p>
        </p:txBody>
      </p:sp>
    </p:spTree>
    <p:extLst>
      <p:ext uri="{BB962C8B-B14F-4D97-AF65-F5344CB8AC3E}">
        <p14:creationId xmlns:p14="http://schemas.microsoft.com/office/powerpoint/2010/main" val="74537232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additive="base">
                                        <p:cTn id="17" dur="500" fill="hold"/>
                                        <p:tgtEl>
                                          <p:spTgt spid="9"/>
                                        </p:tgtEl>
                                        <p:attrNameLst>
                                          <p:attrName>ppt_x</p:attrName>
                                        </p:attrNameLst>
                                      </p:cBhvr>
                                      <p:tavLst>
                                        <p:tav tm="0">
                                          <p:val>
                                            <p:strVal val="#ppt_x"/>
                                          </p:val>
                                        </p:tav>
                                        <p:tav tm="100000">
                                          <p:val>
                                            <p:strVal val="#ppt_x"/>
                                          </p:val>
                                        </p:tav>
                                      </p:tavLst>
                                    </p:anim>
                                    <p:anim calcmode="lin" valueType="num">
                                      <p:cBhvr additive="base">
                                        <p:cTn id="1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2" name="TextBox 1"/>
          <p:cNvSpPr txBox="1"/>
          <p:nvPr/>
        </p:nvSpPr>
        <p:spPr>
          <a:xfrm>
            <a:off x="1066800" y="57150"/>
            <a:ext cx="5029200" cy="5232202"/>
          </a:xfrm>
          <a:prstGeom prst="rect">
            <a:avLst/>
          </a:prstGeom>
          <a:noFill/>
        </p:spPr>
        <p:txBody>
          <a:bodyPr wrap="square" rtlCol="0">
            <a:spAutoFit/>
          </a:bodyPr>
          <a:lstStyle/>
          <a:p>
            <a:r>
              <a:rPr lang="en-US" b="1" dirty="0" err="1" smtClean="0"/>
              <a:t>Yêu</a:t>
            </a:r>
            <a:r>
              <a:rPr lang="en-US" b="1" dirty="0" smtClean="0"/>
              <a:t> </a:t>
            </a:r>
            <a:r>
              <a:rPr lang="en-US" b="1" dirty="0" err="1" smtClean="0"/>
              <a:t>cầu</a:t>
            </a:r>
            <a:r>
              <a:rPr lang="en-US" b="1" dirty="0" smtClean="0"/>
              <a:t> </a:t>
            </a:r>
            <a:r>
              <a:rPr lang="en-US" b="1" dirty="0" err="1" smtClean="0"/>
              <a:t>cần</a:t>
            </a:r>
            <a:r>
              <a:rPr lang="en-US" b="1" dirty="0" smtClean="0"/>
              <a:t> </a:t>
            </a:r>
            <a:r>
              <a:rPr lang="en-US" b="1" dirty="0" err="1" smtClean="0"/>
              <a:t>đạt</a:t>
            </a:r>
            <a:endParaRPr lang="en-US" b="1" dirty="0" smtClean="0"/>
          </a:p>
          <a:p>
            <a:r>
              <a:rPr lang="vi-VN" dirty="0" smtClean="0"/>
              <a:t>1</a:t>
            </a:r>
            <a:r>
              <a:rPr lang="vi-VN" sz="1200" dirty="0"/>
              <a:t>. </a:t>
            </a:r>
            <a:r>
              <a:rPr lang="vi-VN" sz="1400" dirty="0"/>
              <a:t>Năng lực đặc thù:</a:t>
            </a:r>
            <a:endParaRPr lang="en-US" sz="1400" dirty="0"/>
          </a:p>
          <a:p>
            <a:r>
              <a:rPr lang="vi-VN" sz="1400" dirty="0"/>
              <a:t>- Biết thực hiện vệ sinh sân tập, thực hiện vệ sinh cá nhân để đảm bảo an toàn trong tập luyện.</a:t>
            </a:r>
            <a:endParaRPr lang="en-US" sz="1400" dirty="0"/>
          </a:p>
          <a:p>
            <a:r>
              <a:rPr lang="vi-VN" sz="1400" dirty="0"/>
              <a:t>- Thực hiện được cơ bản các bài tập đi theo vạch kẻ thẳng; các bài tập phối hợp.</a:t>
            </a:r>
            <a:endParaRPr lang="en-US" sz="1400" dirty="0"/>
          </a:p>
          <a:p>
            <a:r>
              <a:rPr lang="vi-VN" sz="1400" dirty="0"/>
              <a:t>Biết quan sát tranh, tự khám phá bài và quan sát động tác làm mẫu của giáo viên để tập luyện. Thực hiện được cơ bản các bài tập đi theo vạch kẻ thẳng; các bài tập phối hợp.</a:t>
            </a:r>
            <a:endParaRPr lang="en-US" sz="1400" dirty="0"/>
          </a:p>
          <a:p>
            <a:r>
              <a:rPr lang="vi-VN" sz="1400" dirty="0"/>
              <a:t>2. Năng lực chung:</a:t>
            </a:r>
            <a:endParaRPr lang="en-US" sz="1400" dirty="0"/>
          </a:p>
          <a:p>
            <a:r>
              <a:rPr lang="vi-VN" sz="1400" dirty="0"/>
              <a:t>- Tự chủ và tự học: Tự xem trước cách thực hiện các bài tập đi theo vạch kẻ thẳng; các bài tập phối hợp trong sách giáo khoa và quan sát động tác mẫu của giáo viên. </a:t>
            </a:r>
            <a:endParaRPr lang="en-US" sz="1400" dirty="0"/>
          </a:p>
          <a:p>
            <a:r>
              <a:rPr lang="vi-VN" sz="1400" dirty="0"/>
              <a:t>- Giao tiếp và hợp tác: Biết phân công, hợp tác trong nhóm để thực hiện các động tác và trò chơi.</a:t>
            </a:r>
            <a:endParaRPr lang="en-US" sz="1400" dirty="0"/>
          </a:p>
          <a:p>
            <a:r>
              <a:rPr lang="vi-VN" sz="1400" dirty="0"/>
              <a:t>3.Về phẩm chất: Bài học góp phần bồi dưỡng cho học sinh các phẩm chất cụ thể:</a:t>
            </a:r>
            <a:endParaRPr lang="en-US" sz="1400" dirty="0"/>
          </a:p>
          <a:p>
            <a:r>
              <a:rPr lang="vi-VN" sz="1400" dirty="0"/>
              <a:t>- Nghiêm túc, tích cực trong tập luyện và hoạt động tập thể.</a:t>
            </a:r>
            <a:endParaRPr lang="en-US" sz="1400" dirty="0"/>
          </a:p>
          <a:p>
            <a:r>
              <a:rPr lang="vi-VN" sz="1400" dirty="0"/>
              <a:t>- Tích cực tham gia các trò chơi vận động, có trách nhiệm trong khi chơi trò chơi và hình thành thói quen tập luyện TDTT.</a:t>
            </a:r>
            <a:endParaRPr lang="en-US" sz="1400" dirty="0"/>
          </a:p>
          <a:p>
            <a:r>
              <a:rPr lang="en-US" sz="1400" dirty="0"/>
              <a:t> </a:t>
            </a:r>
          </a:p>
          <a:p>
            <a:endParaRPr lang="en-US" b="1" dirty="0"/>
          </a:p>
        </p:txBody>
      </p:sp>
    </p:spTree>
    <p:extLst>
      <p:ext uri="{BB962C8B-B14F-4D97-AF65-F5344CB8AC3E}">
        <p14:creationId xmlns:p14="http://schemas.microsoft.com/office/powerpoint/2010/main" val="3380526260"/>
      </p:ext>
    </p:extLst>
  </p:cSld>
  <p:clrMapOvr>
    <a:masterClrMapping/>
  </p:clrMapOvr>
  <p:transition spd="slow">
    <p:randomBar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3" name="TextBox 2"/>
          <p:cNvSpPr txBox="1"/>
          <p:nvPr/>
        </p:nvSpPr>
        <p:spPr>
          <a:xfrm>
            <a:off x="1066800" y="551811"/>
            <a:ext cx="4114800" cy="2123658"/>
          </a:xfrm>
          <a:prstGeom prst="rect">
            <a:avLst/>
          </a:prstGeom>
          <a:noFill/>
        </p:spPr>
        <p:txBody>
          <a:bodyPr wrap="square" rtlCol="0">
            <a:spAutoFit/>
          </a:bodyPr>
          <a:lstStyle/>
          <a:p>
            <a:r>
              <a:rPr lang="en-US" dirty="0" smtClean="0"/>
              <a:t>2</a:t>
            </a:r>
            <a:r>
              <a:rPr lang="en-US" sz="2800" dirty="0" smtClean="0"/>
              <a:t>. </a:t>
            </a:r>
            <a:r>
              <a:rPr lang="en-US" sz="2800" dirty="0" err="1" smtClean="0"/>
              <a:t>Đồ</a:t>
            </a:r>
            <a:r>
              <a:rPr lang="en-US" sz="2800" dirty="0" smtClean="0"/>
              <a:t> </a:t>
            </a:r>
            <a:r>
              <a:rPr lang="en-US" sz="2800" dirty="0" err="1" smtClean="0"/>
              <a:t>dùng</a:t>
            </a:r>
            <a:r>
              <a:rPr lang="en-US" sz="2800" dirty="0" smtClean="0"/>
              <a:t> </a:t>
            </a:r>
            <a:r>
              <a:rPr lang="en-US" sz="2800" dirty="0" err="1" smtClean="0"/>
              <a:t>dạy</a:t>
            </a:r>
            <a:r>
              <a:rPr lang="en-US" sz="2800" dirty="0" smtClean="0"/>
              <a:t> </a:t>
            </a:r>
            <a:r>
              <a:rPr lang="en-US" sz="2800" dirty="0" err="1" smtClean="0"/>
              <a:t>học</a:t>
            </a:r>
            <a:endParaRPr lang="en-US" sz="2800" dirty="0" smtClean="0"/>
          </a:p>
          <a:p>
            <a:endParaRPr lang="en-US" sz="2800" dirty="0" smtClean="0"/>
          </a:p>
          <a:p>
            <a:r>
              <a:rPr lang="en-US" sz="1600" dirty="0"/>
              <a:t>+ </a:t>
            </a:r>
            <a:r>
              <a:rPr lang="en-US" sz="1600" dirty="0" err="1"/>
              <a:t>Giáo</a:t>
            </a:r>
            <a:r>
              <a:rPr lang="en-US" sz="1600" dirty="0"/>
              <a:t> </a:t>
            </a:r>
            <a:r>
              <a:rPr lang="en-US" sz="1600" dirty="0" err="1"/>
              <a:t>viên</a:t>
            </a:r>
            <a:r>
              <a:rPr lang="en-US" sz="1600" dirty="0"/>
              <a:t> </a:t>
            </a:r>
            <a:r>
              <a:rPr lang="en-US" sz="1600" dirty="0" err="1"/>
              <a:t>chuẩn</a:t>
            </a:r>
            <a:r>
              <a:rPr lang="en-US" sz="1600" dirty="0"/>
              <a:t> </a:t>
            </a:r>
            <a:r>
              <a:rPr lang="en-US" sz="1600" dirty="0" err="1"/>
              <a:t>bị</a:t>
            </a:r>
            <a:r>
              <a:rPr lang="en-US" sz="1600" dirty="0"/>
              <a:t>: </a:t>
            </a:r>
            <a:r>
              <a:rPr lang="en-US" sz="1600" dirty="0" err="1"/>
              <a:t>Tranh</a:t>
            </a:r>
            <a:r>
              <a:rPr lang="en-US" sz="1600" dirty="0"/>
              <a:t> </a:t>
            </a:r>
            <a:r>
              <a:rPr lang="en-US" sz="1600" dirty="0" err="1"/>
              <a:t>ảnh</a:t>
            </a:r>
            <a:r>
              <a:rPr lang="en-US" sz="1600" dirty="0"/>
              <a:t>, </a:t>
            </a:r>
            <a:r>
              <a:rPr lang="en-US" sz="1600" dirty="0" err="1"/>
              <a:t>trang</a:t>
            </a:r>
            <a:r>
              <a:rPr lang="en-US" sz="1600" dirty="0"/>
              <a:t> </a:t>
            </a:r>
            <a:r>
              <a:rPr lang="en-US" sz="1600" dirty="0" err="1"/>
              <a:t>phụ</a:t>
            </a:r>
            <a:r>
              <a:rPr lang="en-US" sz="1600" dirty="0"/>
              <a:t> </a:t>
            </a:r>
            <a:r>
              <a:rPr lang="en-US" sz="1600" dirty="0" err="1"/>
              <a:t>thể</a:t>
            </a:r>
            <a:r>
              <a:rPr lang="en-US" sz="1600" dirty="0"/>
              <a:t> </a:t>
            </a:r>
            <a:r>
              <a:rPr lang="en-US" sz="1600" dirty="0" err="1"/>
              <a:t>thao</a:t>
            </a:r>
            <a:r>
              <a:rPr lang="en-US" sz="1600" dirty="0"/>
              <a:t>, </a:t>
            </a:r>
            <a:r>
              <a:rPr lang="en-US" sz="1600" dirty="0" err="1"/>
              <a:t>còi</a:t>
            </a:r>
            <a:r>
              <a:rPr lang="en-US" sz="1600" dirty="0"/>
              <a:t> </a:t>
            </a:r>
            <a:r>
              <a:rPr lang="en-US" sz="1600" dirty="0" err="1"/>
              <a:t>phục</a:t>
            </a:r>
            <a:r>
              <a:rPr lang="en-US" sz="1600" dirty="0"/>
              <a:t> </a:t>
            </a:r>
            <a:r>
              <a:rPr lang="en-US" sz="1600" dirty="0" err="1"/>
              <a:t>vụ</a:t>
            </a:r>
            <a:r>
              <a:rPr lang="en-US" sz="1600" dirty="0"/>
              <a:t> </a:t>
            </a:r>
            <a:r>
              <a:rPr lang="en-US" sz="1600" dirty="0" err="1"/>
              <a:t>trò</a:t>
            </a:r>
            <a:r>
              <a:rPr lang="en-US" sz="1600" dirty="0"/>
              <a:t> </a:t>
            </a:r>
            <a:r>
              <a:rPr lang="en-US" sz="1600" dirty="0" err="1"/>
              <a:t>chơi</a:t>
            </a:r>
            <a:r>
              <a:rPr lang="en-US" sz="1600" dirty="0"/>
              <a:t>, </a:t>
            </a:r>
          </a:p>
          <a:p>
            <a:r>
              <a:rPr lang="en-US" sz="1600" dirty="0"/>
              <a:t>+ </a:t>
            </a:r>
            <a:r>
              <a:rPr lang="en-US" sz="1600" dirty="0" err="1"/>
              <a:t>Học</a:t>
            </a:r>
            <a:r>
              <a:rPr lang="en-US" sz="1600" dirty="0"/>
              <a:t> </a:t>
            </a:r>
            <a:r>
              <a:rPr lang="en-US" sz="1600" dirty="0" err="1"/>
              <a:t>sinh</a:t>
            </a:r>
            <a:r>
              <a:rPr lang="en-US" sz="1600" dirty="0"/>
              <a:t> </a:t>
            </a:r>
            <a:r>
              <a:rPr lang="en-US" sz="1600" dirty="0" err="1"/>
              <a:t>chuẩn</a:t>
            </a:r>
            <a:r>
              <a:rPr lang="en-US" sz="1600" dirty="0"/>
              <a:t> </a:t>
            </a:r>
            <a:r>
              <a:rPr lang="en-US" sz="1600" dirty="0" err="1"/>
              <a:t>bị</a:t>
            </a:r>
            <a:r>
              <a:rPr lang="en-US" sz="1600" dirty="0"/>
              <a:t>: </a:t>
            </a:r>
            <a:r>
              <a:rPr lang="en-US" sz="1600" dirty="0" err="1"/>
              <a:t>Giày</a:t>
            </a:r>
            <a:r>
              <a:rPr lang="en-US" sz="1600" dirty="0"/>
              <a:t> </a:t>
            </a:r>
            <a:r>
              <a:rPr lang="en-US" sz="1600" dirty="0" err="1"/>
              <a:t>thể</a:t>
            </a:r>
            <a:r>
              <a:rPr lang="en-US" sz="1600" dirty="0"/>
              <a:t> </a:t>
            </a:r>
            <a:r>
              <a:rPr lang="en-US" sz="1600" dirty="0" err="1"/>
              <a:t>thao</a:t>
            </a:r>
            <a:endParaRPr lang="en-US" sz="1600" dirty="0"/>
          </a:p>
          <a:p>
            <a:endParaRPr lang="en-US" sz="2800" dirty="0"/>
          </a:p>
        </p:txBody>
      </p:sp>
    </p:spTree>
    <p:extLst>
      <p:ext uri="{BB962C8B-B14F-4D97-AF65-F5344CB8AC3E}">
        <p14:creationId xmlns:p14="http://schemas.microsoft.com/office/powerpoint/2010/main" val="1615430569"/>
      </p:ext>
    </p:extLst>
  </p:cSld>
  <p:clrMapOvr>
    <a:masterClrMapping/>
  </p:clrMapOvr>
  <p:transition spd="slow">
    <p:randomBar dir="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2" name="TextBox 1"/>
          <p:cNvSpPr txBox="1"/>
          <p:nvPr/>
        </p:nvSpPr>
        <p:spPr>
          <a:xfrm>
            <a:off x="583096" y="465921"/>
            <a:ext cx="4953000" cy="3416320"/>
          </a:xfrm>
          <a:prstGeom prst="rect">
            <a:avLst/>
          </a:prstGeom>
          <a:noFill/>
        </p:spPr>
        <p:txBody>
          <a:bodyPr wrap="square" rtlCol="0">
            <a:spAutoFit/>
          </a:bodyPr>
          <a:lstStyle/>
          <a:p>
            <a:r>
              <a:rPr lang="en-US" sz="2400" dirty="0" smtClean="0"/>
              <a:t>3. </a:t>
            </a:r>
            <a:r>
              <a:rPr lang="en-US" sz="2400" dirty="0" err="1" smtClean="0"/>
              <a:t>Các</a:t>
            </a:r>
            <a:r>
              <a:rPr lang="en-US" sz="2400" dirty="0" smtClean="0"/>
              <a:t> </a:t>
            </a:r>
            <a:r>
              <a:rPr lang="en-US" sz="2400" dirty="0" err="1" smtClean="0"/>
              <a:t>hoạt</a:t>
            </a:r>
            <a:r>
              <a:rPr lang="en-US" sz="2400" dirty="0" smtClean="0"/>
              <a:t> </a:t>
            </a:r>
            <a:r>
              <a:rPr lang="en-US" sz="2400" dirty="0" err="1" smtClean="0"/>
              <a:t>động</a:t>
            </a:r>
            <a:r>
              <a:rPr lang="en-US" sz="2400" dirty="0" smtClean="0"/>
              <a:t> </a:t>
            </a:r>
            <a:r>
              <a:rPr lang="en-US" sz="2400" dirty="0" err="1" smtClean="0"/>
              <a:t>chủ</a:t>
            </a:r>
            <a:r>
              <a:rPr lang="en-US" sz="2400" dirty="0" smtClean="0"/>
              <a:t> </a:t>
            </a:r>
            <a:r>
              <a:rPr lang="en-US" sz="2400" dirty="0" err="1" smtClean="0"/>
              <a:t>yếu</a:t>
            </a:r>
            <a:endParaRPr lang="en-US" sz="2400" dirty="0" smtClean="0"/>
          </a:p>
          <a:p>
            <a:r>
              <a:rPr lang="vi-VN" sz="2400" dirty="0"/>
              <a:t>Nhận lớp</a:t>
            </a:r>
            <a:endParaRPr lang="en-US" sz="2400" dirty="0"/>
          </a:p>
          <a:p>
            <a:r>
              <a:rPr lang="en-US" sz="2400" dirty="0"/>
              <a:t> </a:t>
            </a:r>
          </a:p>
          <a:p>
            <a:r>
              <a:rPr lang="vi-VN" sz="2400" dirty="0"/>
              <a:t> </a:t>
            </a:r>
            <a:r>
              <a:rPr lang="vi-VN" sz="2400" dirty="0"/>
              <a:t> </a:t>
            </a:r>
            <a:endParaRPr lang="en-US" sz="2400" dirty="0"/>
          </a:p>
          <a:p>
            <a:r>
              <a:rPr lang="vi-VN" sz="2400" dirty="0"/>
              <a:t>Khởi động</a:t>
            </a:r>
            <a:endParaRPr lang="en-US" sz="2400" dirty="0"/>
          </a:p>
          <a:p>
            <a:r>
              <a:rPr lang="vi-VN" sz="2400" dirty="0"/>
              <a:t>- Xoay các khớp cổ tay, cổ chân, vai, hông, gối,...   </a:t>
            </a:r>
            <a:endParaRPr lang="en-US" sz="2400" dirty="0"/>
          </a:p>
          <a:p>
            <a:r>
              <a:rPr lang="vi-VN" sz="2400" dirty="0"/>
              <a:t>- Trò chơi “lái ô tô”</a:t>
            </a:r>
            <a:endParaRPr lang="en-US" sz="2400" dirty="0"/>
          </a:p>
          <a:p>
            <a:endParaRPr lang="en-US" sz="2400" dirty="0"/>
          </a:p>
        </p:txBody>
      </p:sp>
      <p:pic>
        <p:nvPicPr>
          <p:cNvPr id="4" name="Picture 3" descr="TC lái ô tô"/>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75205" y="742949"/>
            <a:ext cx="2701995" cy="1431131"/>
          </a:xfrm>
          <a:prstGeom prst="rect">
            <a:avLst/>
          </a:prstGeom>
          <a:noFill/>
          <a:ln>
            <a:noFill/>
          </a:ln>
        </p:spPr>
      </p:pic>
    </p:spTree>
    <p:extLst>
      <p:ext uri="{BB962C8B-B14F-4D97-AF65-F5344CB8AC3E}">
        <p14:creationId xmlns:p14="http://schemas.microsoft.com/office/powerpoint/2010/main" val="380226173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3" name="TextBox 2"/>
          <p:cNvSpPr txBox="1"/>
          <p:nvPr/>
        </p:nvSpPr>
        <p:spPr>
          <a:xfrm>
            <a:off x="397565" y="283279"/>
            <a:ext cx="4191000" cy="3662541"/>
          </a:xfrm>
          <a:prstGeom prst="rect">
            <a:avLst/>
          </a:prstGeom>
          <a:noFill/>
        </p:spPr>
        <p:txBody>
          <a:bodyPr wrap="square" rtlCol="0">
            <a:spAutoFit/>
          </a:bodyPr>
          <a:lstStyle/>
          <a:p>
            <a:pPr algn="ctr"/>
            <a:r>
              <a:rPr lang="en-US" sz="2800" dirty="0" smtClean="0"/>
              <a:t>2. </a:t>
            </a:r>
            <a:r>
              <a:rPr lang="en-US" sz="2800" dirty="0" err="1" smtClean="0"/>
              <a:t>Hoạt</a:t>
            </a:r>
            <a:r>
              <a:rPr lang="en-US" sz="2800" dirty="0" smtClean="0"/>
              <a:t> </a:t>
            </a:r>
            <a:r>
              <a:rPr lang="en-US" sz="2800" dirty="0" err="1" smtClean="0"/>
              <a:t>động</a:t>
            </a:r>
            <a:r>
              <a:rPr lang="en-US" sz="2800" dirty="0" smtClean="0"/>
              <a:t> </a:t>
            </a:r>
            <a:r>
              <a:rPr lang="en-US" sz="2800" dirty="0" err="1" smtClean="0"/>
              <a:t>kiến</a:t>
            </a:r>
            <a:r>
              <a:rPr lang="en-US" sz="2800" dirty="0" smtClean="0"/>
              <a:t> </a:t>
            </a:r>
            <a:r>
              <a:rPr lang="en-US" sz="2800" dirty="0" err="1" smtClean="0"/>
              <a:t>thức</a:t>
            </a:r>
            <a:r>
              <a:rPr lang="en-US" sz="2800" dirty="0" smtClean="0"/>
              <a:t> </a:t>
            </a:r>
            <a:r>
              <a:rPr lang="en-US" sz="2800" dirty="0" err="1" smtClean="0"/>
              <a:t>mới</a:t>
            </a:r>
            <a:endParaRPr lang="en-US" sz="2800" dirty="0" smtClean="0"/>
          </a:p>
          <a:p>
            <a:r>
              <a:rPr lang="en-US" sz="2400" dirty="0" smtClean="0"/>
              <a:t> </a:t>
            </a:r>
            <a:r>
              <a:rPr lang="vi-VN" dirty="0"/>
              <a:t>- Đi thường theo vạch kẻ vòng trái (vòng phải) hai tay phối hợp tự nhiên.</a:t>
            </a:r>
            <a:endParaRPr lang="en-US" dirty="0"/>
          </a:p>
          <a:p>
            <a:endParaRPr lang="en-US" dirty="0" smtClean="0"/>
          </a:p>
          <a:p>
            <a:endParaRPr lang="en-US" dirty="0"/>
          </a:p>
          <a:p>
            <a:endParaRPr lang="en-US" dirty="0" smtClean="0"/>
          </a:p>
          <a:p>
            <a:endParaRPr lang="en-US" dirty="0"/>
          </a:p>
          <a:p>
            <a:endParaRPr lang="en-US" dirty="0" smtClean="0"/>
          </a:p>
          <a:p>
            <a:endParaRPr lang="en-US" dirty="0"/>
          </a:p>
          <a:p>
            <a:r>
              <a:rPr lang="vi-VN" dirty="0"/>
              <a:t>- Đi thường theo vạch kẻ vòng trái (vòng phải) hai tay dang ngang. </a:t>
            </a:r>
            <a:endParaRPr lang="en-US" dirty="0"/>
          </a:p>
          <a:p>
            <a:endParaRPr lang="en-US" dirty="0"/>
          </a:p>
        </p:txBody>
      </p:sp>
      <p:pic>
        <p:nvPicPr>
          <p:cNvPr id="5" name="Picture 4" descr="đi thường theo vạch vòng trái hai tay tự nhiên"/>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34000" y="280145"/>
            <a:ext cx="2667000" cy="1648598"/>
          </a:xfrm>
          <a:prstGeom prst="rect">
            <a:avLst/>
          </a:prstGeom>
          <a:noFill/>
          <a:ln>
            <a:noFill/>
          </a:ln>
        </p:spPr>
      </p:pic>
      <p:pic>
        <p:nvPicPr>
          <p:cNvPr id="6" name="Picture 5" descr="đi thường theo vạch vòng trái hai tay dang nga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342283" y="2808908"/>
            <a:ext cx="2658717" cy="1439241"/>
          </a:xfrm>
          <a:prstGeom prst="rect">
            <a:avLst/>
          </a:prstGeom>
          <a:noFill/>
          <a:ln>
            <a:noFill/>
          </a:ln>
        </p:spPr>
      </p:pic>
    </p:spTree>
    <p:extLst>
      <p:ext uri="{BB962C8B-B14F-4D97-AF65-F5344CB8AC3E}">
        <p14:creationId xmlns:p14="http://schemas.microsoft.com/office/powerpoint/2010/main" val="163380745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6" name="TextBox 5"/>
          <p:cNvSpPr txBox="1"/>
          <p:nvPr/>
        </p:nvSpPr>
        <p:spPr>
          <a:xfrm flipH="1" flipV="1">
            <a:off x="2165931" y="1036082"/>
            <a:ext cx="1366978" cy="86136"/>
          </a:xfrm>
          <a:prstGeom prst="rect">
            <a:avLst/>
          </a:prstGeom>
          <a:noFill/>
        </p:spPr>
        <p:txBody>
          <a:bodyPr wrap="square" rtlCol="0">
            <a:spAutoFit/>
          </a:bodyPr>
          <a:lstStyle/>
          <a:p>
            <a:endParaRPr lang="en-US" dirty="0"/>
          </a:p>
        </p:txBody>
      </p:sp>
      <p:sp>
        <p:nvSpPr>
          <p:cNvPr id="7" name="TextBox 6"/>
          <p:cNvSpPr txBox="1"/>
          <p:nvPr/>
        </p:nvSpPr>
        <p:spPr>
          <a:xfrm>
            <a:off x="2141686" y="361950"/>
            <a:ext cx="3810000" cy="2123658"/>
          </a:xfrm>
          <a:prstGeom prst="rect">
            <a:avLst/>
          </a:prstGeom>
          <a:noFill/>
        </p:spPr>
        <p:txBody>
          <a:bodyPr wrap="square" rtlCol="0">
            <a:spAutoFit/>
          </a:bodyPr>
          <a:lstStyle/>
          <a:p>
            <a:pPr fontAlgn="base"/>
            <a:r>
              <a:rPr lang="en-US" sz="2400" b="1" dirty="0" smtClean="0"/>
              <a:t>3 </a:t>
            </a:r>
            <a:r>
              <a:rPr lang="en-US" sz="2400" b="1" dirty="0" err="1"/>
              <a:t>Luyện</a:t>
            </a:r>
            <a:r>
              <a:rPr lang="en-US" sz="2400" b="1" dirty="0"/>
              <a:t> </a:t>
            </a:r>
            <a:r>
              <a:rPr lang="en-US" sz="2400" b="1" dirty="0" err="1"/>
              <a:t>tập</a:t>
            </a:r>
            <a:r>
              <a:rPr lang="en-US" sz="2400" b="1" dirty="0"/>
              <a:t> </a:t>
            </a:r>
            <a:r>
              <a:rPr lang="en-US" sz="2400" b="1" dirty="0" err="1"/>
              <a:t>thực</a:t>
            </a:r>
            <a:r>
              <a:rPr lang="en-US" sz="2400" b="1" dirty="0"/>
              <a:t> </a:t>
            </a:r>
            <a:r>
              <a:rPr lang="en-US" sz="2400" b="1" dirty="0" err="1" smtClean="0"/>
              <a:t>hành</a:t>
            </a:r>
            <a:endParaRPr lang="en-US" sz="2400" b="1" dirty="0" smtClean="0"/>
          </a:p>
          <a:p>
            <a:endParaRPr lang="en-US" dirty="0" smtClean="0"/>
          </a:p>
          <a:p>
            <a:r>
              <a:rPr lang="vi-VN" dirty="0" smtClean="0"/>
              <a:t>- </a:t>
            </a:r>
            <a:r>
              <a:rPr lang="vi-VN" dirty="0"/>
              <a:t>Tập đồng loạt</a:t>
            </a:r>
            <a:endParaRPr lang="en-US" dirty="0"/>
          </a:p>
          <a:p>
            <a:r>
              <a:rPr lang="vi-VN" dirty="0"/>
              <a:t>- Tập theo tổ nhóm</a:t>
            </a:r>
            <a:endParaRPr lang="en-US" dirty="0"/>
          </a:p>
          <a:p>
            <a:r>
              <a:rPr lang="vi-VN" dirty="0"/>
              <a:t>- Tập theo cặp đôi</a:t>
            </a:r>
            <a:endParaRPr lang="en-US" dirty="0"/>
          </a:p>
          <a:p>
            <a:r>
              <a:rPr lang="vi-VN" dirty="0"/>
              <a:t>Thi đua giữa các tổ</a:t>
            </a:r>
            <a:endParaRPr lang="en-US" dirty="0"/>
          </a:p>
          <a:p>
            <a:pPr fontAlgn="base"/>
            <a:endParaRPr lang="en-US" dirty="0"/>
          </a:p>
        </p:txBody>
      </p:sp>
    </p:spTree>
    <p:extLst>
      <p:ext uri="{BB962C8B-B14F-4D97-AF65-F5344CB8AC3E}">
        <p14:creationId xmlns:p14="http://schemas.microsoft.com/office/powerpoint/2010/main" val="117137451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6" name="TextBox 5"/>
          <p:cNvSpPr txBox="1"/>
          <p:nvPr/>
        </p:nvSpPr>
        <p:spPr>
          <a:xfrm flipH="1" flipV="1">
            <a:off x="2165931" y="1036082"/>
            <a:ext cx="1366978" cy="86136"/>
          </a:xfrm>
          <a:prstGeom prst="rect">
            <a:avLst/>
          </a:prstGeom>
          <a:noFill/>
        </p:spPr>
        <p:txBody>
          <a:bodyPr wrap="square" rtlCol="0">
            <a:spAutoFit/>
          </a:bodyPr>
          <a:lstStyle/>
          <a:p>
            <a:endParaRPr lang="en-US" dirty="0"/>
          </a:p>
        </p:txBody>
      </p:sp>
      <p:sp>
        <p:nvSpPr>
          <p:cNvPr id="2" name="TextBox 1"/>
          <p:cNvSpPr txBox="1"/>
          <p:nvPr/>
        </p:nvSpPr>
        <p:spPr>
          <a:xfrm>
            <a:off x="155575" y="1122218"/>
            <a:ext cx="4191000" cy="830997"/>
          </a:xfrm>
          <a:prstGeom prst="rect">
            <a:avLst/>
          </a:prstGeom>
          <a:noFill/>
        </p:spPr>
        <p:txBody>
          <a:bodyPr wrap="square" rtlCol="0">
            <a:spAutoFit/>
          </a:bodyPr>
          <a:lstStyle/>
          <a:p>
            <a:r>
              <a:rPr lang="en-US" sz="2400" dirty="0" smtClean="0"/>
              <a:t>4.Chơi </a:t>
            </a:r>
            <a:r>
              <a:rPr lang="en-US" sz="2400" dirty="0" err="1" smtClean="0"/>
              <a:t>trò</a:t>
            </a:r>
            <a:r>
              <a:rPr lang="en-US" sz="2400" dirty="0" smtClean="0"/>
              <a:t> </a:t>
            </a:r>
            <a:r>
              <a:rPr lang="en-US" sz="2400" dirty="0" err="1" smtClean="0"/>
              <a:t>chơi</a:t>
            </a:r>
            <a:r>
              <a:rPr lang="en-US" sz="2400" dirty="0" smtClean="0"/>
              <a:t>:</a:t>
            </a:r>
          </a:p>
          <a:p>
            <a:r>
              <a:rPr lang="en-US" sz="2400" dirty="0" smtClean="0"/>
              <a:t> </a:t>
            </a:r>
            <a:r>
              <a:rPr lang="en-US" dirty="0" smtClean="0"/>
              <a:t>- </a:t>
            </a:r>
            <a:r>
              <a:rPr lang="en-US" dirty="0" err="1" smtClean="0"/>
              <a:t>Kết</a:t>
            </a:r>
            <a:r>
              <a:rPr lang="en-US" dirty="0" smtClean="0"/>
              <a:t> </a:t>
            </a:r>
            <a:r>
              <a:rPr lang="en-US" dirty="0" err="1" smtClean="0"/>
              <a:t>Bạn</a:t>
            </a:r>
            <a:endParaRPr lang="en-US" dirty="0" smtClean="0"/>
          </a:p>
        </p:txBody>
      </p:sp>
      <p:sp>
        <p:nvSpPr>
          <p:cNvPr id="3" name="AutoShape 2" descr="Trò chơi dân gian: Mèo bắt chuột | Special Kid – Special Kid Việt Nam"/>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AutoShape 4" descr="Trò chơi dân gian: Mèo bắt chuột | Special Kid – Special Kid Việt Nam"/>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8" name="Picture 7" descr="TC kết bạn"/>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333323" y="1122218"/>
            <a:ext cx="2600877" cy="1906732"/>
          </a:xfrm>
          <a:prstGeom prst="rect">
            <a:avLst/>
          </a:prstGeom>
          <a:noFill/>
          <a:ln>
            <a:noFill/>
          </a:ln>
        </p:spPr>
      </p:pic>
    </p:spTree>
    <p:extLst>
      <p:ext uri="{BB962C8B-B14F-4D97-AF65-F5344CB8AC3E}">
        <p14:creationId xmlns:p14="http://schemas.microsoft.com/office/powerpoint/2010/main" val="78272962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6" name="TextBox 5"/>
          <p:cNvSpPr txBox="1"/>
          <p:nvPr/>
        </p:nvSpPr>
        <p:spPr>
          <a:xfrm flipH="1" flipV="1">
            <a:off x="2165931" y="1036082"/>
            <a:ext cx="1366978" cy="86136"/>
          </a:xfrm>
          <a:prstGeom prst="rect">
            <a:avLst/>
          </a:prstGeom>
          <a:noFill/>
        </p:spPr>
        <p:txBody>
          <a:bodyPr wrap="square" rtlCol="0">
            <a:spAutoFit/>
          </a:bodyPr>
          <a:lstStyle/>
          <a:p>
            <a:endParaRPr lang="en-US" dirty="0"/>
          </a:p>
        </p:txBody>
      </p:sp>
      <p:sp>
        <p:nvSpPr>
          <p:cNvPr id="3" name="AutoShape 2" descr="Trò chơi dân gian: Mèo bắt chuột | Special Kid – Special Kid Việt Nam"/>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AutoShape 4" descr="Trò chơi dân gian: Mèo bắt chuột | Special Kid – Special Kid Việt Nam"/>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TextBox 7"/>
          <p:cNvSpPr txBox="1"/>
          <p:nvPr/>
        </p:nvSpPr>
        <p:spPr>
          <a:xfrm>
            <a:off x="304800" y="895350"/>
            <a:ext cx="4191000" cy="1754326"/>
          </a:xfrm>
          <a:prstGeom prst="rect">
            <a:avLst/>
          </a:prstGeom>
          <a:noFill/>
        </p:spPr>
        <p:txBody>
          <a:bodyPr wrap="square" rtlCol="0">
            <a:spAutoFit/>
          </a:bodyPr>
          <a:lstStyle/>
          <a:p>
            <a:pPr fontAlgn="base"/>
            <a:r>
              <a:rPr lang="en-US" b="1" dirty="0"/>
              <a:t>5. </a:t>
            </a:r>
            <a:r>
              <a:rPr lang="en-US" b="1" dirty="0" err="1"/>
              <a:t>Hoạt</a:t>
            </a:r>
            <a:r>
              <a:rPr lang="en-US" b="1" dirty="0"/>
              <a:t> </a:t>
            </a:r>
            <a:r>
              <a:rPr lang="en-US" b="1" dirty="0" err="1"/>
              <a:t>động</a:t>
            </a:r>
            <a:r>
              <a:rPr lang="en-US" b="1" dirty="0"/>
              <a:t> </a:t>
            </a:r>
            <a:r>
              <a:rPr lang="en-US" b="1" dirty="0" err="1"/>
              <a:t>tiếp</a:t>
            </a:r>
            <a:r>
              <a:rPr lang="en-US" b="1" dirty="0"/>
              <a:t> </a:t>
            </a:r>
            <a:r>
              <a:rPr lang="en-US" b="1" dirty="0" err="1"/>
              <a:t>nối</a:t>
            </a:r>
            <a:r>
              <a:rPr lang="en-US" b="1" dirty="0"/>
              <a:t>.</a:t>
            </a:r>
            <a:endParaRPr lang="en-US" dirty="0"/>
          </a:p>
          <a:p>
            <a:r>
              <a:rPr lang="vi-VN" dirty="0"/>
              <a:t>*  Thả lỏng cơ toàn thân. </a:t>
            </a:r>
            <a:endParaRPr lang="en-US" dirty="0"/>
          </a:p>
          <a:p>
            <a:r>
              <a:rPr lang="vi-VN" dirty="0"/>
              <a:t>* Nhận xét, đánh giá chung của buổi học. </a:t>
            </a:r>
            <a:endParaRPr lang="en-US" dirty="0"/>
          </a:p>
          <a:p>
            <a:r>
              <a:rPr lang="vi-VN" dirty="0"/>
              <a:t> Hướng dẫn HS Tự ôn ở nhà</a:t>
            </a:r>
            <a:endParaRPr lang="en-US" dirty="0"/>
          </a:p>
          <a:p>
            <a:r>
              <a:rPr lang="vi-VN" dirty="0"/>
              <a:t>* Xuống lớp</a:t>
            </a:r>
            <a:endParaRPr lang="en-US" dirty="0"/>
          </a:p>
        </p:txBody>
      </p:sp>
    </p:spTree>
    <p:extLst>
      <p:ext uri="{BB962C8B-B14F-4D97-AF65-F5344CB8AC3E}">
        <p14:creationId xmlns:p14="http://schemas.microsoft.com/office/powerpoint/2010/main" val="111187031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105</TotalTime>
  <Words>436</Words>
  <Application>Microsoft Office PowerPoint</Application>
  <PresentationFormat>On-screen Show (16:9)</PresentationFormat>
  <Paragraphs>52</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sony</dc:creator>
  <cp:lastModifiedBy>sony</cp:lastModifiedBy>
  <cp:revision>14</cp:revision>
  <dcterms:created xsi:type="dcterms:W3CDTF">2021-09-27T05:41:57Z</dcterms:created>
  <dcterms:modified xsi:type="dcterms:W3CDTF">2021-10-22T02:37:53Z</dcterms:modified>
</cp:coreProperties>
</file>