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4" r:id="rId1"/>
    <p:sldMasterId id="2147483756" r:id="rId2"/>
    <p:sldMasterId id="2147483765" r:id="rId3"/>
    <p:sldMasterId id="2147483777" r:id="rId4"/>
    <p:sldMasterId id="2147483790" r:id="rId5"/>
  </p:sldMasterIdLst>
  <p:notesMasterIdLst>
    <p:notesMasterId r:id="rId28"/>
  </p:notesMasterIdLst>
  <p:sldIdLst>
    <p:sldId id="486" r:id="rId6"/>
    <p:sldId id="510" r:id="rId7"/>
    <p:sldId id="301" r:id="rId8"/>
    <p:sldId id="358" r:id="rId9"/>
    <p:sldId id="449" r:id="rId10"/>
    <p:sldId id="451" r:id="rId11"/>
    <p:sldId id="453" r:id="rId12"/>
    <p:sldId id="509" r:id="rId13"/>
    <p:sldId id="455" r:id="rId14"/>
    <p:sldId id="459" r:id="rId15"/>
    <p:sldId id="500" r:id="rId16"/>
    <p:sldId id="462" r:id="rId17"/>
    <p:sldId id="505" r:id="rId18"/>
    <p:sldId id="511" r:id="rId19"/>
    <p:sldId id="477" r:id="rId20"/>
    <p:sldId id="513" r:id="rId21"/>
    <p:sldId id="496" r:id="rId22"/>
    <p:sldId id="512" r:id="rId23"/>
    <p:sldId id="368" r:id="rId24"/>
    <p:sldId id="506" r:id="rId25"/>
    <p:sldId id="507" r:id="rId26"/>
    <p:sldId id="298" r:id="rId27"/>
  </p:sldIdLst>
  <p:sldSz cx="12192000" cy="6858000"/>
  <p:notesSz cx="6858000" cy="9144000"/>
  <p:embeddedFontLst>
    <p:embeddedFont>
      <p:font typeface="HP001 4H Normal" panose="020B0604020202020204" charset="-127"/>
      <p:regular r:id="rId29"/>
    </p:embeddedFont>
    <p:embeddedFont>
      <p:font typeface=".VnAvant" panose="020B7200000000000000" pitchFamily="34" charset="0"/>
      <p:regular r:id="rId30"/>
      <p:bold r:id="rId31"/>
      <p:italic r:id="rId32"/>
      <p:boldItalic r:id="rId33"/>
    </p:embeddedFont>
    <p:embeddedFont>
      <p:font typeface="Arial Black" panose="020B0A04020102020204" pitchFamily="34" charset="0"/>
      <p:bold r:id="rId34"/>
    </p:embeddedFont>
    <p:embeddedFont>
      <p:font typeface="Arial Rounded MT Bold" panose="020F0704030504030204" pitchFamily="34" charset="0"/>
      <p:regular r:id="rId35"/>
    </p:embeddedFont>
    <p:embeddedFont>
      <p:font typeface="Arial-Rounded" panose="020B0500000000000000" pitchFamily="3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HP001" panose="020B0604020202020204" charset="0"/>
      <p:regular r:id="rId43"/>
      <p:bold r:id="rId44"/>
    </p:embeddedFont>
    <p:embeddedFont>
      <p:font typeface="HP001 4 hàng" panose="020B0603050302020204" pitchFamily="34" charset="0"/>
      <p:regular r:id="rId45"/>
      <p:bold r:id="rId46"/>
    </p:embeddedFont>
    <p:embeddedFont>
      <p:font typeface="Quicksand Medium" panose="020B0604020202020204" charset="0"/>
      <p:regular r:id="rId47"/>
    </p:embeddedFont>
    <p:embeddedFont>
      <p:font typeface="Tahoma" panose="020B0604030504040204" pitchFamily="34" charset="0"/>
      <p:regular r:id="rId48"/>
      <p:bold r:id="rId49"/>
    </p:embeddedFont>
    <p:embeddedFont>
      <p:font typeface="VNI-Avo" pitchFamily="2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12D6"/>
    <a:srgbClr val="990000"/>
    <a:srgbClr val="009900"/>
    <a:srgbClr val="FFCC00"/>
    <a:srgbClr val="0000CC"/>
    <a:srgbClr val="FF0066"/>
    <a:srgbClr val="00CC00"/>
    <a:srgbClr val="000099"/>
    <a:srgbClr val="008000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81" d="100"/>
          <a:sy n="81" d="100"/>
        </p:scale>
        <p:origin x="105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font" Target="fonts/font23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29/10/2021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BF926B-CB0E-4256-82EB-29455964CC62}" type="slidenum">
              <a:rPr lang="en-US" sz="1200"/>
              <a:pPr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22020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12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247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586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804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6FF543-F621-443A-A0AA-B591F586E898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61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6F2459-4F34-407F-9650-641D0181F3A4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2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03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682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88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23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4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30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49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1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29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67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65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2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9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6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468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77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19847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20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75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72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2585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6233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54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872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884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54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445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078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8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5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5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88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1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5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95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63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3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8748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2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3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video" Target="../media/media4.wmv"/><Relationship Id="rId11" Type="http://schemas.openxmlformats.org/officeDocument/2006/relationships/image" Target="../media/image73.png"/><Relationship Id="rId5" Type="http://schemas.microsoft.com/office/2007/relationships/media" Target="../media/media4.wmv"/><Relationship Id="rId10" Type="http://schemas.openxmlformats.org/officeDocument/2006/relationships/image" Target="../media/image72.png"/><Relationship Id="rId4" Type="http://schemas.openxmlformats.org/officeDocument/2006/relationships/video" Target="../media/media3.wmv"/><Relationship Id="rId9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gif"/><Relationship Id="rId3" Type="http://schemas.openxmlformats.org/officeDocument/2006/relationships/audio" Target="../media/audio1.wav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79.gif"/><Relationship Id="rId5" Type="http://schemas.openxmlformats.org/officeDocument/2006/relationships/image" Target="../media/image75.png"/><Relationship Id="rId10" Type="http://schemas.openxmlformats.org/officeDocument/2006/relationships/image" Target="../media/image78.jpeg"/><Relationship Id="rId4" Type="http://schemas.openxmlformats.org/officeDocument/2006/relationships/slide" Target="slide1.xml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2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7.png"/><Relationship Id="rId4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28.png"/><Relationship Id="rId2" Type="http://schemas.openxmlformats.org/officeDocument/2006/relationships/tags" Target="../tags/tag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6.xml"/><Relationship Id="rId15" Type="http://schemas.openxmlformats.org/officeDocument/2006/relationships/image" Target="../media/image26.png"/><Relationship Id="rId10" Type="http://schemas.openxmlformats.org/officeDocument/2006/relationships/tags" Target="../tags/tag11.xml"/><Relationship Id="rId19" Type="http://schemas.openxmlformats.org/officeDocument/2006/relationships/image" Target="../media/image3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965582" y="755984"/>
            <a:ext cx="5251134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Ôn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1548255" y="685800"/>
            <a:ext cx="644356" cy="644356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7" name="Picture 8" descr="Picture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56" y="1447800"/>
            <a:ext cx="911974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1548255" y="41444"/>
            <a:ext cx="644356" cy="644356"/>
          </a:xfrm>
          <a:prstGeom prst="star5">
            <a:avLst/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2311645" y="41444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2311645" y="651778"/>
            <a:ext cx="644356" cy="644356"/>
          </a:xfrm>
          <a:prstGeom prst="star5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3489212" y="-16420"/>
            <a:ext cx="644356" cy="644356"/>
          </a:xfrm>
          <a:prstGeom prst="star5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5-Point Star 31">
            <a:hlinkClick r:id="" action="ppaction://noaction"/>
          </p:cNvPr>
          <p:cNvSpPr/>
          <p:nvPr/>
        </p:nvSpPr>
        <p:spPr>
          <a:xfrm>
            <a:off x="4946793" y="-16420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5-Point Star 32">
            <a:hlinkClick r:id="" action="ppaction://noaction"/>
          </p:cNvPr>
          <p:cNvSpPr/>
          <p:nvPr/>
        </p:nvSpPr>
        <p:spPr>
          <a:xfrm>
            <a:off x="6349815" y="-16420"/>
            <a:ext cx="644356" cy="644356"/>
          </a:xfrm>
          <a:prstGeom prst="star5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5-Point Star 33">
            <a:hlinkClick r:id="" action="ppaction://noaction"/>
          </p:cNvPr>
          <p:cNvSpPr/>
          <p:nvPr/>
        </p:nvSpPr>
        <p:spPr>
          <a:xfrm>
            <a:off x="7623413" y="59668"/>
            <a:ext cx="966534" cy="1388132"/>
          </a:xfrm>
          <a:prstGeom prst="star5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897011" y="-16420"/>
            <a:ext cx="644356" cy="644356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9672422" y="270044"/>
            <a:ext cx="644356" cy="644356"/>
          </a:xfrm>
          <a:prstGeom prst="star5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234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96296E-6 L 0.00035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69532" y="1"/>
            <a:ext cx="2109855" cy="721741"/>
            <a:chOff x="-45531" y="54114"/>
            <a:chExt cx="2109855" cy="721741"/>
          </a:xfrm>
        </p:grpSpPr>
        <p:grpSp>
          <p:nvGrpSpPr>
            <p:cNvPr id="15" name="Group 14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1" b="21949"/>
          <a:stretch/>
        </p:blipFill>
        <p:spPr bwMode="auto">
          <a:xfrm>
            <a:off x="1827242" y="766105"/>
            <a:ext cx="3704288" cy="261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228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6163" y="3383001"/>
            <a:ext cx="386793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806810" y="3383976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77216" y="2266489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6070" y="4792702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462" y="3383975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7053" y="339536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67634" y="226563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5941" y="479270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1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4567306" y="2032354"/>
            <a:ext cx="3128894" cy="1320447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grpFill/>
            <a:ln w="28575">
              <a:solidFill>
                <a:srgbClr val="2E12D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066378" y="3395143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0" y="30273"/>
            <a:ext cx="1676400" cy="707886"/>
            <a:chOff x="-45531" y="54114"/>
            <a:chExt cx="2109855" cy="750150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50150"/>
              <a:chOff x="-804858" y="-253818"/>
              <a:chExt cx="2064324" cy="75015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577404" cy="75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8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§äc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183699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08466" y="1230602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545" y="1256109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9113" y="186474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7" name="Rectangle 6"/>
          <p:cNvSpPr/>
          <p:nvPr/>
        </p:nvSpPr>
        <p:spPr>
          <a:xfrm>
            <a:off x="6546043" y="1852192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0334" y="2607191"/>
            <a:ext cx="13484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0714" y="3341139"/>
            <a:ext cx="15648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86402" y="3312861"/>
            <a:ext cx="11961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67307" y="3355838"/>
            <a:ext cx="12827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3230" y="3367729"/>
            <a:ext cx="11256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1782" y="3426083"/>
            <a:ext cx="11336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4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27032" y="3340864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1279" y="331286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81495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140324" y="3367729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94235" y="3395143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4525" y="3438777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82527" y="5638801"/>
            <a:ext cx="2537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98363" y="5638801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đốm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07180" y="5707819"/>
            <a:ext cx="259558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mâm</a:t>
            </a:r>
            <a:r>
              <a:rPr lang="en-US" sz="44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cơm</a:t>
            </a:r>
            <a:endParaRPr lang="en-US" sz="44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03807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51867" y="5638800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903439" y="5638801"/>
            <a:ext cx="96853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262602" y="5708251"/>
            <a:ext cx="9557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4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62" y="4137123"/>
            <a:ext cx="204787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96" y="4122700"/>
            <a:ext cx="1957387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 descr="C:\Users\Tuan\Desktop\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7"/>
          <a:stretch/>
        </p:blipFill>
        <p:spPr bwMode="auto">
          <a:xfrm>
            <a:off x="7938597" y="4191210"/>
            <a:ext cx="1932748" cy="12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2" grpId="0"/>
      <p:bldP spid="35" grpId="0"/>
      <p:bldP spid="36" grpId="0"/>
      <p:bldP spid="46" grpId="0"/>
      <p:bldP spid="55" grpId="0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1" y="2745482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526994" y="25590"/>
            <a:ext cx="6778807" cy="1138773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99010" y="241032"/>
            <a:ext cx="5634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2207604" y="1883153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18476F5-CE3F-4C70-8028-4849CD8DC78E}"/>
              </a:ext>
            </a:extLst>
          </p:cNvPr>
          <p:cNvGrpSpPr/>
          <p:nvPr/>
        </p:nvGrpSpPr>
        <p:grpSpPr>
          <a:xfrm>
            <a:off x="1742577" y="1066801"/>
            <a:ext cx="7401423" cy="4923819"/>
            <a:chOff x="2091336" y="1438395"/>
            <a:chExt cx="4692446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2091336" y="1438395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640343" y="3733800"/>
              <a:ext cx="117118" cy="2189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4277498-0495-44A3-B0DE-C095086D620B}"/>
              </a:ext>
            </a:extLst>
          </p:cNvPr>
          <p:cNvSpPr/>
          <p:nvPr/>
        </p:nvSpPr>
        <p:spPr>
          <a:xfrm>
            <a:off x="1953372" y="1790820"/>
            <a:ext cx="1890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 -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7D0AA-7B35-438E-89CF-72768723C27E}"/>
              </a:ext>
            </a:extLst>
          </p:cNvPr>
          <p:cNvSpPr/>
          <p:nvPr/>
        </p:nvSpPr>
        <p:spPr>
          <a:xfrm>
            <a:off x="5619004" y="379532"/>
            <a:ext cx="20345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 hàng" panose="020B0603050302020204" pitchFamily="34" charset="0"/>
                <a:cs typeface="Arial" pitchFamily="34" charset="0"/>
              </a:rPr>
              <a:t>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9690" y="2598888"/>
            <a:ext cx="11079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endParaRPr lang="vi-VN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7391401" y="4217686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ơm</a:t>
            </a:r>
            <a:endParaRPr lang="vi-VN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2818432" y="1822152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398" y="4688254"/>
            <a:ext cx="118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 -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43289" y="4679351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33783" y="1790820"/>
            <a:ext cx="8515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7383" y="1790820"/>
            <a:ext cx="14542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54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ơ -  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4724" y="4023799"/>
            <a:ext cx="1090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om</a:t>
            </a:r>
            <a:endParaRPr lang="vi-VN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1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134" y="38623"/>
            <a:ext cx="5259866" cy="66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7" b="5004"/>
          <a:stretch/>
        </p:blipFill>
        <p:spPr bwMode="auto">
          <a:xfrm>
            <a:off x="1900867" y="808973"/>
            <a:ext cx="3356932" cy="372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b="4861"/>
          <a:stretch/>
        </p:blipFill>
        <p:spPr bwMode="auto">
          <a:xfrm>
            <a:off x="5898828" y="703200"/>
            <a:ext cx="3581400" cy="3508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54291" y="2649202"/>
            <a:ext cx="26500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thơm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má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627" y="2257765"/>
            <a:ext cx="2660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ôm</a:t>
            </a:r>
            <a:r>
              <a:rPr lang="en-US" sz="4800" b="1" dirty="0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H Normal" panose="020B0604020202020204" charset="0"/>
                <a:cs typeface="Arial" pitchFamily="34" charset="0"/>
              </a:rPr>
              <a:t>cổ</a:t>
            </a:r>
            <a:endParaRPr lang="vi-VN" sz="2000" b="1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76499" y="109300"/>
            <a:ext cx="556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Trò chơi: Ai nhanh hơn? </a:t>
            </a:r>
            <a:endParaRPr lang="en-US" sz="2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utoShape 5" descr="Vẽ tranh đề tài mẹ của em đang nấu cơm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91" y="4419600"/>
            <a:ext cx="3048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8" descr="Vẽ tranh về mẹ đẹp đơn giản nhất cho các bé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4556343"/>
            <a:ext cx="3276600" cy="177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1676400" y="2526028"/>
            <a:ext cx="8799534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2134" y="493306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3.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Avant" pitchFamily="34" charset="0"/>
                <a:ea typeface="+mn-ea"/>
                <a:cs typeface="Calibri" pitchFamily="34" charset="0"/>
              </a:rPr>
              <a:t>ViÕt b¶ng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4572000" y="3386677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ôm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2" y="1368516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24201" y="4801850"/>
            <a:ext cx="10102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" pitchFamily="34" charset="-93"/>
                <a:ea typeface="HP001" pitchFamily="34" charset="-93"/>
                <a:cs typeface="Arial" charset="0"/>
              </a:rPr>
              <a:t>`````</a:t>
            </a:r>
            <a:endParaRPr kumimoji="0" lang="vi-VN" sz="8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84961" y="3415906"/>
            <a:ext cx="15520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H Normal" panose="020B0604020202020204" charset="0"/>
                <a:ea typeface="+mn-ea"/>
                <a:cs typeface="Arial" pitchFamily="34" charset="0"/>
              </a:rPr>
              <a:t>om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E15BB1D6-F0DE-461B-B17B-841E7FA5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467224"/>
            <a:ext cx="537882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srgbClr val="000000"/>
                </a:solidFill>
                <a:latin typeface="HP001" pitchFamily="34" charset="-93"/>
                <a:ea typeface="HP001" pitchFamily="34" charset="-93"/>
              </a:rPr>
              <a:t>ơm</a:t>
            </a:r>
            <a:endParaRPr kumimoji="0" lang="vi-VN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" pitchFamily="34" charset="-93"/>
              <a:ea typeface="HP001" pitchFamily="34" charset="-93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2267" y="152401"/>
            <a:ext cx="3505666" cy="769441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.VnAvant" pitchFamily="34" charset="0"/>
                <a:cs typeface="Calibri" pitchFamily="34" charset="0"/>
              </a:rPr>
              <a:t>3.</a:t>
            </a:r>
            <a:r>
              <a:rPr lang="en-US" sz="4400" b="1" dirty="0">
                <a:solidFill>
                  <a:schemeClr val="bg1"/>
                </a:solidFill>
                <a:latin typeface=".VnAvant" pitchFamily="34" charset="0"/>
                <a:cs typeface="Calibri" pitchFamily="34" charset="0"/>
              </a:rPr>
              <a:t>ViÕt b¶ng</a:t>
            </a:r>
          </a:p>
        </p:txBody>
      </p:sp>
      <p:sp>
        <p:nvSpPr>
          <p:cNvPr id="7" name="Rectangle 6"/>
          <p:cNvSpPr/>
          <p:nvPr/>
        </p:nvSpPr>
        <p:spPr>
          <a:xfrm>
            <a:off x="8763001" y="6191"/>
            <a:ext cx="1676399" cy="915650"/>
          </a:xfrm>
          <a:prstGeom prst="rect">
            <a:avLst/>
          </a:prstGeom>
          <a:solidFill>
            <a:srgbClr val="2E12D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om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95600" y="1143000"/>
            <a:ext cx="6096000" cy="4572000"/>
          </a:xfrm>
          <a:prstGeom prst="rect">
            <a:avLst/>
          </a:prstGeom>
        </p:spPr>
      </p:pic>
      <p:pic>
        <p:nvPicPr>
          <p:cNvPr id="10" name="oo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  <p:pic>
        <p:nvPicPr>
          <p:cNvPr id="11" name="owm (1)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-Bài 36_ om, ôm, ơm - TV 1 - KNTTVCS-(1080p)">
            <a:hlinkClick r:id="" action="ppaction://media"/>
            <a:extLst>
              <a:ext uri="{FF2B5EF4-FFF2-40B4-BE49-F238E27FC236}">
                <a16:creationId xmlns:a16="http://schemas.microsoft.com/office/drawing/2014/main" id="{960A02A0-1D74-42C9-A135-5D7A10B2C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0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26" y="1944617"/>
            <a:ext cx="2136775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4267201"/>
            <a:ext cx="20240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019" y="1784776"/>
            <a:ext cx="178276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976"/>
          <p:cNvSpPr txBox="1">
            <a:spLocks noChangeArrowheads="1"/>
          </p:cNvSpPr>
          <p:nvPr/>
        </p:nvSpPr>
        <p:spPr bwMode="auto">
          <a:xfrm>
            <a:off x="4098925" y="1641403"/>
            <a:ext cx="1841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95" y="4097600"/>
            <a:ext cx="1909763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55" y="1385615"/>
            <a:ext cx="920504" cy="1227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42" y="5748338"/>
            <a:ext cx="9144001" cy="171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5911778"/>
            <a:ext cx="11652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70064" y="5994328"/>
            <a:ext cx="1025525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791201" y="2919924"/>
            <a:ext cx="2048109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rơm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70063" y="3197353"/>
            <a:ext cx="3161222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buClr>
                <a:srgbClr val="000000"/>
              </a:buClr>
            </a:pP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đom</a:t>
            </a:r>
            <a:r>
              <a:rPr lang="en-US" sz="54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54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đóm</a:t>
            </a:r>
            <a:endParaRPr lang="en-US" sz="54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784107" y="5332839"/>
            <a:ext cx="2024063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5638800" y="5249623"/>
            <a:ext cx="2667000" cy="92333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4706" y="58754"/>
            <a:ext cx="2513012" cy="707886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</a:t>
            </a:r>
            <a:endParaRPr lang="vi-VN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82092" y="1057871"/>
            <a:ext cx="459773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reflection blurRad="12700" stA="28000" endPos="45000" dist="10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38012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1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453998" y="2207938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04992" y="2218790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51459" y="3517585"/>
            <a:ext cx="5079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đốm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4545A1-3602-43CF-A662-D90B46830E5F}"/>
              </a:ext>
            </a:extLst>
          </p:cNvPr>
          <p:cNvSpPr/>
          <p:nvPr/>
        </p:nvSpPr>
        <p:spPr>
          <a:xfrm>
            <a:off x="5471168" y="3517585"/>
            <a:ext cx="53418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cơm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0" y="83507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>
              <a:defRPr/>
            </a:pPr>
            <a:r>
              <a:rPr lang="en-US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kern="0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b="1" kern="0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b="1" kern="0" dirty="0">
              <a:solidFill>
                <a:srgbClr val="FF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97908"/>
            <a:ext cx="3102387" cy="497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lowchart: Alternate Process 15"/>
          <p:cNvSpPr/>
          <p:nvPr/>
        </p:nvSpPr>
        <p:spPr>
          <a:xfrm>
            <a:off x="5148254" y="3610932"/>
            <a:ext cx="5433297" cy="2362200"/>
          </a:xfrm>
          <a:prstGeom prst="flowChartAlternateProcess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3600" kern="0" dirty="0">
                <a:solidFill>
                  <a:sysClr val="window" lastClr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60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6000" b="1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838184" y="3329880"/>
            <a:ext cx="5829816" cy="2643253"/>
          </a:xfrm>
          <a:prstGeom prst="flowChartAlternateProcess">
            <a:avLst/>
          </a:prstGeom>
          <a:solidFill>
            <a:srgbClr val="8064A2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cam </a:t>
            </a:r>
          </a:p>
          <a:p>
            <a:pPr algn="ctr">
              <a:defRPr/>
            </a:pP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sâm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r>
              <a:rPr lang="en-US" sz="4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838184" y="3329880"/>
            <a:ext cx="5829816" cy="2601457"/>
          </a:xfrm>
          <a:prstGeom prst="roundRect">
            <a:avLst/>
          </a:prstGeom>
          <a:solidFill>
            <a:srgbClr val="99FF33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t"/>
          <a:lstStyle/>
          <a:p>
            <a:pPr>
              <a:defRPr/>
            </a:pPr>
            <a:r>
              <a:rPr lang="en-US" sz="40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en-US" sz="5400" b="1" kern="0" dirty="0">
              <a:solidFill>
                <a:srgbClr val="1F497D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endParaRPr lang="en-US" sz="4000" kern="0" dirty="0">
              <a:solidFill>
                <a:sysClr val="window" lastClr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4" y="3234423"/>
            <a:ext cx="5775714" cy="306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185" y="1047577"/>
            <a:ext cx="5774724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t="22191" r="7707" b="11099"/>
          <a:stretch/>
        </p:blipFill>
        <p:spPr bwMode="auto">
          <a:xfrm>
            <a:off x="1676400" y="5414789"/>
            <a:ext cx="2819400" cy="129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7" y="-171314"/>
            <a:ext cx="802919" cy="12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349" y="997909"/>
            <a:ext cx="766844" cy="96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476" y="997908"/>
            <a:ext cx="739124" cy="87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6" y="2473627"/>
            <a:ext cx="712664" cy="7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55" y="1959989"/>
            <a:ext cx="734945" cy="82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34" y="2414971"/>
            <a:ext cx="8128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773" y="81441"/>
            <a:ext cx="576263" cy="9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7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028E-6 L -0.04427 0.6387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31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1258E-6 L -0.10955 0.634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6" y="31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9.25069E-8 L 0.1224 0.4479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223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518E-6 L 0.00694 0.4865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9.25069E-8 L -0.08351 0.436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21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714066"/>
            <a:ext cx="8382000" cy="33877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00" y="42672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buClr>
                <a:srgbClr val="000000"/>
              </a:buClr>
            </a:pP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qua,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36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xóm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thăm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Cô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giỏ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cam,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 to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phần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khen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má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4" name="Hôm qua cô Mơ ở xóm Hạ đến thăm nhà H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" y="4336219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19293"/>
            <a:ext cx="13965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9800" y="4263024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88740" y="427916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0" y="537519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4411"/>
            <a:ext cx="2438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600200"/>
            <a:ext cx="9144000" cy="4343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8600" y="889039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Xin</a:t>
            </a:r>
            <a:r>
              <a:rPr lang="en-US" sz="40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Lỗi</a:t>
            </a:r>
            <a:endParaRPr lang="en-US" sz="4000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6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36: om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altLang="zh-CN" sz="6667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67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A7163A-F556-4BC4-A85B-19DB42603635}"/>
              </a:ext>
            </a:extLst>
          </p:cNvPr>
          <p:cNvSpPr txBox="1"/>
          <p:nvPr/>
        </p:nvSpPr>
        <p:spPr>
          <a:xfrm>
            <a:off x="3818801" y="5894401"/>
            <a:ext cx="732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133600" y="4563070"/>
            <a:ext cx="8153400" cy="769441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xóm</a:t>
            </a:r>
            <a:endParaRPr lang="en-US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/>
          <a:srcRect b="11196"/>
          <a:stretch/>
        </p:blipFill>
        <p:spPr bwMode="auto">
          <a:xfrm>
            <a:off x="1672132" y="228600"/>
            <a:ext cx="8691069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089112" y="4578432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4563070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72400" y="4570751"/>
            <a:ext cx="9573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ương cốm thơm thôn xó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0739" y="5363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140"/>
            <a:ext cx="243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048000" y="2914326"/>
            <a:ext cx="5105400" cy="2953074"/>
            <a:chOff x="384" y="1680"/>
            <a:chExt cx="1680" cy="960"/>
          </a:xfrm>
          <a:blipFill>
            <a:blip r:embed="rId4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grpFill/>
            <a:ln w="28575">
              <a:solidFill>
                <a:srgbClr val="2E12D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Text Box 9"/>
          <p:cNvSpPr txBox="1">
            <a:spLocks noChangeArrowheads="1"/>
          </p:cNvSpPr>
          <p:nvPr/>
        </p:nvSpPr>
        <p:spPr bwMode="auto">
          <a:xfrm>
            <a:off x="3657600" y="3144762"/>
            <a:ext cx="15240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000000"/>
              </a:buClr>
              <a:buNone/>
            </a:pPr>
            <a:r>
              <a:rPr lang="en-US" sz="66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743200" y="4181476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399779" y="1590890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43466" y="1590889"/>
            <a:ext cx="160973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30967" y="1590888"/>
            <a:ext cx="15888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80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80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5771" y="3098596"/>
            <a:ext cx="1623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1295" y="4551402"/>
            <a:ext cx="235670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9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96" y="381001"/>
            <a:ext cx="9116704" cy="628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8748" y="2991015"/>
            <a:ext cx="6781800" cy="316510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303797" y="2991016"/>
            <a:ext cx="5340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 Rounded MT Bold" pitchFamily="34" charset="0"/>
              </a:rPr>
              <a:t>ghép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tiếng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mới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với</a:t>
            </a:r>
            <a:r>
              <a:rPr lang="en-US" sz="3600" b="1" dirty="0">
                <a:latin typeface="Arial Rounded MT Bold" pitchFamily="34" charset="0"/>
              </a:rPr>
              <a:t> </a:t>
            </a:r>
            <a:r>
              <a:rPr lang="en-US" sz="3600" b="1" dirty="0" err="1">
                <a:latin typeface="Arial Rounded MT Bold" pitchFamily="34" charset="0"/>
              </a:rPr>
              <a:t>vần</a:t>
            </a:r>
            <a:r>
              <a:rPr lang="en-US" sz="3600" b="1" dirty="0">
                <a:latin typeface="Arial Rounded MT Bold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4311" y="3633779"/>
            <a:ext cx="6250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om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ôm</a:t>
            </a:r>
            <a:r>
              <a:rPr lang="en-US" sz="3200" b="1" kern="0" dirty="0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E52D56"/>
                </a:solidFill>
                <a:latin typeface="Quicksand Medium" panose="00000600000000000000" pitchFamily="2" charset="0"/>
                <a:sym typeface="Arial"/>
              </a:rPr>
              <a:t>ơm</a:t>
            </a:r>
            <a:endParaRPr lang="en-US" sz="3200" b="1" kern="0" dirty="0">
              <a:solidFill>
                <a:srgbClr val="FFFFFF"/>
              </a:solidFill>
              <a:latin typeface="Quicksand Medium" panose="00000600000000000000" pitchFamily="2" charset="0"/>
              <a:sym typeface="Arial"/>
            </a:endParaRPr>
          </a:p>
        </p:txBody>
      </p:sp>
      <p:pic>
        <p:nvPicPr>
          <p:cNvPr id="8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503134" cy="513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351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576" y="4565650"/>
            <a:ext cx="5492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557" y="44377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58" y="4565649"/>
            <a:ext cx="6651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8" y="440433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743" y="440433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466645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4419601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152" y="4513592"/>
            <a:ext cx="250032" cy="45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19793" y="5192838"/>
            <a:ext cx="10038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Mẫu</a:t>
            </a:r>
            <a:endParaRPr lang="en-US" sz="3200" b="1" dirty="0">
              <a:latin typeface="VNI-Avo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251722" y="5284338"/>
            <a:ext cx="662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200" b="1" dirty="0" err="1">
                <a:latin typeface="VNI-Avo"/>
              </a:rPr>
              <a:t>kh</a:t>
            </a:r>
            <a:endParaRPr lang="en-US" sz="3200" b="1" dirty="0">
              <a:latin typeface="VNI-Avo"/>
            </a:endParaRPr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685" y="5396679"/>
            <a:ext cx="5365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90" y="5238587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531" y="519586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91409" y="5256682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om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15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21" y="5210933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067" y="5422259"/>
            <a:ext cx="34290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539668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925" y="5221441"/>
            <a:ext cx="1326060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62290" y="5267190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VNI-Avo"/>
              </a:rPr>
              <a:t>khóm</a:t>
            </a:r>
            <a:endParaRPr lang="en-US" sz="3200" b="1" dirty="0">
              <a:solidFill>
                <a:prstClr val="black"/>
              </a:solidFill>
              <a:latin typeface="VNI-Avo"/>
            </a:endParaRPr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49" y="5233757"/>
            <a:ext cx="10831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542225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38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858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64855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85361"/>
            <a:ext cx="816935" cy="67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32" y="685801"/>
            <a:ext cx="101072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72" y="2478086"/>
            <a:ext cx="817563" cy="63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2432335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007" y="2432335"/>
            <a:ext cx="9364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03860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9091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4" y="883444"/>
            <a:ext cx="858837" cy="44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79" y="76126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45" y="846126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84" y="2612010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26" y="2609811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381" y="4035991"/>
            <a:ext cx="104056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9" y="3990910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471" y="4151312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4181105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32" y="4181903"/>
            <a:ext cx="85883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098" y="695782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4600" y="685801"/>
            <a:ext cx="381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5374" y="721880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04100" y="741533"/>
            <a:ext cx="1013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0860" y="2478086"/>
            <a:ext cx="2952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47272" y="2523835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0007" y="2432335"/>
            <a:ext cx="926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3087" y="4089245"/>
            <a:ext cx="442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78833" y="4017388"/>
            <a:ext cx="816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68" y="4009847"/>
            <a:ext cx="804764" cy="67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116041" y="4075968"/>
            <a:ext cx="1074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ờm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8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2362200" y="2507160"/>
            <a:ext cx="152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3124200" y="1757066"/>
            <a:ext cx="4562610" cy="1882775"/>
            <a:chOff x="384" y="1680"/>
            <a:chExt cx="1680" cy="960"/>
          </a:xfrm>
          <a:blipFill>
            <a:blip r:embed="rId3"/>
            <a:tile tx="0" ty="0" sx="100000" sy="100000" flip="none" algn="tl"/>
          </a:blipFill>
        </p:grpSpPr>
        <p:sp>
          <p:nvSpPr>
            <p:cNvPr id="22543" name="Rectangle 27"/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4" name="Line 28"/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545" name="Rectangle 29"/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sz="5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573262" y="4767925"/>
            <a:ext cx="15240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54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49070"/>
            <a:ext cx="1454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§äc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600832" y="-72672"/>
            <a:ext cx="2109855" cy="721741"/>
            <a:chOff x="-45531" y="54114"/>
            <a:chExt cx="2109855" cy="721741"/>
          </a:xfrm>
        </p:grpSpPr>
        <p:grpSp>
          <p:nvGrpSpPr>
            <p:cNvPr id="26" name="Group 25"/>
            <p:cNvGrpSpPr/>
            <p:nvPr/>
          </p:nvGrpSpPr>
          <p:grpSpPr>
            <a:xfrm>
              <a:off x="-45531" y="169725"/>
              <a:ext cx="1902041" cy="606130"/>
              <a:chOff x="-45531" y="169725"/>
              <a:chExt cx="1902041" cy="60613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 bwMode="auto">
              <a:xfrm>
                <a:off x="-45531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0" y="54114"/>
              <a:ext cx="2064324" cy="707886"/>
              <a:chOff x="-804858" y="-253818"/>
              <a:chExt cx="2064324" cy="707886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-804858" y="-253818"/>
                <a:ext cx="45878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5258" y="-192263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endPara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2227054" y="628951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8871" y="649069"/>
            <a:ext cx="136127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10979" y="615454"/>
            <a:ext cx="13420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66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99542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160" y="1394323"/>
            <a:ext cx="2279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22067" y="2549652"/>
            <a:ext cx="178446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6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</a:t>
            </a:r>
            <a:r>
              <a:rPr lang="en-US" sz="6600" b="1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óm</a:t>
            </a:r>
            <a:endParaRPr lang="en-US" sz="6600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0037" y="4182517"/>
            <a:ext cx="16914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0627" y="4198204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9541" y="4223070"/>
            <a:ext cx="12907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vòm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18463" y="4212528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om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6466" y="4290887"/>
            <a:ext cx="13837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nộm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69508" y="4290886"/>
            <a:ext cx="10406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98698" y="4294669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tôm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6005" y="4302181"/>
            <a:ext cx="12121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</a:t>
            </a: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3941" y="5334001"/>
            <a:ext cx="13708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39743" y="5331912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17707" y="5235146"/>
            <a:ext cx="12218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rơm</a:t>
            </a:r>
            <a:endParaRPr lang="en-US" sz="4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17282" y="5255288"/>
            <a:ext cx="10278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ơm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99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7152</TotalTime>
  <Words>339</Words>
  <Application>Microsoft Office PowerPoint</Application>
  <PresentationFormat>Widescreen</PresentationFormat>
  <Paragraphs>155</Paragraphs>
  <Slides>22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VNI-Avo</vt:lpstr>
      <vt:lpstr>HP001</vt:lpstr>
      <vt:lpstr>Times New Roman</vt:lpstr>
      <vt:lpstr>Arial-Rounded</vt:lpstr>
      <vt:lpstr>Tahoma</vt:lpstr>
      <vt:lpstr>Arial Rounded MT Bold</vt:lpstr>
      <vt:lpstr>Calibri Light</vt:lpstr>
      <vt:lpstr>Quicksand Medium</vt:lpstr>
      <vt:lpstr>Calibri</vt:lpstr>
      <vt:lpstr>Arial</vt:lpstr>
      <vt:lpstr>Arial Black</vt:lpstr>
      <vt:lpstr>HP001 4 hàng</vt:lpstr>
      <vt:lpstr>HP001 4H Normal</vt:lpstr>
      <vt:lpstr>.VnAvant</vt:lpstr>
      <vt:lpstr>Essential</vt:lpstr>
      <vt:lpstr>1_Office 主题</vt:lpstr>
      <vt:lpstr>5_Office Theme</vt:lpstr>
      <vt:lpstr>默认设计模板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tran thao</cp:lastModifiedBy>
  <cp:revision>759</cp:revision>
  <dcterms:created xsi:type="dcterms:W3CDTF">2006-08-16T00:00:00Z</dcterms:created>
  <dcterms:modified xsi:type="dcterms:W3CDTF">2021-10-29T08:13:49Z</dcterms:modified>
</cp:coreProperties>
</file>