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8"/>
  </p:notesMasterIdLst>
  <p:sldIdLst>
    <p:sldId id="319" r:id="rId2"/>
    <p:sldId id="263" r:id="rId3"/>
    <p:sldId id="256" r:id="rId4"/>
    <p:sldId id="318" r:id="rId5"/>
    <p:sldId id="257" r:id="rId6"/>
    <p:sldId id="312" r:id="rId7"/>
    <p:sldId id="315" r:id="rId8"/>
    <p:sldId id="316" r:id="rId9"/>
    <p:sldId id="311" r:id="rId10"/>
    <p:sldId id="317" r:id="rId11"/>
    <p:sldId id="305" r:id="rId12"/>
    <p:sldId id="310" r:id="rId13"/>
    <p:sldId id="307" r:id="rId14"/>
    <p:sldId id="309" r:id="rId15"/>
    <p:sldId id="308" r:id="rId16"/>
    <p:sldId id="283"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Englebert" panose="020B0604020202020204" charset="0"/>
      <p:regular r:id="rId27"/>
    </p:embeddedFont>
    <p:embeddedFont>
      <p:font typeface="Fira Sans Extra Condensed Medium" panose="020B0604020202020204" charset="0"/>
      <p:regular r:id="rId28"/>
      <p:bold r:id="rId29"/>
      <p:italic r:id="rId30"/>
      <p:boldItalic r:id="rId31"/>
    </p:embeddedFont>
    <p:embeddedFont>
      <p:font typeface="Oswald Regular" pitchFamily="2" charset="0"/>
      <p:regular r:id="rId32"/>
      <p:bold r:id="rId33"/>
    </p:embeddedFont>
    <p:embeddedFont>
      <p:font typeface="Roboto Slab Regular" pitchFamily="2" charset="0"/>
      <p:regular r:id="rId34"/>
      <p:bold r:id="rId35"/>
    </p:embeddedFont>
    <p:embeddedFont>
      <p:font typeface="Tahoma" panose="020B0604030504040204" pitchFamily="34" charset="0"/>
      <p:regular r:id="rId36"/>
      <p:bold r:id="rId37"/>
    </p:embeddedFont>
    <p:embeddedFont>
      <p:font typeface="Zilla Slab Light"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96" userDrawn="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1B"/>
    <a:srgbClr val="EF593B"/>
    <a:srgbClr val="665CA7"/>
    <a:srgbClr val="FF4495"/>
    <a:srgbClr val="7F78AA"/>
    <a:srgbClr val="EE6D77"/>
    <a:srgbClr val="E3B271"/>
    <a:srgbClr val="0D3965"/>
    <a:srgbClr val="C574AD"/>
    <a:srgbClr val="79A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249" autoAdjust="0"/>
  </p:normalViewPr>
  <p:slideViewPr>
    <p:cSldViewPr snapToGrid="0">
      <p:cViewPr varScale="1">
        <p:scale>
          <a:sx n="73" d="100"/>
          <a:sy n="73" d="100"/>
        </p:scale>
        <p:origin x="248" y="52"/>
      </p:cViewPr>
      <p:guideLst>
        <p:guide orient="horz" pos="99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540b6adc3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540b6adc3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25971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7254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15690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5078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0700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862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20420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943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6544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solidFill>
          <a:srgbClr val="AFA8D0"/>
        </a:solidFill>
        <a:effectLst/>
      </p:bgPr>
    </p:bg>
    <p:spTree>
      <p:nvGrpSpPr>
        <p:cNvPr id="1" name="Shape 9"/>
        <p:cNvGrpSpPr/>
        <p:nvPr/>
      </p:nvGrpSpPr>
      <p:grpSpPr>
        <a:xfrm>
          <a:off x="0" y="0"/>
          <a:ext cx="0" cy="0"/>
          <a:chOff x="0" y="0"/>
          <a:chExt cx="0" cy="0"/>
        </a:xfrm>
      </p:grpSpPr>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18475" y="3119750"/>
            <a:ext cx="87069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15" name="Google Shape;15;p2"/>
          <p:cNvSpPr txBox="1">
            <a:spLocks noGrp="1"/>
          </p:cNvSpPr>
          <p:nvPr>
            <p:ph type="subTitle" idx="1"/>
          </p:nvPr>
        </p:nvSpPr>
        <p:spPr>
          <a:xfrm flipH="1">
            <a:off x="5480125" y="3772325"/>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pic>
        <p:nvPicPr>
          <p:cNvPr id="5" name="Picture 4">
            <a:extLst>
              <a:ext uri="{FF2B5EF4-FFF2-40B4-BE49-F238E27FC236}">
                <a16:creationId xmlns:a16="http://schemas.microsoft.com/office/drawing/2014/main" id="{81D321C4-62C6-4E38-8BEB-53136F9C614C}"/>
              </a:ext>
            </a:extLst>
          </p:cNvPr>
          <p:cNvPicPr>
            <a:picLocks noChangeAspect="1"/>
          </p:cNvPicPr>
          <p:nvPr userDrawn="1"/>
        </p:nvPicPr>
        <p:blipFill>
          <a:blip r:embed="rId2"/>
          <a:stretch>
            <a:fillRect/>
          </a:stretch>
        </p:blipFill>
        <p:spPr>
          <a:xfrm>
            <a:off x="18639" y="50166"/>
            <a:ext cx="657046" cy="6610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
  <p:cSld name="CUSTOM_1_1_2">
    <p:bg>
      <p:bgPr>
        <a:solidFill>
          <a:srgbClr val="AFA8D0"/>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5205803"/>
          </a:xfrm>
          <a:prstGeom prst="rect">
            <a:avLst/>
          </a:prstGeom>
          <a:noFill/>
          <a:ln>
            <a:noFill/>
          </a:ln>
        </p:spPr>
      </p:pic>
      <p:sp>
        <p:nvSpPr>
          <p:cNvPr id="18" name="Google Shape;18;p3"/>
          <p:cNvSpPr txBox="1">
            <a:spLocks noGrp="1"/>
          </p:cNvSpPr>
          <p:nvPr>
            <p:ph type="ctrTitle"/>
          </p:nvPr>
        </p:nvSpPr>
        <p:spPr>
          <a:xfrm>
            <a:off x="308968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9" name="Google Shape;19;p3"/>
          <p:cNvSpPr txBox="1">
            <a:spLocks noGrp="1"/>
          </p:cNvSpPr>
          <p:nvPr>
            <p:ph type="subTitle" idx="1"/>
          </p:nvPr>
        </p:nvSpPr>
        <p:spPr>
          <a:xfrm>
            <a:off x="3089699"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0" name="Google Shape;20;p3"/>
          <p:cNvSpPr txBox="1">
            <a:spLocks noGrp="1"/>
          </p:cNvSpPr>
          <p:nvPr>
            <p:ph type="title" idx="2" hasCustomPrompt="1"/>
          </p:nvPr>
        </p:nvSpPr>
        <p:spPr>
          <a:xfrm>
            <a:off x="2165299"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3"/>
          </p:nvPr>
        </p:nvSpPr>
        <p:spPr>
          <a:xfrm>
            <a:off x="533513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2" name="Google Shape;22;p3"/>
          <p:cNvSpPr txBox="1">
            <a:spLocks noGrp="1"/>
          </p:cNvSpPr>
          <p:nvPr>
            <p:ph type="subTitle" idx="4"/>
          </p:nvPr>
        </p:nvSpPr>
        <p:spPr>
          <a:xfrm>
            <a:off x="5335147"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3" name="Google Shape;23;p3"/>
          <p:cNvSpPr txBox="1">
            <a:spLocks noGrp="1"/>
          </p:cNvSpPr>
          <p:nvPr>
            <p:ph type="title" idx="5" hasCustomPrompt="1"/>
          </p:nvPr>
        </p:nvSpPr>
        <p:spPr>
          <a:xfrm>
            <a:off x="4413250"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6"/>
          </p:nvPr>
        </p:nvSpPr>
        <p:spPr>
          <a:xfrm>
            <a:off x="308968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5" name="Google Shape;25;p3"/>
          <p:cNvSpPr txBox="1">
            <a:spLocks noGrp="1"/>
          </p:cNvSpPr>
          <p:nvPr>
            <p:ph type="subTitle" idx="7"/>
          </p:nvPr>
        </p:nvSpPr>
        <p:spPr>
          <a:xfrm>
            <a:off x="3089699"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6" name="Google Shape;26;p3"/>
          <p:cNvSpPr txBox="1">
            <a:spLocks noGrp="1"/>
          </p:cNvSpPr>
          <p:nvPr>
            <p:ph type="title" idx="8" hasCustomPrompt="1"/>
          </p:nvPr>
        </p:nvSpPr>
        <p:spPr>
          <a:xfrm>
            <a:off x="2165299"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ctrTitle" idx="9"/>
          </p:nvPr>
        </p:nvSpPr>
        <p:spPr>
          <a:xfrm>
            <a:off x="533513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8" name="Google Shape;28;p3"/>
          <p:cNvSpPr txBox="1">
            <a:spLocks noGrp="1"/>
          </p:cNvSpPr>
          <p:nvPr>
            <p:ph type="subTitle" idx="13"/>
          </p:nvPr>
        </p:nvSpPr>
        <p:spPr>
          <a:xfrm>
            <a:off x="5335147"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9" name="Google Shape;29;p3"/>
          <p:cNvSpPr txBox="1">
            <a:spLocks noGrp="1"/>
          </p:cNvSpPr>
          <p:nvPr>
            <p:ph type="title" idx="14" hasCustomPrompt="1"/>
          </p:nvPr>
        </p:nvSpPr>
        <p:spPr>
          <a:xfrm>
            <a:off x="4413250"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308968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 name="Google Shape;31;p3"/>
          <p:cNvSpPr txBox="1">
            <a:spLocks noGrp="1"/>
          </p:cNvSpPr>
          <p:nvPr>
            <p:ph type="subTitle" idx="16"/>
          </p:nvPr>
        </p:nvSpPr>
        <p:spPr>
          <a:xfrm>
            <a:off x="3089699"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2" name="Google Shape;32;p3"/>
          <p:cNvSpPr txBox="1">
            <a:spLocks noGrp="1"/>
          </p:cNvSpPr>
          <p:nvPr>
            <p:ph type="title" idx="17" hasCustomPrompt="1"/>
          </p:nvPr>
        </p:nvSpPr>
        <p:spPr>
          <a:xfrm>
            <a:off x="2165299"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ctrTitle" idx="18"/>
          </p:nvPr>
        </p:nvSpPr>
        <p:spPr>
          <a:xfrm>
            <a:off x="533513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4" name="Google Shape;34;p3"/>
          <p:cNvSpPr txBox="1">
            <a:spLocks noGrp="1"/>
          </p:cNvSpPr>
          <p:nvPr>
            <p:ph type="subTitle" idx="19"/>
          </p:nvPr>
        </p:nvSpPr>
        <p:spPr>
          <a:xfrm>
            <a:off x="5335147"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5" name="Google Shape;35;p3"/>
          <p:cNvSpPr txBox="1">
            <a:spLocks noGrp="1"/>
          </p:cNvSpPr>
          <p:nvPr>
            <p:ph type="title" idx="20" hasCustomPrompt="1"/>
          </p:nvPr>
        </p:nvSpPr>
        <p:spPr>
          <a:xfrm>
            <a:off x="4413250"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1">
  <p:cSld name="CUSTOM_1_1_1_2_2">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2">
  <p:cSld name="CUSTOM_1_1_1_2_1_1_1_1_1_1_1_1_1_3_3">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p:nvPr/>
        </p:nvSpPr>
        <p:spPr>
          <a:xfrm>
            <a:off x="5652281" y="1286845"/>
            <a:ext cx="3108300" cy="3108300"/>
          </a:xfrm>
          <a:prstGeom prst="ellipse">
            <a:avLst/>
          </a:prstGeom>
          <a:solidFill>
            <a:srgbClr val="FFFFFF">
              <a:alpha val="803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645CA7"/>
              </a:solidFill>
              <a:latin typeface="Calibri"/>
              <a:ea typeface="Calibri"/>
              <a:cs typeface="Calibri"/>
              <a:sym typeface="Calibri"/>
            </a:endParaRPr>
          </a:p>
        </p:txBody>
      </p:sp>
      <p:sp>
        <p:nvSpPr>
          <p:cNvPr id="127" name="Google Shape;127;p22"/>
          <p:cNvSpPr txBox="1">
            <a:spLocks noGrp="1"/>
          </p:cNvSpPr>
          <p:nvPr>
            <p:ph type="ctrTitle"/>
          </p:nvPr>
        </p:nvSpPr>
        <p:spPr>
          <a:xfrm flipH="1">
            <a:off x="3348275" y="2117550"/>
            <a:ext cx="77163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28" name="Google Shape;128;p22"/>
          <p:cNvSpPr txBox="1">
            <a:spLocks noGrp="1"/>
          </p:cNvSpPr>
          <p:nvPr>
            <p:ph type="subTitle" idx="1"/>
          </p:nvPr>
        </p:nvSpPr>
        <p:spPr>
          <a:xfrm flipH="1">
            <a:off x="5897899" y="2788050"/>
            <a:ext cx="26169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cSld>
  <p:clrMapOvr>
    <a:masterClrMapping/>
  </p:clrMapOvr>
  <p:extLst>
    <p:ext uri="{DCECCB84-F9BA-43D5-87BE-67443E8EF086}">
      <p15:sldGuideLst xmlns:p15="http://schemas.microsoft.com/office/powerpoint/2012/main">
        <p15:guide id="1" pos="454">
          <p15:clr>
            <a:srgbClr val="FA7B17"/>
          </p15:clr>
        </p15:guide>
        <p15:guide id="2" pos="5306">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
    <p:bg>
      <p:bgPr>
        <a:blipFill>
          <a:blip r:embed="rId2">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
    <p:bg>
      <p:bgPr>
        <a:solidFill>
          <a:srgbClr val="AFA8D0"/>
        </a:solidFill>
        <a:effectLst/>
      </p:bgPr>
    </p:bg>
    <p:spTree>
      <p:nvGrpSpPr>
        <p:cNvPr id="1" name="Shape 1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p:cSld name="CUSTOM_1_1_1_2_1_1_1_1_1_1_1_1_1_3_1">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FA8D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dirty="0"/>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pic>
        <p:nvPicPr>
          <p:cNvPr id="3" name="Picture 2">
            <a:extLst>
              <a:ext uri="{FF2B5EF4-FFF2-40B4-BE49-F238E27FC236}">
                <a16:creationId xmlns:a16="http://schemas.microsoft.com/office/drawing/2014/main" id="{C122622F-B391-4A3F-AD40-3D3D67769182}"/>
              </a:ext>
            </a:extLst>
          </p:cNvPr>
          <p:cNvPicPr>
            <a:picLocks noChangeAspect="1"/>
          </p:cNvPicPr>
          <p:nvPr userDrawn="1"/>
        </p:nvPicPr>
        <p:blipFill>
          <a:blip r:embed="rId9"/>
          <a:stretch>
            <a:fillRect/>
          </a:stretch>
        </p:blipFill>
        <p:spPr>
          <a:xfrm>
            <a:off x="0" y="101602"/>
            <a:ext cx="682733" cy="68684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68" r:id="rId4"/>
    <p:sldLayoutId id="2147483671" r:id="rId5"/>
    <p:sldLayoutId id="2147483672" r:id="rId6"/>
    <p:sldLayoutId id="214748367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f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D20319-384D-43CE-868F-93D38D2F515B}"/>
              </a:ext>
            </a:extLst>
          </p:cNvPr>
          <p:cNvSpPr>
            <a:spLocks noGrp="1"/>
          </p:cNvSpPr>
          <p:nvPr>
            <p:ph type="subTitle" idx="1"/>
          </p:nvPr>
        </p:nvSpPr>
        <p:spPr>
          <a:xfrm flipH="1">
            <a:off x="5584391" y="1769147"/>
            <a:ext cx="2993552" cy="670500"/>
          </a:xfrm>
        </p:spPr>
        <p:txBody>
          <a:bodyPr/>
          <a:lstStyle/>
          <a:p>
            <a:r>
              <a:rPr lang="en-US" sz="3200" b="1" dirty="0" err="1">
                <a:solidFill>
                  <a:srgbClr val="1B1B1B"/>
                </a:solidFill>
                <a:latin typeface="Tahoma" panose="020B0604030504040204" pitchFamily="34" charset="0"/>
                <a:ea typeface="Tahoma" panose="020B0604030504040204" pitchFamily="34" charset="0"/>
                <a:cs typeface="Tahoma" panose="020B0604030504040204" pitchFamily="34" charset="0"/>
              </a:rPr>
              <a:t>Chào</a:t>
            </a:r>
            <a:r>
              <a:rPr lang="en-US" sz="3200" b="1" dirty="0">
                <a:solidFill>
                  <a:srgbClr val="1B1B1B"/>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1B1B1B"/>
                </a:solidFill>
                <a:latin typeface="Tahoma" panose="020B0604030504040204" pitchFamily="34" charset="0"/>
                <a:ea typeface="Tahoma" panose="020B0604030504040204" pitchFamily="34" charset="0"/>
                <a:cs typeface="Tahoma" panose="020B0604030504040204" pitchFamily="34" charset="0"/>
              </a:rPr>
              <a:t>mừng</a:t>
            </a:r>
            <a:r>
              <a:rPr lang="en-US" sz="3200" b="1" dirty="0">
                <a:solidFill>
                  <a:srgbClr val="1B1B1B"/>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1B1B1B"/>
                </a:solidFill>
                <a:latin typeface="Tahoma" panose="020B0604030504040204" pitchFamily="34" charset="0"/>
                <a:ea typeface="Tahoma" panose="020B0604030504040204" pitchFamily="34" charset="0"/>
                <a:cs typeface="Tahoma" panose="020B0604030504040204" pitchFamily="34" charset="0"/>
              </a:rPr>
              <a:t>các</a:t>
            </a:r>
            <a:r>
              <a:rPr lang="en-US" sz="3200" b="1" dirty="0">
                <a:solidFill>
                  <a:srgbClr val="1B1B1B"/>
                </a:solidFill>
                <a:latin typeface="Tahoma" panose="020B0604030504040204" pitchFamily="34" charset="0"/>
                <a:ea typeface="Tahoma" panose="020B0604030504040204" pitchFamily="34" charset="0"/>
                <a:cs typeface="Tahoma" panose="020B0604030504040204" pitchFamily="34" charset="0"/>
              </a:rPr>
              <a:t> con </a:t>
            </a:r>
            <a:r>
              <a:rPr lang="en-US" sz="3200" b="1" dirty="0" err="1">
                <a:solidFill>
                  <a:srgbClr val="1B1B1B"/>
                </a:solidFill>
                <a:latin typeface="Tahoma" panose="020B0604030504040204" pitchFamily="34" charset="0"/>
                <a:ea typeface="Tahoma" panose="020B0604030504040204" pitchFamily="34" charset="0"/>
                <a:cs typeface="Tahoma" panose="020B0604030504040204" pitchFamily="34" charset="0"/>
              </a:rPr>
              <a:t>đến</a:t>
            </a:r>
            <a:r>
              <a:rPr lang="en-US" sz="3200" b="1" dirty="0">
                <a:solidFill>
                  <a:srgbClr val="1B1B1B"/>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1B1B1B"/>
                </a:solidFill>
                <a:latin typeface="Tahoma" panose="020B0604030504040204" pitchFamily="34" charset="0"/>
                <a:ea typeface="Tahoma" panose="020B0604030504040204" pitchFamily="34" charset="0"/>
                <a:cs typeface="Tahoma" panose="020B0604030504040204" pitchFamily="34" charset="0"/>
              </a:rPr>
              <a:t>với</a:t>
            </a:r>
            <a:r>
              <a:rPr lang="en-US" sz="3200" b="1" dirty="0">
                <a:solidFill>
                  <a:srgbClr val="1B1B1B"/>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1B1B1B"/>
                </a:solidFill>
                <a:latin typeface="Tahoma" panose="020B0604030504040204" pitchFamily="34" charset="0"/>
                <a:ea typeface="Tahoma" panose="020B0604030504040204" pitchFamily="34" charset="0"/>
                <a:cs typeface="Tahoma" panose="020B0604030504040204" pitchFamily="34" charset="0"/>
              </a:rPr>
              <a:t>tiết</a:t>
            </a:r>
            <a:r>
              <a:rPr lang="en-US" sz="3200" b="1" dirty="0">
                <a:solidFill>
                  <a:srgbClr val="1B1B1B"/>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1B1B1B"/>
                </a:solidFill>
                <a:latin typeface="Tahoma" panose="020B0604030504040204" pitchFamily="34" charset="0"/>
                <a:ea typeface="Tahoma" panose="020B0604030504040204" pitchFamily="34" charset="0"/>
                <a:cs typeface="Tahoma" panose="020B0604030504040204" pitchFamily="34" charset="0"/>
              </a:rPr>
              <a:t>học</a:t>
            </a:r>
            <a:r>
              <a:rPr lang="en-US" sz="3200" b="1" dirty="0">
                <a:solidFill>
                  <a:srgbClr val="1B1B1B"/>
                </a:solidFill>
                <a:latin typeface="Tahoma" panose="020B0604030504040204" pitchFamily="34" charset="0"/>
                <a:ea typeface="Tahoma" panose="020B0604030504040204" pitchFamily="34" charset="0"/>
                <a:cs typeface="Tahoma" panose="020B0604030504040204" pitchFamily="34" charset="0"/>
              </a:rPr>
              <a:t> online</a:t>
            </a:r>
            <a:endParaRPr lang="vi-VN" sz="3200" b="1" dirty="0">
              <a:solidFill>
                <a:srgbClr val="1B1B1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45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a16="http://schemas.microsoft.com/office/drawing/2014/main" id="{72BE038F-5A14-4403-878A-4537E9570B19}"/>
              </a:ext>
            </a:extLst>
          </p:cNvPr>
          <p:cNvGrpSpPr/>
          <p:nvPr/>
        </p:nvGrpSpPr>
        <p:grpSpPr>
          <a:xfrm>
            <a:off x="616183" y="1092465"/>
            <a:ext cx="8086299" cy="958596"/>
            <a:chOff x="995976" y="2042903"/>
            <a:chExt cx="8086299" cy="958596"/>
          </a:xfrm>
        </p:grpSpPr>
        <p:sp>
          <p:nvSpPr>
            <p:cNvPr id="10" name="Oval 9">
              <a:extLst>
                <a:ext uri="{FF2B5EF4-FFF2-40B4-BE49-F238E27FC236}">
                  <a16:creationId xmlns:a16="http://schemas.microsoft.com/office/drawing/2014/main"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0A23759D-BC6C-4299-A132-B83EE7F1CA5A}"/>
                </a:ext>
              </a:extLst>
            </p:cNvPr>
            <p:cNvSpPr txBox="1"/>
            <p:nvPr/>
          </p:nvSpPr>
          <p:spPr>
            <a:xfrm>
              <a:off x="1270296" y="2042903"/>
              <a:ext cx="7811979" cy="958596"/>
            </a:xfrm>
            <a:prstGeom prst="rect">
              <a:avLst/>
            </a:prstGeom>
            <a:noFill/>
          </p:spPr>
          <p:txBody>
            <a:bodyPr wrap="square" rtlCol="0">
              <a:spAutoFit/>
            </a:bodyPr>
            <a:lstStyle/>
            <a:p>
              <a:pPr>
                <a:lnSpc>
                  <a:spcPct val="150000"/>
                </a:lnSpc>
              </a:pPr>
              <a:r>
                <a:rPr lang="en-US" sz="2000" b="1" dirty="0" err="1">
                  <a:latin typeface="Cambria" panose="02040503050406030204" pitchFamily="18" charset="0"/>
                  <a:ea typeface="Cambria" panose="02040503050406030204" pitchFamily="18" charset="0"/>
                </a:rPr>
                <a:t>Chúng</a:t>
              </a:r>
              <a:r>
                <a:rPr lang="en-US" sz="2000" b="1" dirty="0">
                  <a:latin typeface="Cambria" panose="02040503050406030204" pitchFamily="18" charset="0"/>
                  <a:ea typeface="Cambria" panose="02040503050406030204" pitchFamily="18" charset="0"/>
                </a:rPr>
                <a:t> ta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bớt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nỗi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đau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nhân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a:t>
              </a:r>
            </a:p>
          </p:txBody>
        </p:sp>
      </p:grpSp>
      <p:sp>
        <p:nvSpPr>
          <p:cNvPr id="14" name="TextBox 13">
            <a:extLst>
              <a:ext uri="{FF2B5EF4-FFF2-40B4-BE49-F238E27FC236}">
                <a16:creationId xmlns:a16="http://schemas.microsoft.com/office/drawing/2014/main" id="{9FED5A78-40E8-45D5-A301-85F0879C0FD2}"/>
              </a:ext>
            </a:extLst>
          </p:cNvPr>
          <p:cNvSpPr txBox="1"/>
          <p:nvPr/>
        </p:nvSpPr>
        <p:spPr>
          <a:xfrm>
            <a:off x="500701" y="2153304"/>
            <a:ext cx="8420015" cy="2805255"/>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Thăm hỏi, giúp đỡ các gia đình có người nhiễm chất độc màu da cam.</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Sáng tác truyện, thơ, bài hát, tranh, ảnh ...thể hiện sự cảm thông với các nạn nhân, vận động mọi người giúp đỡ cô bác và những bạn nhỏ bị ảnh hưởng của chất độc này.</a:t>
            </a:r>
          </a:p>
          <a:p>
            <a:pPr marL="342900" indent="-342900" algn="just">
              <a:lnSpc>
                <a:spcPct val="150000"/>
              </a:lnSpc>
              <a:buFontTx/>
              <a:buChar char="-"/>
            </a:pPr>
            <a:r>
              <a:rPr lang="en-US" sz="2000" dirty="0">
                <a:latin typeface="Cambria" panose="02040503050406030204" pitchFamily="18" charset="0"/>
                <a:ea typeface="Cambria" panose="02040503050406030204" pitchFamily="18" charset="0"/>
              </a:rPr>
              <a:t>L</a:t>
            </a:r>
            <a:r>
              <a:rPr lang="vi-VN" sz="2000" dirty="0">
                <a:latin typeface="Cambria" panose="02040503050406030204" pitchFamily="18" charset="0"/>
                <a:ea typeface="Cambria" panose="02040503050406030204" pitchFamily="18" charset="0"/>
              </a:rPr>
              <a:t>ao động công ích gây quỹ ủng hộ nạn nhân chất độc màu da cam nói riêng và nạn nhân chiến tranh nói chung.</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29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8" name="Group 7">
            <a:extLst>
              <a:ext uri="{FF2B5EF4-FFF2-40B4-BE49-F238E27FC236}">
                <a16:creationId xmlns:a16="http://schemas.microsoft.com/office/drawing/2014/main" id="{AA1E4274-A722-4115-A632-21A112F56FBE}"/>
              </a:ext>
            </a:extLst>
          </p:cNvPr>
          <p:cNvGrpSpPr/>
          <p:nvPr/>
        </p:nvGrpSpPr>
        <p:grpSpPr>
          <a:xfrm>
            <a:off x="890503" y="1705482"/>
            <a:ext cx="4200170" cy="400110"/>
            <a:chOff x="995976" y="2114373"/>
            <a:chExt cx="4200170" cy="400110"/>
          </a:xfrm>
        </p:grpSpPr>
        <p:sp>
          <p:nvSpPr>
            <p:cNvPr id="17" name="Oval 16">
              <a:extLst>
                <a:ext uri="{FF2B5EF4-FFF2-40B4-BE49-F238E27FC236}">
                  <a16:creationId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FE3FC23D-D8AC-4503-B460-0D5A454C5720}"/>
                </a:ext>
              </a:extLst>
            </p:cNvPr>
            <p:cNvSpPr txBox="1"/>
            <p:nvPr/>
          </p:nvSpPr>
          <p:spPr>
            <a:xfrm>
              <a:off x="1303734" y="2114373"/>
              <a:ext cx="389241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gửi</a:t>
              </a:r>
              <a:r>
                <a:rPr lang="en-US" sz="2000" b="1" dirty="0">
                  <a:latin typeface="Cambria" panose="02040503050406030204" pitchFamily="18" charset="0"/>
                  <a:ea typeface="Cambria" panose="02040503050406030204" pitchFamily="18" charset="0"/>
                </a:rPr>
                <a:t> ai/</a:t>
              </a:r>
              <a:r>
                <a:rPr lang="en-US" sz="2000" b="1" dirty="0" err="1">
                  <a:latin typeface="Cambria" panose="02040503050406030204" pitchFamily="18" charset="0"/>
                  <a:ea typeface="Cambria" panose="02040503050406030204" pitchFamily="18" charset="0"/>
                </a:rPr>
                <a:t>tổ</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chức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r>
                <a:rPr lang="en-US" sz="2000" b="1" dirty="0">
                  <a:latin typeface="Cambria" panose="02040503050406030204" pitchFamily="18" charset="0"/>
                  <a:ea typeface="Cambria" panose="02040503050406030204" pitchFamily="18" charset="0"/>
                </a:rPr>
                <a:t> ?</a:t>
              </a:r>
            </a:p>
          </p:txBody>
        </p:sp>
      </p:grpSp>
      <p:sp>
        <p:nvSpPr>
          <p:cNvPr id="39" name="TextBox 38">
            <a:extLst>
              <a:ext uri="{FF2B5EF4-FFF2-40B4-BE49-F238E27FC236}">
                <a16:creationId xmlns:a16="http://schemas.microsoft.com/office/drawing/2014/main" id="{378AF209-8639-475A-9700-CA51460110FF}"/>
              </a:ext>
            </a:extLst>
          </p:cNvPr>
          <p:cNvSpPr txBox="1"/>
          <p:nvPr/>
        </p:nvSpPr>
        <p:spPr>
          <a:xfrm>
            <a:off x="1198261" y="2191218"/>
            <a:ext cx="6141425"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Lá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gửi</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b="1" dirty="0">
              <a:latin typeface="Cambria" panose="02040503050406030204" pitchFamily="18" charset="0"/>
              <a:ea typeface="Cambria" panose="02040503050406030204" pitchFamily="18" charset="0"/>
            </a:endParaRPr>
          </a:p>
        </p:txBody>
      </p:sp>
      <p:grpSp>
        <p:nvGrpSpPr>
          <p:cNvPr id="40" name="Group 39">
            <a:extLst>
              <a:ext uri="{FF2B5EF4-FFF2-40B4-BE49-F238E27FC236}">
                <a16:creationId xmlns:a16="http://schemas.microsoft.com/office/drawing/2014/main" id="{5CB6DA8C-BDEB-454C-B04E-757D1FA75638}"/>
              </a:ext>
            </a:extLst>
          </p:cNvPr>
          <p:cNvGrpSpPr/>
          <p:nvPr/>
        </p:nvGrpSpPr>
        <p:grpSpPr>
          <a:xfrm>
            <a:off x="890503" y="2722298"/>
            <a:ext cx="3244780" cy="400110"/>
            <a:chOff x="995976" y="2114373"/>
            <a:chExt cx="3244780" cy="400110"/>
          </a:xfrm>
        </p:grpSpPr>
        <p:sp>
          <p:nvSpPr>
            <p:cNvPr id="41" name="Oval 40">
              <a:extLst>
                <a:ext uri="{FF2B5EF4-FFF2-40B4-BE49-F238E27FC236}">
                  <a16:creationId xmlns:a16="http://schemas.microsoft.com/office/drawing/2014/main" id="{B168CF8D-134B-474D-955F-64D6DB2272DE}"/>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a16="http://schemas.microsoft.com/office/drawing/2014/main" id="{E48ABF65-341A-4A58-8EC2-790B09191A21}"/>
                </a:ext>
              </a:extLst>
            </p:cNvPr>
            <p:cNvSpPr txBox="1"/>
            <p:nvPr/>
          </p:nvSpPr>
          <p:spPr>
            <a:xfrm>
              <a:off x="1303734" y="2114373"/>
              <a:ext cx="293702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Mục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đích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a:t>
              </a:r>
            </a:p>
          </p:txBody>
        </p:sp>
      </p:grpSp>
      <p:sp>
        <p:nvSpPr>
          <p:cNvPr id="43" name="TextBox 42">
            <a:extLst>
              <a:ext uri="{FF2B5EF4-FFF2-40B4-BE49-F238E27FC236}">
                <a16:creationId xmlns:a16="http://schemas.microsoft.com/office/drawing/2014/main" id="{1C98AB4F-9BFF-43E5-B55C-42306973F8AF}"/>
              </a:ext>
            </a:extLst>
          </p:cNvPr>
          <p:cNvSpPr txBox="1"/>
          <p:nvPr/>
        </p:nvSpPr>
        <p:spPr>
          <a:xfrm>
            <a:off x="1198261" y="3208034"/>
            <a:ext cx="7557119"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Mục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xin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59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a16="http://schemas.microsoft.com/office/drawing/2014/main"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a16="http://schemas.microsoft.com/office/drawing/2014/main"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a16="http://schemas.microsoft.com/office/drawing/2014/main"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a16="http://schemas.microsoft.com/office/drawing/2014/main"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a16="http://schemas.microsoft.com/office/drawing/2014/main"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a16="http://schemas.microsoft.com/office/drawing/2014/main"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a16="http://schemas.microsoft.com/office/drawing/2014/main"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a16="http://schemas.microsoft.com/office/drawing/2014/main"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8751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91441"/>
            <a:ext cx="8739963" cy="487396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5" name="Group 4">
            <a:extLst>
              <a:ext uri="{FF2B5EF4-FFF2-40B4-BE49-F238E27FC236}">
                <a16:creationId xmlns:a16="http://schemas.microsoft.com/office/drawing/2014/main" id="{EB03A7C5-F847-4E48-A278-2F10218120E2}"/>
              </a:ext>
            </a:extLst>
          </p:cNvPr>
          <p:cNvGrpSpPr>
            <a:grpSpLocks/>
          </p:cNvGrpSpPr>
          <p:nvPr/>
        </p:nvGrpSpPr>
        <p:grpSpPr bwMode="auto">
          <a:xfrm>
            <a:off x="1066800" y="231775"/>
            <a:ext cx="6781800" cy="614363"/>
            <a:chOff x="768" y="1056"/>
            <a:chExt cx="4272" cy="387"/>
          </a:xfrm>
        </p:grpSpPr>
        <p:sp>
          <p:nvSpPr>
            <p:cNvPr id="36" name="Text Box 5">
              <a:extLst>
                <a:ext uri="{FF2B5EF4-FFF2-40B4-BE49-F238E27FC236}">
                  <a16:creationId xmlns:a16="http://schemas.microsoft.com/office/drawing/2014/main" id="{9640C546-FC53-4AB8-9D76-CC67D0C5B147}"/>
                </a:ext>
              </a:extLst>
            </p:cNvPr>
            <p:cNvSpPr txBox="1">
              <a:spLocks noChangeArrowheads="1"/>
            </p:cNvSpPr>
            <p:nvPr/>
          </p:nvSpPr>
          <p:spPr bwMode="auto">
            <a:xfrm>
              <a:off x="768" y="1056"/>
              <a:ext cx="42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CỘNG HOÀ XÃ HỘI CHỦ NGHĨA VIỆT NAM</a:t>
              </a:r>
            </a:p>
          </p:txBody>
        </p:sp>
        <p:sp>
          <p:nvSpPr>
            <p:cNvPr id="37" name="Text Box 6">
              <a:hlinkClick r:id="rId3" action="ppaction://hlinksldjump"/>
              <a:extLst>
                <a:ext uri="{FF2B5EF4-FFF2-40B4-BE49-F238E27FC236}">
                  <a16:creationId xmlns:a16="http://schemas.microsoft.com/office/drawing/2014/main" id="{77A36CDF-8C61-4319-8EBC-18F4E2F86C9F}"/>
                </a:ext>
              </a:extLst>
            </p:cNvPr>
            <p:cNvSpPr txBox="1">
              <a:spLocks noChangeArrowheads="1"/>
            </p:cNvSpPr>
            <p:nvPr/>
          </p:nvSpPr>
          <p:spPr bwMode="auto">
            <a:xfrm>
              <a:off x="1410" y="1230"/>
              <a:ext cx="28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lập</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do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phúc</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grpSp>
      <p:sp>
        <p:nvSpPr>
          <p:cNvPr id="38" name="Text Box 7">
            <a:hlinkClick r:id="rId3" action="ppaction://hlinksldjump"/>
            <a:extLst>
              <a:ext uri="{FF2B5EF4-FFF2-40B4-BE49-F238E27FC236}">
                <a16:creationId xmlns:a16="http://schemas.microsoft.com/office/drawing/2014/main" id="{3AF335FF-B25A-4DA9-A404-166A4D2728CA}"/>
              </a:ext>
            </a:extLst>
          </p:cNvPr>
          <p:cNvSpPr txBox="1">
            <a:spLocks noChangeArrowheads="1"/>
          </p:cNvSpPr>
          <p:nvPr/>
        </p:nvSpPr>
        <p:spPr bwMode="auto">
          <a:xfrm>
            <a:off x="3352800" y="859234"/>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Long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Biên</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tháng</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năm</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20….</a:t>
            </a:r>
          </a:p>
        </p:txBody>
      </p:sp>
      <p:sp>
        <p:nvSpPr>
          <p:cNvPr id="39" name="Text Box 8">
            <a:hlinkClick r:id="rId3" action="ppaction://hlinksldjump"/>
            <a:extLst>
              <a:ext uri="{FF2B5EF4-FFF2-40B4-BE49-F238E27FC236}">
                <a16:creationId xmlns:a16="http://schemas.microsoft.com/office/drawing/2014/main" id="{D072B9AF-759F-47C6-88F0-BF5E4F6D97DC}"/>
              </a:ext>
            </a:extLst>
          </p:cNvPr>
          <p:cNvSpPr txBox="1">
            <a:spLocks noChangeArrowheads="1"/>
          </p:cNvSpPr>
          <p:nvPr/>
        </p:nvSpPr>
        <p:spPr bwMode="auto">
          <a:xfrm>
            <a:off x="1964365" y="1276727"/>
            <a:ext cx="52578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ĐƠN XIN GIA NHẬP ĐỘI TÌNH NGUYỆN GIÚP ĐỠ </a:t>
            </a:r>
          </a:p>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NẠN NHÂN CHẤT ĐỘC MÀU DA CAM</a:t>
            </a:r>
          </a:p>
        </p:txBody>
      </p:sp>
      <p:sp>
        <p:nvSpPr>
          <p:cNvPr id="40" name="Text Box 9">
            <a:hlinkClick r:id="rId3" action="ppaction://hlinksldjump"/>
            <a:extLst>
              <a:ext uri="{FF2B5EF4-FFF2-40B4-BE49-F238E27FC236}">
                <a16:creationId xmlns:a16="http://schemas.microsoft.com/office/drawing/2014/main" id="{40DCA218-989E-4812-826A-F84915172CF1}"/>
              </a:ext>
            </a:extLst>
          </p:cNvPr>
          <p:cNvSpPr txBox="1">
            <a:spLocks noChangeArrowheads="1"/>
          </p:cNvSpPr>
          <p:nvPr/>
        </p:nvSpPr>
        <p:spPr bwMode="auto">
          <a:xfrm>
            <a:off x="319087" y="2618458"/>
            <a:ext cx="8153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Sau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khi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nghe</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giới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thiệu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về</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thuộc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phườn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ý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nghĩa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thiết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thực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thể</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để</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bị</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ảnh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hưởng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Vì</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vậy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viết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vọng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được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góp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phần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bé</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giảm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bớt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nỗi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hứa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tôn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trọng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quy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tích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cực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mọi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chân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thành</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cảm</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ơn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p:txBody>
      </p:sp>
      <p:sp>
        <p:nvSpPr>
          <p:cNvPr id="41" name="Text Box 10">
            <a:hlinkClick r:id="rId3" action="ppaction://hlinksldjump"/>
            <a:extLst>
              <a:ext uri="{FF2B5EF4-FFF2-40B4-BE49-F238E27FC236}">
                <a16:creationId xmlns:a16="http://schemas.microsoft.com/office/drawing/2014/main" id="{15675E50-7182-4B13-A983-8F42426163D7}"/>
              </a:ext>
            </a:extLst>
          </p:cNvPr>
          <p:cNvSpPr txBox="1">
            <a:spLocks noChangeArrowheads="1"/>
          </p:cNvSpPr>
          <p:nvPr/>
        </p:nvSpPr>
        <p:spPr bwMode="auto">
          <a:xfrm>
            <a:off x="624840" y="1934804"/>
            <a:ext cx="670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Kính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gửi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Ban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hành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phường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p>
        </p:txBody>
      </p:sp>
      <p:sp>
        <p:nvSpPr>
          <p:cNvPr id="42" name="Text Box 11">
            <a:extLst>
              <a:ext uri="{FF2B5EF4-FFF2-40B4-BE49-F238E27FC236}">
                <a16:creationId xmlns:a16="http://schemas.microsoft.com/office/drawing/2014/main" id="{4B7EEA32-59E7-4F89-8BA5-C147936B3D41}"/>
              </a:ext>
            </a:extLst>
          </p:cNvPr>
          <p:cNvSpPr txBox="1">
            <a:spLocks noChangeArrowheads="1"/>
          </p:cNvSpPr>
          <p:nvPr/>
        </p:nvSpPr>
        <p:spPr bwMode="auto">
          <a:xfrm>
            <a:off x="319087" y="2306092"/>
            <a:ext cx="8105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Tên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lớp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5A…,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trường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Tiểu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p>
        </p:txBody>
      </p:sp>
      <p:sp>
        <p:nvSpPr>
          <p:cNvPr id="43" name="Text Box 12">
            <a:extLst>
              <a:ext uri="{FF2B5EF4-FFF2-40B4-BE49-F238E27FC236}">
                <a16:creationId xmlns:a16="http://schemas.microsoft.com/office/drawing/2014/main" id="{7C33F869-6FB0-41C1-A77E-BC7A178CE446}"/>
              </a:ext>
            </a:extLst>
          </p:cNvPr>
          <p:cNvSpPr txBox="1">
            <a:spLocks noChangeArrowheads="1"/>
          </p:cNvSpPr>
          <p:nvPr/>
        </p:nvSpPr>
        <p:spPr bwMode="auto">
          <a:xfrm>
            <a:off x="5273040" y="4361318"/>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Người</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7638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1" end="1"/>
                                            </p:txEl>
                                          </p:spTgt>
                                        </p:tgtEl>
                                        <p:attrNameLst>
                                          <p:attrName>style.visibility</p:attrName>
                                        </p:attrNameLst>
                                      </p:cBhvr>
                                      <p:to>
                                        <p:strVal val="visible"/>
                                      </p:to>
                                    </p:set>
                                    <p:animEffect transition="in" filter="fade">
                                      <p:cBhvr>
                                        <p:cTn id="22" dur="500"/>
                                        <p:tgtEl>
                                          <p:spTgt spid="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500"/>
                                        <p:tgtEl>
                                          <p:spTgt spid="4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27649" y="-22815"/>
            <a:ext cx="1265393" cy="985838"/>
          </a:xfrm>
          <a:prstGeom prst="rect">
            <a:avLst/>
          </a:prstGeom>
          <a:noFill/>
          <a:ln>
            <a:noFill/>
          </a:ln>
        </p:spPr>
      </p:pic>
      <p:grpSp>
        <p:nvGrpSpPr>
          <p:cNvPr id="14" name="Group 13">
            <a:extLst>
              <a:ext uri="{FF2B5EF4-FFF2-40B4-BE49-F238E27FC236}">
                <a16:creationId xmlns:a16="http://schemas.microsoft.com/office/drawing/2014/main"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a16="http://schemas.microsoft.com/office/drawing/2014/main"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a16="http://schemas.microsoft.com/office/drawing/2014/main"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a16="http://schemas.microsoft.com/office/drawing/2014/main"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a16="http://schemas.microsoft.com/office/drawing/2014/main"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a16="http://schemas.microsoft.com/office/drawing/2014/main"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a16="http://schemas.microsoft.com/office/drawing/2014/main"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a16="http://schemas.microsoft.com/office/drawing/2014/main"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402698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35" name="Rectangle 34">
            <a:extLst>
              <a:ext uri="{FF2B5EF4-FFF2-40B4-BE49-F238E27FC236}">
                <a16:creationId xmlns:a16="http://schemas.microsoft.com/office/drawing/2014/main" id="{A8D865E2-CBEE-4C86-9A68-86242C2D2AAB}"/>
              </a:ext>
            </a:extLst>
          </p:cNvPr>
          <p:cNvSpPr/>
          <p:nvPr/>
        </p:nvSpPr>
        <p:spPr>
          <a:xfrm>
            <a:off x="3057524" y="460889"/>
            <a:ext cx="3857625"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VẬN DỤNG, TRẢI NGHIỆM</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36" name="Google Shape;187;p33">
            <a:extLst>
              <a:ext uri="{FF2B5EF4-FFF2-40B4-BE49-F238E27FC236}">
                <a16:creationId xmlns:a16="http://schemas.microsoft.com/office/drawing/2014/main" id="{3B6E71F9-8A88-4AEA-B29F-F25729589E2F}"/>
              </a:ext>
            </a:extLst>
          </p:cNvPr>
          <p:cNvPicPr preferRelativeResize="0"/>
          <p:nvPr/>
        </p:nvPicPr>
        <p:blipFill rotWithShape="1">
          <a:blip r:embed="rId3">
            <a:alphaModFix/>
          </a:blip>
          <a:srcRect l="9904" r="9896"/>
          <a:stretch/>
        </p:blipFill>
        <p:spPr>
          <a:xfrm>
            <a:off x="1954810" y="-32030"/>
            <a:ext cx="1265393" cy="985838"/>
          </a:xfrm>
          <a:prstGeom prst="rect">
            <a:avLst/>
          </a:prstGeom>
          <a:noFill/>
          <a:ln>
            <a:noFill/>
          </a:ln>
        </p:spPr>
      </p:pic>
      <p:grpSp>
        <p:nvGrpSpPr>
          <p:cNvPr id="37" name="Group 36">
            <a:extLst>
              <a:ext uri="{FF2B5EF4-FFF2-40B4-BE49-F238E27FC236}">
                <a16:creationId xmlns:a16="http://schemas.microsoft.com/office/drawing/2014/main" id="{DADE7B70-2906-4F69-9710-EB2074BE2EC5}"/>
              </a:ext>
            </a:extLst>
          </p:cNvPr>
          <p:cNvGrpSpPr/>
          <p:nvPr/>
        </p:nvGrpSpPr>
        <p:grpSpPr>
          <a:xfrm>
            <a:off x="508197" y="1435125"/>
            <a:ext cx="7863906" cy="1015663"/>
            <a:chOff x="995976" y="2114373"/>
            <a:chExt cx="7863906" cy="1015663"/>
          </a:xfrm>
        </p:grpSpPr>
        <p:sp>
          <p:nvSpPr>
            <p:cNvPr id="38" name="Oval 37">
              <a:extLst>
                <a:ext uri="{FF2B5EF4-FFF2-40B4-BE49-F238E27FC236}">
                  <a16:creationId xmlns:a16="http://schemas.microsoft.com/office/drawing/2014/main" id="{AA840DAE-BEBC-40CB-89C1-DC9B55097EAB}"/>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9" name="TextBox 38">
              <a:extLst>
                <a:ext uri="{FF2B5EF4-FFF2-40B4-BE49-F238E27FC236}">
                  <a16:creationId xmlns:a16="http://schemas.microsoft.com/office/drawing/2014/main" id="{978A49DB-108E-4D6A-8D60-E0FD01EB5DAF}"/>
                </a:ext>
              </a:extLst>
            </p:cNvPr>
            <p:cNvSpPr txBox="1"/>
            <p:nvPr/>
          </p:nvSpPr>
          <p:spPr>
            <a:xfrm>
              <a:off x="1303733" y="2114373"/>
              <a:ext cx="7556149" cy="1015663"/>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Theo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tổ</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ý </a:t>
              </a:r>
              <a:r>
                <a:rPr lang="en-US" sz="2000" dirty="0" err="1">
                  <a:latin typeface="Cambria" panose="02040503050406030204" pitchFamily="18" charset="0"/>
                  <a:ea typeface="Cambria" panose="02040503050406030204" pitchFamily="18" charset="0"/>
                </a:rPr>
                <a:t>nghĩa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p>
          </p:txBody>
        </p:sp>
      </p:grpSp>
      <p:grpSp>
        <p:nvGrpSpPr>
          <p:cNvPr id="40" name="Group 39">
            <a:extLst>
              <a:ext uri="{FF2B5EF4-FFF2-40B4-BE49-F238E27FC236}">
                <a16:creationId xmlns:a16="http://schemas.microsoft.com/office/drawing/2014/main" id="{C1005BC3-B5D4-4D6F-B029-23D9CF0759E0}"/>
              </a:ext>
            </a:extLst>
          </p:cNvPr>
          <p:cNvGrpSpPr/>
          <p:nvPr/>
        </p:nvGrpSpPr>
        <p:grpSpPr>
          <a:xfrm>
            <a:off x="508197" y="2732050"/>
            <a:ext cx="4535197" cy="400110"/>
            <a:chOff x="995976" y="2114373"/>
            <a:chExt cx="4535197" cy="400110"/>
          </a:xfrm>
        </p:grpSpPr>
        <p:sp>
          <p:nvSpPr>
            <p:cNvPr id="41" name="Oval 40">
              <a:extLst>
                <a:ext uri="{FF2B5EF4-FFF2-40B4-BE49-F238E27FC236}">
                  <a16:creationId xmlns:a16="http://schemas.microsoft.com/office/drawing/2014/main" id="{0D285326-B253-4EA2-A82F-C0842689F66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a16="http://schemas.microsoft.com/office/drawing/2014/main" id="{BC53A36D-CC81-4285-B09D-02D31C7B2DE3}"/>
                </a:ext>
              </a:extLst>
            </p:cNvPr>
            <p:cNvSpPr txBox="1"/>
            <p:nvPr/>
          </p:nvSpPr>
          <p:spPr>
            <a:xfrm>
              <a:off x="1303734" y="2114373"/>
              <a:ext cx="4227439"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sau</a:t>
              </a:r>
              <a:r>
                <a:rPr lang="en-US" sz="2000" dirty="0">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Luyện</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tập</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tả</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cảnh</a:t>
              </a:r>
              <a:r>
                <a:rPr lang="en-US" sz="2000" b="1" dirty="0">
                  <a:solidFill>
                    <a:srgbClr val="FF4495"/>
                  </a:solidFill>
                  <a:latin typeface="Cambria" panose="02040503050406030204" pitchFamily="18" charset="0"/>
                  <a:ea typeface="Cambria" panose="02040503050406030204" pitchFamily="18" charset="0"/>
                </a:rPr>
                <a:t>.</a:t>
              </a:r>
            </a:p>
          </p:txBody>
        </p:sp>
      </p:grpSp>
      <p:pic>
        <p:nvPicPr>
          <p:cNvPr id="11" name="Google Shape;1320;p54">
            <a:extLst>
              <a:ext uri="{FF2B5EF4-FFF2-40B4-BE49-F238E27FC236}">
                <a16:creationId xmlns:a16="http://schemas.microsoft.com/office/drawing/2014/main" id="{224F5726-080F-4F85-A979-CB79AAE052F6}"/>
              </a:ext>
            </a:extLst>
          </p:cNvPr>
          <p:cNvPicPr preferRelativeResize="0"/>
          <p:nvPr/>
        </p:nvPicPr>
        <p:blipFill rotWithShape="1">
          <a:blip r:embed="rId4">
            <a:alphaModFix/>
          </a:blip>
          <a:srcRect l="33326" r="37168"/>
          <a:stretch/>
        </p:blipFill>
        <p:spPr>
          <a:xfrm>
            <a:off x="6878134" y="2493378"/>
            <a:ext cx="1493969" cy="2728312"/>
          </a:xfrm>
          <a:prstGeom prst="rect">
            <a:avLst/>
          </a:prstGeom>
          <a:noFill/>
          <a:ln>
            <a:noFill/>
          </a:ln>
        </p:spPr>
      </p:pic>
    </p:spTree>
    <p:extLst>
      <p:ext uri="{BB962C8B-B14F-4D97-AF65-F5344CB8AC3E}">
        <p14:creationId xmlns:p14="http://schemas.microsoft.com/office/powerpoint/2010/main" val="244480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5"/>
        <p:cNvGrpSpPr/>
        <p:nvPr/>
      </p:nvGrpSpPr>
      <p:grpSpPr>
        <a:xfrm>
          <a:off x="0" y="0"/>
          <a:ext cx="0" cy="0"/>
          <a:chOff x="0" y="0"/>
          <a:chExt cx="0" cy="0"/>
        </a:xfrm>
      </p:grpSpPr>
      <p:pic>
        <p:nvPicPr>
          <p:cNvPr id="4" name="Picture 3">
            <a:extLst>
              <a:ext uri="{FF2B5EF4-FFF2-40B4-BE49-F238E27FC236}">
                <a16:creationId xmlns:a16="http://schemas.microsoft.com/office/drawing/2014/main" id="{185CF491-0D2D-4BC6-B1C3-39AE2DC50452}"/>
              </a:ext>
            </a:extLst>
          </p:cNvPr>
          <p:cNvPicPr>
            <a:picLocks noChangeAspect="1"/>
          </p:cNvPicPr>
          <p:nvPr/>
        </p:nvPicPr>
        <p:blipFill rotWithShape="1">
          <a:blip r:embed="rId4"/>
          <a:srcRect l="31691" r="32633"/>
          <a:stretch/>
        </p:blipFill>
        <p:spPr>
          <a:xfrm>
            <a:off x="5766954" y="2149248"/>
            <a:ext cx="2753592" cy="17801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284"/>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98D3511-B5D8-4596-9C88-B0BF46F20DE5}"/>
              </a:ext>
            </a:extLst>
          </p:cNvPr>
          <p:cNvSpPr/>
          <p:nvPr/>
        </p:nvSpPr>
        <p:spPr>
          <a:xfrm>
            <a:off x="320040" y="345259"/>
            <a:ext cx="8537408" cy="4603664"/>
          </a:xfrm>
          <a:prstGeom prst="roundRect">
            <a:avLst>
              <a:gd name="adj" fmla="val 5359"/>
            </a:avLst>
          </a:prstGeom>
          <a:solidFill>
            <a:schemeClr val="lt1">
              <a:alpha val="85000"/>
            </a:schemeClr>
          </a:solidFill>
          <a:ln>
            <a:solidFill>
              <a:srgbClr val="EE6D77"/>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15" name="Rectangle 14">
            <a:extLst>
              <a:ext uri="{FF2B5EF4-FFF2-40B4-BE49-F238E27FC236}">
                <a16:creationId xmlns:a16="http://schemas.microsoft.com/office/drawing/2014/main" id="{E33C534B-0D73-4726-B7A7-13B636E8A688}"/>
              </a:ext>
            </a:extLst>
          </p:cNvPr>
          <p:cNvSpPr/>
          <p:nvPr/>
        </p:nvSpPr>
        <p:spPr>
          <a:xfrm>
            <a:off x="3057525" y="460889"/>
            <a:ext cx="302895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KHỞI ĐỘNG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8" name="Google Shape;187;p33">
            <a:extLst>
              <a:ext uri="{FF2B5EF4-FFF2-40B4-BE49-F238E27FC236}">
                <a16:creationId xmlns:a16="http://schemas.microsoft.com/office/drawing/2014/main" id="{B07E73FB-4A98-4606-98D1-8BCE35A2E672}"/>
              </a:ext>
            </a:extLst>
          </p:cNvPr>
          <p:cNvPicPr preferRelativeResize="0"/>
          <p:nvPr/>
        </p:nvPicPr>
        <p:blipFill rotWithShape="1">
          <a:blip r:embed="rId3">
            <a:alphaModFix/>
          </a:blip>
          <a:srcRect l="9904" r="9896"/>
          <a:stretch/>
        </p:blipFill>
        <p:spPr>
          <a:xfrm>
            <a:off x="2446300" y="20945"/>
            <a:ext cx="1265393" cy="985838"/>
          </a:xfrm>
          <a:prstGeom prst="rect">
            <a:avLst/>
          </a:prstGeom>
          <a:noFill/>
          <a:ln>
            <a:noFill/>
          </a:ln>
        </p:spPr>
      </p:pic>
      <p:sp>
        <p:nvSpPr>
          <p:cNvPr id="3" name="TextBox 2">
            <a:extLst>
              <a:ext uri="{FF2B5EF4-FFF2-40B4-BE49-F238E27FC236}">
                <a16:creationId xmlns:a16="http://schemas.microsoft.com/office/drawing/2014/main" id="{6A893E20-E967-4FDA-8D5E-26E5A87F472B}"/>
              </a:ext>
            </a:extLst>
          </p:cNvPr>
          <p:cNvSpPr txBox="1"/>
          <p:nvPr/>
        </p:nvSpPr>
        <p:spPr>
          <a:xfrm>
            <a:off x="1363012" y="1047870"/>
            <a:ext cx="6109365" cy="430887"/>
          </a:xfrm>
          <a:prstGeom prst="rect">
            <a:avLst/>
          </a:prstGeom>
          <a:noFill/>
        </p:spPr>
        <p:txBody>
          <a:bodyPr wrap="none" rtlCol="0">
            <a:spAutoFit/>
          </a:bodyPr>
          <a:lstStyle/>
          <a:p>
            <a:r>
              <a:rPr lang="en-US" sz="2200" b="1" dirty="0" err="1">
                <a:latin typeface="Cambria" panose="02040503050406030204" pitchFamily="18" charset="0"/>
                <a:ea typeface="Cambria" panose="02040503050406030204" pitchFamily="18" charset="0"/>
              </a:rPr>
              <a:t>Một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lá</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đơn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không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gồm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nội</a:t>
            </a:r>
            <a:r>
              <a:rPr lang="en-US" sz="2200" b="1" dirty="0">
                <a:latin typeface="Cambria" panose="02040503050406030204" pitchFamily="18" charset="0"/>
                <a:ea typeface="Cambria" panose="02040503050406030204" pitchFamily="18" charset="0"/>
              </a:rPr>
              <a:t> dung </a:t>
            </a:r>
            <a:r>
              <a:rPr lang="en-US" sz="2200" b="1" dirty="0" err="1">
                <a:latin typeface="Cambria" panose="02040503050406030204" pitchFamily="18" charset="0"/>
                <a:ea typeface="Cambria" panose="02040503050406030204" pitchFamily="18" charset="0"/>
              </a:rPr>
              <a:t>nào</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sau</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đây</a:t>
            </a:r>
            <a:r>
              <a:rPr lang="en-US" sz="2200" b="1" dirty="0">
                <a:latin typeface="Cambria" panose="02040503050406030204" pitchFamily="18" charset="0"/>
                <a:ea typeface="Cambria" panose="02040503050406030204" pitchFamily="18" charset="0"/>
              </a:rPr>
              <a:t>?  </a:t>
            </a:r>
          </a:p>
        </p:txBody>
      </p:sp>
      <p:sp>
        <p:nvSpPr>
          <p:cNvPr id="40" name="TextBox 39">
            <a:extLst>
              <a:ext uri="{FF2B5EF4-FFF2-40B4-BE49-F238E27FC236}">
                <a16:creationId xmlns:a16="http://schemas.microsoft.com/office/drawing/2014/main" id="{AE3D55DF-0897-4535-A2FA-537FA5FCA8C8}"/>
              </a:ext>
            </a:extLst>
          </p:cNvPr>
          <p:cNvSpPr txBox="1"/>
          <p:nvPr/>
        </p:nvSpPr>
        <p:spPr>
          <a:xfrm>
            <a:off x="689346" y="1574615"/>
            <a:ext cx="256512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 </a:t>
            </a:r>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A213975C-E056-4A1E-9CEE-74F04F248380}"/>
              </a:ext>
            </a:extLst>
          </p:cNvPr>
          <p:cNvSpPr txBox="1"/>
          <p:nvPr/>
        </p:nvSpPr>
        <p:spPr>
          <a:xfrm>
            <a:off x="691795" y="1972384"/>
            <a:ext cx="350769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B.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549BAEF9-70AA-4FDD-ABB8-C8D1C8962504}"/>
              </a:ext>
            </a:extLst>
          </p:cNvPr>
          <p:cNvSpPr txBox="1"/>
          <p:nvPr/>
        </p:nvSpPr>
        <p:spPr>
          <a:xfrm>
            <a:off x="689346" y="2404700"/>
            <a:ext cx="178927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C.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DD9D26BA-5F3F-45E5-A271-B6E68E944C17}"/>
              </a:ext>
            </a:extLst>
          </p:cNvPr>
          <p:cNvSpPr txBox="1"/>
          <p:nvPr/>
        </p:nvSpPr>
        <p:spPr>
          <a:xfrm>
            <a:off x="701016" y="3244544"/>
            <a:ext cx="808672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E.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id="{784112AE-9A19-45D3-8439-92898310CE16}"/>
              </a:ext>
            </a:extLst>
          </p:cNvPr>
          <p:cNvSpPr txBox="1"/>
          <p:nvPr/>
        </p:nvSpPr>
        <p:spPr>
          <a:xfrm>
            <a:off x="701414" y="4104666"/>
            <a:ext cx="3498073"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H.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5D3A3C42-4E95-41E1-B7E4-DBDAE36271F5}"/>
              </a:ext>
            </a:extLst>
          </p:cNvPr>
          <p:cNvSpPr txBox="1"/>
          <p:nvPr/>
        </p:nvSpPr>
        <p:spPr>
          <a:xfrm>
            <a:off x="689346" y="3655060"/>
            <a:ext cx="368081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G.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54" name="TextBox 53">
            <a:extLst>
              <a:ext uri="{FF2B5EF4-FFF2-40B4-BE49-F238E27FC236}">
                <a16:creationId xmlns:a16="http://schemas.microsoft.com/office/drawing/2014/main" id="{2F108B8D-AB0E-4530-B34E-A7F296D91453}"/>
              </a:ext>
            </a:extLst>
          </p:cNvPr>
          <p:cNvSpPr txBox="1"/>
          <p:nvPr/>
        </p:nvSpPr>
        <p:spPr>
          <a:xfrm>
            <a:off x="689346" y="2837016"/>
            <a:ext cx="4297971"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D.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4" name="Oval 3">
            <a:extLst>
              <a:ext uri="{FF2B5EF4-FFF2-40B4-BE49-F238E27FC236}">
                <a16:creationId xmlns:a16="http://schemas.microsoft.com/office/drawing/2014/main" id="{92271B75-5E9B-4D7F-94E1-D21F8E738177}"/>
              </a:ext>
            </a:extLst>
          </p:cNvPr>
          <p:cNvSpPr/>
          <p:nvPr/>
        </p:nvSpPr>
        <p:spPr>
          <a:xfrm>
            <a:off x="631304" y="2865571"/>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FA8D0">
            <a:alpha val="46000"/>
          </a:srgbClr>
        </a:solidFill>
        <a:effectLst/>
      </p:bgPr>
    </p:bg>
    <p:spTree>
      <p:nvGrpSpPr>
        <p:cNvPr id="1" name="Shape 148"/>
        <p:cNvGrpSpPr/>
        <p:nvPr/>
      </p:nvGrpSpPr>
      <p:grpSpPr>
        <a:xfrm>
          <a:off x="0" y="0"/>
          <a:ext cx="0" cy="0"/>
          <a:chOff x="0" y="0"/>
          <a:chExt cx="0" cy="0"/>
        </a:xfrm>
      </p:grpSpPr>
      <p:sp>
        <p:nvSpPr>
          <p:cNvPr id="150" name="Google Shape;150;p30"/>
          <p:cNvSpPr txBox="1">
            <a:spLocks noGrp="1"/>
          </p:cNvSpPr>
          <p:nvPr>
            <p:ph type="subTitle" idx="1"/>
          </p:nvPr>
        </p:nvSpPr>
        <p:spPr>
          <a:xfrm flipH="1">
            <a:off x="3628892" y="1805927"/>
            <a:ext cx="5752214" cy="5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err="1">
                <a:solidFill>
                  <a:srgbClr val="FFFFFF"/>
                </a:solidFill>
                <a:latin typeface="Cambria" panose="02040503050406030204" pitchFamily="18" charset="0"/>
                <a:ea typeface="Cambria" panose="02040503050406030204" pitchFamily="18" charset="0"/>
              </a:rPr>
              <a:t>Tập</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làm</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văn</a:t>
            </a:r>
            <a:endParaRPr lang="en-US" sz="3600" b="1" dirty="0">
              <a:latin typeface="Cambria" panose="02040503050406030204" pitchFamily="18" charset="0"/>
              <a:ea typeface="Cambria" panose="02040503050406030204" pitchFamily="18" charset="0"/>
            </a:endParaRPr>
          </a:p>
        </p:txBody>
      </p:sp>
      <p:pic>
        <p:nvPicPr>
          <p:cNvPr id="151" name="Google Shape;151;p30"/>
          <p:cNvPicPr preferRelativeResize="0"/>
          <p:nvPr/>
        </p:nvPicPr>
        <p:blipFill rotWithShape="1">
          <a:blip r:embed="rId3">
            <a:alphaModFix/>
          </a:blip>
          <a:srcRect r="31266"/>
          <a:stretch/>
        </p:blipFill>
        <p:spPr>
          <a:xfrm>
            <a:off x="0" y="-26"/>
            <a:ext cx="5752214" cy="5029225"/>
          </a:xfrm>
          <a:prstGeom prst="rect">
            <a:avLst/>
          </a:prstGeom>
          <a:noFill/>
          <a:ln>
            <a:noFill/>
          </a:ln>
        </p:spPr>
      </p:pic>
      <p:sp>
        <p:nvSpPr>
          <p:cNvPr id="2" name="Rectangle 1">
            <a:extLst>
              <a:ext uri="{FF2B5EF4-FFF2-40B4-BE49-F238E27FC236}">
                <a16:creationId xmlns:a16="http://schemas.microsoft.com/office/drawing/2014/main" id="{9F5AC62A-4213-4552-A11E-F789CDE9EEC4}"/>
              </a:ext>
            </a:extLst>
          </p:cNvPr>
          <p:cNvSpPr/>
          <p:nvPr/>
        </p:nvSpPr>
        <p:spPr>
          <a:xfrm>
            <a:off x="3628892" y="2332427"/>
            <a:ext cx="5752214" cy="646331"/>
          </a:xfrm>
          <a:prstGeom prst="rect">
            <a:avLst/>
          </a:prstGeom>
        </p:spPr>
        <p:txBody>
          <a:bodyPr wrap="square">
            <a:spAutoFit/>
          </a:bodyPr>
          <a:lstStyle/>
          <a:p>
            <a:pPr lvl="0" algn="ctr">
              <a:buClr>
                <a:srgbClr val="FFFFFF"/>
              </a:buClr>
              <a:buSzPts val="1200"/>
            </a:pPr>
            <a:r>
              <a:rPr lang="en-US" sz="3600" b="1" dirty="0">
                <a:blipFill dpi="0" rotWithShape="1">
                  <a:blip r:embed="rId4">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sym typeface="Zilla Slab Light"/>
              </a:rPr>
              <a:t>LUYỆN TẬP LÀM ĐƠN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A8D0">
            <a:alpha val="23000"/>
          </a:srgbClr>
        </a:solidFill>
        <a:effectLst/>
      </p:bgPr>
    </p:bg>
    <p:spTree>
      <p:nvGrpSpPr>
        <p:cNvPr id="1" name=""/>
        <p:cNvGrpSpPr/>
        <p:nvPr/>
      </p:nvGrpSpPr>
      <p:grpSpPr>
        <a:xfrm>
          <a:off x="0" y="0"/>
          <a:ext cx="0" cy="0"/>
          <a:chOff x="0" y="0"/>
          <a:chExt cx="0" cy="0"/>
        </a:xfrm>
      </p:grpSpPr>
      <p:sp>
        <p:nvSpPr>
          <p:cNvPr id="4" name="Title 3"/>
          <p:cNvSpPr>
            <a:spLocks noGrp="1"/>
          </p:cNvSpPr>
          <p:nvPr>
            <p:ph type="title" idx="2"/>
          </p:nvPr>
        </p:nvSpPr>
        <p:spPr>
          <a:xfrm>
            <a:off x="2499369" y="1694094"/>
            <a:ext cx="4191142" cy="818100"/>
          </a:xfrm>
        </p:spPr>
        <p:txBody>
          <a:bodyPr/>
          <a:lstStyle/>
          <a:p>
            <a:pPr algn="ctr"/>
            <a:r>
              <a:rPr lang="en-US" sz="7200" dirty="0"/>
              <a:t>KHÁM PHÁ</a:t>
            </a:r>
          </a:p>
        </p:txBody>
      </p:sp>
    </p:spTree>
    <p:extLst>
      <p:ext uri="{BB962C8B-B14F-4D97-AF65-F5344CB8AC3E}">
        <p14:creationId xmlns:p14="http://schemas.microsoft.com/office/powerpoint/2010/main" val="1825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A8D0">
            <a:alpha val="32000"/>
          </a:srgbClr>
        </a:solidFill>
        <a:effectLst/>
      </p:bgPr>
    </p:bg>
    <p:spTree>
      <p:nvGrpSpPr>
        <p:cNvPr id="1" name="Shape 155"/>
        <p:cNvGrpSpPr/>
        <p:nvPr/>
      </p:nvGrpSpPr>
      <p:grpSpPr>
        <a:xfrm>
          <a:off x="0" y="0"/>
          <a:ext cx="0" cy="0"/>
          <a:chOff x="0" y="0"/>
          <a:chExt cx="0" cy="0"/>
        </a:xfrm>
      </p:grpSpPr>
      <p:sp>
        <p:nvSpPr>
          <p:cNvPr id="157" name="Google Shape;157;p31"/>
          <p:cNvSpPr txBox="1">
            <a:spLocks noGrp="1"/>
          </p:cNvSpPr>
          <p:nvPr>
            <p:ph type="subTitle" idx="1"/>
          </p:nvPr>
        </p:nvSpPr>
        <p:spPr>
          <a:xfrm>
            <a:off x="2635545" y="1885006"/>
            <a:ext cx="4733475" cy="930769"/>
          </a:xfrm>
          <a:prstGeom prst="rect">
            <a:avLst/>
          </a:prstGeom>
        </p:spPr>
        <p:txBody>
          <a:bodyPr spcFirstLastPara="1" wrap="square" lIns="91425" tIns="91425" rIns="91425" bIns="91425" anchor="t" anchorCtr="0">
            <a:noAutofit/>
          </a:bodyPr>
          <a:lstStyle/>
          <a:p>
            <a:pPr marL="0" lvl="0" indent="0"/>
            <a:r>
              <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rPr>
              <a:t>Biết cách viết lá đơn đúng quy định và trình bày đầy đủ nguyện vọng trong đơn.</a:t>
            </a:r>
            <a:endParaRPr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sp>
        <p:nvSpPr>
          <p:cNvPr id="170" name="Google Shape;170;p31"/>
          <p:cNvSpPr txBox="1">
            <a:spLocks noGrp="1"/>
          </p:cNvSpPr>
          <p:nvPr>
            <p:ph type="title" idx="17"/>
          </p:nvPr>
        </p:nvSpPr>
        <p:spPr>
          <a:xfrm>
            <a:off x="2897372" y="841222"/>
            <a:ext cx="3856513" cy="8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Yêu</a:t>
            </a:r>
            <a:r>
              <a:rPr lang="en-US"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cần</a:t>
            </a:r>
            <a:r>
              <a:rPr lang="en-US"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đạt</a:t>
            </a:r>
            <a:endParaRPr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026" name="Picture 2" descr="Target icon Notes and Tasks icon Aim icon, Symbol, Logo, Circle ...">
            <a:extLst>
              <a:ext uri="{FF2B5EF4-FFF2-40B4-BE49-F238E27FC236}">
                <a16:creationId xmlns:a16="http://schemas.microsoft.com/office/drawing/2014/main" id="{4E798B06-38B5-4868-B021-D510BD14EEF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1998921" y="1865593"/>
            <a:ext cx="636624" cy="63662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EA0C4B9-E548-42CE-830D-5C93808C46D6}"/>
              </a:ext>
            </a:extLst>
          </p:cNvPr>
          <p:cNvGrpSpPr/>
          <p:nvPr/>
        </p:nvGrpSpPr>
        <p:grpSpPr>
          <a:xfrm>
            <a:off x="1998921" y="2949133"/>
            <a:ext cx="5039192" cy="930769"/>
            <a:chOff x="2099071" y="2847126"/>
            <a:chExt cx="5039192" cy="930769"/>
          </a:xfrm>
        </p:grpSpPr>
        <p:sp>
          <p:nvSpPr>
            <p:cNvPr id="48" name="Google Shape;157;p31">
              <a:extLst>
                <a:ext uri="{FF2B5EF4-FFF2-40B4-BE49-F238E27FC236}">
                  <a16:creationId xmlns:a16="http://schemas.microsoft.com/office/drawing/2014/main" id="{04D39662-D974-4B13-9407-815127726E43}"/>
                </a:ext>
              </a:extLst>
            </p:cNvPr>
            <p:cNvSpPr txBox="1">
              <a:spLocks/>
            </p:cNvSpPr>
            <p:nvPr/>
          </p:nvSpPr>
          <p:spPr>
            <a:xfrm>
              <a:off x="2735695" y="2847126"/>
              <a:ext cx="4402568" cy="930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1pPr>
              <a:lvl2pPr marL="914400" marR="0" lvl="1"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2pPr>
              <a:lvl3pPr marL="1371600" marR="0" lvl="2"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3pPr>
              <a:lvl4pPr marL="1828800" marR="0" lvl="3"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4pPr>
              <a:lvl5pPr marL="2286000" marR="0" lvl="4"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5pPr>
              <a:lvl6pPr marL="2743200" marR="0" lvl="5"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6pPr>
              <a:lvl7pPr marL="3200400" marR="0" lvl="6"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7pPr>
              <a:lvl8pPr marL="3657600" marR="0" lvl="7"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8pPr>
              <a:lvl9pPr marL="4114800" marR="0" lvl="8"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9pPr>
            </a:lstStyle>
            <a:p>
              <a:pPr marL="0" lvl="0" indent="0"/>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Viết</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được</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lá</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xin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gia</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nhập</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đội</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đúng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quy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định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bày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đủ</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vọng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trong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a:t>
              </a:r>
              <a:endPar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pic>
          <p:nvPicPr>
            <p:cNvPr id="54" name="Picture 2" descr="Target icon Notes and Tasks icon Aim icon, Symbol, Logo, Circle ...">
              <a:extLst>
                <a:ext uri="{FF2B5EF4-FFF2-40B4-BE49-F238E27FC236}">
                  <a16:creationId xmlns:a16="http://schemas.microsoft.com/office/drawing/2014/main" id="{B975025C-D226-4B0B-B813-BA6342880E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2099071" y="2865502"/>
              <a:ext cx="636624" cy="636624"/>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Google Shape;1320;p54">
            <a:extLst>
              <a:ext uri="{FF2B5EF4-FFF2-40B4-BE49-F238E27FC236}">
                <a16:creationId xmlns:a16="http://schemas.microsoft.com/office/drawing/2014/main" id="{E1117735-F552-4153-BC6D-E7F822BFC81E}"/>
              </a:ext>
            </a:extLst>
          </p:cNvPr>
          <p:cNvPicPr preferRelativeResize="0"/>
          <p:nvPr/>
        </p:nvPicPr>
        <p:blipFill rotWithShape="1">
          <a:blip r:embed="rId5">
            <a:alphaModFix/>
          </a:blip>
          <a:srcRect l="33326" r="37168"/>
          <a:stretch/>
        </p:blipFill>
        <p:spPr>
          <a:xfrm>
            <a:off x="737648" y="2502217"/>
            <a:ext cx="1493969" cy="27283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108682" y="461393"/>
            <a:ext cx="8926638" cy="4504011"/>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1356838" y="8335"/>
            <a:ext cx="5830337" cy="388993"/>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75216D9B-DE7F-4E58-811C-1C19E5D30B8A}"/>
              </a:ext>
            </a:extLst>
          </p:cNvPr>
          <p:cNvGrpSpPr/>
          <p:nvPr/>
        </p:nvGrpSpPr>
        <p:grpSpPr>
          <a:xfrm>
            <a:off x="259320" y="-21959"/>
            <a:ext cx="8252651" cy="985838"/>
            <a:chOff x="-101778" y="146448"/>
            <a:chExt cx="8252651" cy="985838"/>
          </a:xfrm>
        </p:grpSpPr>
        <p:sp>
          <p:nvSpPr>
            <p:cNvPr id="13" name="Rectangle 12">
              <a:extLst>
                <a:ext uri="{FF2B5EF4-FFF2-40B4-BE49-F238E27FC236}">
                  <a16:creationId xmlns:a16="http://schemas.microsoft.com/office/drawing/2014/main" id="{E0330586-932C-42E3-9932-D210323B8C36}"/>
                </a:ext>
              </a:extLst>
            </p:cNvPr>
            <p:cNvSpPr/>
            <p:nvPr/>
          </p:nvSpPr>
          <p:spPr>
            <a:xfrm>
              <a:off x="1074117" y="198913"/>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sp>
        <p:nvSpPr>
          <p:cNvPr id="16" name="TextBox 15">
            <a:extLst>
              <a:ext uri="{FF2B5EF4-FFF2-40B4-BE49-F238E27FC236}">
                <a16:creationId xmlns:a16="http://schemas.microsoft.com/office/drawing/2014/main" id="{23B19B5D-2252-43EE-9162-7AAF9CCA4AB4}"/>
              </a:ext>
            </a:extLst>
          </p:cNvPr>
          <p:cNvSpPr txBox="1"/>
          <p:nvPr/>
        </p:nvSpPr>
        <p:spPr>
          <a:xfrm>
            <a:off x="223284" y="415383"/>
            <a:ext cx="8625360" cy="4524315"/>
          </a:xfrm>
          <a:prstGeom prst="rect">
            <a:avLst/>
          </a:prstGeom>
          <a:noFill/>
        </p:spPr>
        <p:txBody>
          <a:bodyPr wrap="square">
            <a:spAutoFit/>
          </a:bodyPr>
          <a:lstStyle/>
          <a:p>
            <a:pPr algn="ctr"/>
            <a:r>
              <a:rPr kumimoji="0" lang="en-US" altLang="en-US" sz="18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rPr>
              <a:t> </a:t>
            </a:r>
            <a:r>
              <a:rPr lang="en-US" altLang="en-US" sz="1800" b="1" kern="1200" dirty="0" err="1">
                <a:solidFill>
                  <a:srgbClr val="FF0000"/>
                </a:solidFill>
                <a:latin typeface="Cambria" panose="02040503050406030204" pitchFamily="18" charset="0"/>
                <a:ea typeface="Cambria" panose="02040503050406030204" pitchFamily="18" charset="0"/>
                <a:cs typeface="+mn-cs"/>
              </a:rPr>
              <a:t>Thần</a:t>
            </a:r>
            <a:r>
              <a:rPr lang="en-US" altLang="en-US" sz="1800" b="1" kern="1200" dirty="0">
                <a:solidFill>
                  <a:srgbClr val="FF0000"/>
                </a:solidFill>
                <a:latin typeface="Cambria" panose="02040503050406030204" pitchFamily="18" charset="0"/>
                <a:ea typeface="Cambria" panose="02040503050406030204" pitchFamily="18" charset="0"/>
                <a:cs typeface="+mn-cs"/>
              </a:rPr>
              <a:t> </a:t>
            </a:r>
            <a:r>
              <a:rPr lang="en-US" altLang="en-US" sz="1800" b="1" kern="1200" dirty="0" err="1">
                <a:solidFill>
                  <a:srgbClr val="FF0000"/>
                </a:solidFill>
                <a:latin typeface="Cambria" panose="02040503050406030204" pitchFamily="18" charset="0"/>
                <a:ea typeface="Cambria" panose="02040503050406030204" pitchFamily="18" charset="0"/>
                <a:cs typeface="+mn-cs"/>
              </a:rPr>
              <a:t>Chết</a:t>
            </a:r>
            <a:r>
              <a:rPr lang="en-US" altLang="en-US" sz="1800" b="1" kern="1200" dirty="0">
                <a:solidFill>
                  <a:srgbClr val="FF0000"/>
                </a:solidFill>
                <a:latin typeface="Cambria" panose="02040503050406030204" pitchFamily="18" charset="0"/>
                <a:ea typeface="Cambria" panose="02040503050406030204" pitchFamily="18" charset="0"/>
                <a:cs typeface="+mn-cs"/>
              </a:rPr>
              <a:t> </a:t>
            </a:r>
            <a:r>
              <a:rPr lang="en-US" altLang="en-US" sz="1800" b="1" kern="1200" dirty="0" err="1">
                <a:solidFill>
                  <a:srgbClr val="FF0000"/>
                </a:solidFill>
                <a:latin typeface="Cambria" panose="02040503050406030204" pitchFamily="18" charset="0"/>
                <a:ea typeface="Cambria" panose="02040503050406030204" pitchFamily="18" charset="0"/>
                <a:cs typeface="+mn-cs"/>
              </a:rPr>
              <a:t>mang</a:t>
            </a:r>
            <a:r>
              <a:rPr lang="en-US" altLang="en-US" sz="1800" b="1" kern="1200" dirty="0">
                <a:solidFill>
                  <a:srgbClr val="FF0000"/>
                </a:solidFill>
                <a:latin typeface="Cambria" panose="02040503050406030204" pitchFamily="18" charset="0"/>
                <a:ea typeface="Cambria" panose="02040503050406030204" pitchFamily="18" charset="0"/>
                <a:cs typeface="+mn-cs"/>
              </a:rPr>
              <a:t> </a:t>
            </a:r>
            <a:r>
              <a:rPr lang="en-US" altLang="en-US" sz="1800" b="1" kern="1200" dirty="0" err="1">
                <a:solidFill>
                  <a:srgbClr val="FF0000"/>
                </a:solidFill>
                <a:latin typeface="Cambria" panose="02040503050406030204" pitchFamily="18" charset="0"/>
                <a:ea typeface="Cambria" panose="02040503050406030204" pitchFamily="18" charset="0"/>
                <a:cs typeface="+mn-cs"/>
              </a:rPr>
              <a:t>tên</a:t>
            </a:r>
            <a:r>
              <a:rPr lang="en-US" altLang="en-US" sz="1800" b="1" kern="1200" dirty="0">
                <a:solidFill>
                  <a:srgbClr val="FF0000"/>
                </a:solidFill>
                <a:latin typeface="Cambria" panose="02040503050406030204" pitchFamily="18" charset="0"/>
                <a:ea typeface="Cambria" panose="02040503050406030204" pitchFamily="18" charset="0"/>
                <a:cs typeface="+mn-cs"/>
              </a:rPr>
              <a:t> 7 </a:t>
            </a:r>
            <a:r>
              <a:rPr lang="en-US" altLang="en-US" sz="1800" b="1" kern="1200" dirty="0" err="1">
                <a:solidFill>
                  <a:srgbClr val="FF0000"/>
                </a:solidFill>
                <a:latin typeface="Cambria" panose="02040503050406030204" pitchFamily="18" charset="0"/>
                <a:ea typeface="Cambria" panose="02040503050406030204" pitchFamily="18" charset="0"/>
                <a:cs typeface="+mn-cs"/>
              </a:rPr>
              <a:t>sắc</a:t>
            </a:r>
            <a:r>
              <a:rPr lang="en-US" altLang="en-US" sz="1800" b="1" kern="1200" dirty="0">
                <a:solidFill>
                  <a:srgbClr val="FF0000"/>
                </a:solidFill>
                <a:latin typeface="Cambria" panose="02040503050406030204" pitchFamily="18" charset="0"/>
                <a:ea typeface="Cambria" panose="02040503050406030204" pitchFamily="18" charset="0"/>
                <a:cs typeface="+mn-cs"/>
              </a:rPr>
              <a:t> </a:t>
            </a:r>
            <a:r>
              <a:rPr lang="en-US" altLang="en-US" sz="1800" b="1" kern="1200" dirty="0" err="1">
                <a:solidFill>
                  <a:srgbClr val="FF0000"/>
                </a:solidFill>
                <a:latin typeface="Cambria" panose="02040503050406030204" pitchFamily="18" charset="0"/>
                <a:ea typeface="Cambria" panose="02040503050406030204" pitchFamily="18" charset="0"/>
                <a:cs typeface="+mn-cs"/>
              </a:rPr>
              <a:t>cầu</a:t>
            </a:r>
            <a:r>
              <a:rPr lang="en-US" altLang="en-US" sz="1800" b="1" kern="1200" dirty="0">
                <a:solidFill>
                  <a:srgbClr val="FF0000"/>
                </a:solidFill>
                <a:latin typeface="Cambria" panose="02040503050406030204" pitchFamily="18" charset="0"/>
                <a:ea typeface="Cambria" panose="02040503050406030204" pitchFamily="18" charset="0"/>
                <a:cs typeface="+mn-cs"/>
              </a:rPr>
              <a:t> </a:t>
            </a:r>
            <a:r>
              <a:rPr lang="en-US" altLang="en-US" sz="1800" b="1" kern="1200" dirty="0" err="1">
                <a:solidFill>
                  <a:srgbClr val="FF0000"/>
                </a:solidFill>
                <a:latin typeface="Cambria" panose="02040503050406030204" pitchFamily="18" charset="0"/>
                <a:ea typeface="Cambria" panose="02040503050406030204" pitchFamily="18" charset="0"/>
                <a:cs typeface="+mn-cs"/>
              </a:rPr>
              <a:t>vồng</a:t>
            </a:r>
            <a:endParaRPr kumimoji="0" lang="en-US" altLang="en-US"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algn="just"/>
            <a:r>
              <a:rPr kumimoji="0" lang="en-US" alt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Trong cuộc chiến tranh xâm lược Việt Nam, để diệt sạch cỏ cây trên đường chuyển quân của bộ đội ta, máy bay Mĩ đã rải hơn 72 triệu lít thuốc diệt cỏ, trong đó có 42 triệu lít chất độc màu da cam xuống hơn 20% diện tích miền Nam nước ta. Thuốc diệt cỏ mang toàn tên những màu sắc đẹp của cầu vồng : xanh, hồng, tía, da cam,…</a:t>
            </a:r>
          </a:p>
          <a:p>
            <a:pPr algn="just"/>
            <a:r>
              <a:rPr lang="vi-VN" altLang="en-US" sz="1800" kern="1200" dirty="0">
                <a:solidFill>
                  <a:schemeClr val="tx1"/>
                </a:solidFill>
                <a:latin typeface="Cambria" panose="02040503050406030204" pitchFamily="18" charset="0"/>
                <a:ea typeface="Cambria" panose="02040503050406030204" pitchFamily="18" charset="0"/>
                <a:cs typeface="+mn-cs"/>
              </a:rPr>
              <a:t>       </a:t>
            </a:r>
            <a:r>
              <a:rPr kumimoji="0" lang="vi-VN" alt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Bom đạn và thuốc diệt cỏ đã phá huỷ hơn 2 triệu héc ta rừng, làm xói mòn và khô cằn đất, diệt chủng nhiều loài muông thú, gây thảm hoạ môi trường vô cùng khốc </a:t>
            </a:r>
            <a:r>
              <a:rPr kumimoji="0" lang="vi-VN" altLang="en-US" sz="1800" b="0"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liệt</a:t>
            </a:r>
            <a:r>
              <a:rPr kumimoji="0" lang="vi-VN" alt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Nhưng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hậu</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quả</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nặng</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nề</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nhất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mà</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chất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độc</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màu</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da cam gây ra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hậu</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quả</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đối</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con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Sau hơn 30 năm,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chất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độc</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này</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vẫn</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còn</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trong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trong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thức</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ăn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trong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chính</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cơ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thể</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con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gây ra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bệnh</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nguy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hiểm</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cho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nhiễm</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độc</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con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cái</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họ</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như ung thư,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nứt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sống</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thần</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kinh,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tiểu</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đường</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sinh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quái</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thai,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dị</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tật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bẩm</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sinh,…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Ước</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cả</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hiện</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khoảng</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70000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lớn</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từ</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200000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đến</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300000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trẻ</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em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nạn</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nhân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chất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độc</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màu</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da cam.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Đó</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chưa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kể</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nhiều</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em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bé</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mất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từ</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trong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bụng</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mẹ</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hoặc</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mất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ngay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lúc</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mới</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sinh, chưa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kịp</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sống</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một</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giờ</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bên cha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mẹ</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anh em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mình</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a:p>
            <a:pPr marL="0" marR="0" lvl="0" indent="0" algn="r" defTabSz="914400" rtl="0" eaLnBrk="1" fontAlgn="auto" latinLnBrk="0" hangingPunct="1">
              <a:spcBef>
                <a:spcPts val="0"/>
              </a:spcBef>
              <a:spcAft>
                <a:spcPts val="0"/>
              </a:spcAft>
              <a:buClr>
                <a:srgbClr val="000000"/>
              </a:buClr>
              <a:buSzTx/>
              <a:buFont typeface="Arial"/>
              <a:buNone/>
              <a:tabLst/>
              <a:defRPr/>
            </a:pP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Theo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tạp</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a:t>
            </a:r>
            <a:r>
              <a:rPr kumimoji="0" lang="vi-VN" alt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TIA </a:t>
            </a:r>
            <a:r>
              <a:rPr kumimoji="0" lang="vi-VN" altLang="en-US"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SÁNG</a:t>
            </a: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algn="just"/>
            <a:endParaRPr kumimoji="0" lang="vi-VN" altLang="en-US" sz="18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986C54D6-3B78-44FB-AD68-B33758FC66FE}"/>
              </a:ext>
            </a:extLst>
          </p:cNvPr>
          <p:cNvSpPr txBox="1"/>
          <p:nvPr/>
        </p:nvSpPr>
        <p:spPr>
          <a:xfrm>
            <a:off x="108681" y="4406800"/>
            <a:ext cx="859336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800" b="1" i="1" dirty="0" err="1">
                <a:solidFill>
                  <a:srgbClr val="FF0000"/>
                </a:solidFill>
                <a:effectLst/>
                <a:latin typeface="Cambria" panose="02040503050406030204" pitchFamily="18" charset="0"/>
                <a:ea typeface="Cambria" panose="02040503050406030204" pitchFamily="18" charset="0"/>
              </a:rPr>
              <a:t>Chất</a:t>
            </a:r>
            <a:r>
              <a:rPr lang="en-US" sz="1800" b="1" i="1" dirty="0">
                <a:solidFill>
                  <a:srgbClr val="FF0000"/>
                </a:solidFill>
                <a:effectLst/>
                <a:latin typeface="Cambria" panose="02040503050406030204" pitchFamily="18" charset="0"/>
                <a:ea typeface="Cambria" panose="02040503050406030204" pitchFamily="18" charset="0"/>
              </a:rPr>
              <a:t> </a:t>
            </a:r>
            <a:r>
              <a:rPr lang="en-US" sz="1800" b="1" i="1" dirty="0" err="1">
                <a:solidFill>
                  <a:srgbClr val="FF0000"/>
                </a:solidFill>
                <a:effectLst/>
                <a:latin typeface="Cambria" panose="02040503050406030204" pitchFamily="18" charset="0"/>
                <a:ea typeface="Cambria" panose="02040503050406030204" pitchFamily="18" charset="0"/>
              </a:rPr>
              <a:t>độc</a:t>
            </a:r>
            <a:r>
              <a:rPr lang="en-US" sz="1800" b="1" i="1" dirty="0">
                <a:solidFill>
                  <a:srgbClr val="FF0000"/>
                </a:solidFill>
                <a:effectLst/>
                <a:latin typeface="Cambria" panose="02040503050406030204" pitchFamily="18" charset="0"/>
                <a:ea typeface="Cambria" panose="02040503050406030204" pitchFamily="18" charset="0"/>
              </a:rPr>
              <a:t> </a:t>
            </a:r>
            <a:r>
              <a:rPr lang="en-US" sz="1800" b="1" i="1" dirty="0" err="1">
                <a:solidFill>
                  <a:srgbClr val="FF0000"/>
                </a:solidFill>
                <a:effectLst/>
                <a:latin typeface="Cambria" panose="02040503050406030204" pitchFamily="18" charset="0"/>
                <a:ea typeface="Cambria" panose="02040503050406030204" pitchFamily="18" charset="0"/>
              </a:rPr>
              <a:t>màu</a:t>
            </a:r>
            <a:r>
              <a:rPr lang="en-US" sz="1800" b="1" i="1" dirty="0">
                <a:solidFill>
                  <a:srgbClr val="FF0000"/>
                </a:solidFill>
                <a:effectLst/>
                <a:latin typeface="Cambria" panose="02040503050406030204" pitchFamily="18" charset="0"/>
                <a:ea typeface="Cambria" panose="02040503050406030204" pitchFamily="18" charset="0"/>
              </a:rPr>
              <a:t> da cam: </a:t>
            </a:r>
            <a:r>
              <a:rPr lang="en-US" sz="1800" b="0" i="1" dirty="0" err="1">
                <a:solidFill>
                  <a:schemeClr val="tx1"/>
                </a:solidFill>
                <a:effectLst/>
                <a:latin typeface="Cambria" panose="02040503050406030204" pitchFamily="18" charset="0"/>
                <a:ea typeface="Cambria" panose="02040503050406030204" pitchFamily="18" charset="0"/>
              </a:rPr>
              <a:t>chất</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độc</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đựng</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trong</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thùng</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chứa</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có</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đánh</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dấu</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phân</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biệt</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bằng</a:t>
            </a:r>
            <a:r>
              <a:rPr lang="en-US" sz="1800" b="0" i="1" dirty="0">
                <a:solidFill>
                  <a:schemeClr val="tx1"/>
                </a:solidFill>
                <a:effectLst/>
                <a:latin typeface="Cambria" panose="02040503050406030204" pitchFamily="18" charset="0"/>
                <a:ea typeface="Cambria" panose="02040503050406030204" pitchFamily="18" charset="0"/>
              </a:rPr>
              <a:t> </a:t>
            </a:r>
            <a:r>
              <a:rPr lang="en-US" sz="1800" b="0" i="1" dirty="0" err="1">
                <a:solidFill>
                  <a:schemeClr val="tx1"/>
                </a:solidFill>
                <a:effectLst/>
                <a:latin typeface="Cambria" panose="02040503050406030204" pitchFamily="18" charset="0"/>
                <a:ea typeface="Cambria" panose="02040503050406030204" pitchFamily="18" charset="0"/>
              </a:rPr>
              <a:t>màu</a:t>
            </a:r>
            <a:r>
              <a:rPr lang="en-US" sz="1800" b="0" i="1" dirty="0">
                <a:solidFill>
                  <a:schemeClr val="tx1"/>
                </a:solidFill>
                <a:effectLst/>
                <a:latin typeface="Cambria" panose="02040503050406030204" pitchFamily="18" charset="0"/>
                <a:ea typeface="Cambria" panose="02040503050406030204" pitchFamily="18" charset="0"/>
              </a:rPr>
              <a:t> da cam.</a:t>
            </a:r>
            <a:endParaRPr lang="en-US" sz="18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59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a16="http://schemas.microsoft.com/office/drawing/2014/main" id="{72BE038F-5A14-4403-878A-4537E9570B19}"/>
              </a:ext>
            </a:extLst>
          </p:cNvPr>
          <p:cNvGrpSpPr/>
          <p:nvPr/>
        </p:nvGrpSpPr>
        <p:grpSpPr>
          <a:xfrm>
            <a:off x="616183" y="1163935"/>
            <a:ext cx="8153175" cy="400110"/>
            <a:chOff x="995976" y="2114373"/>
            <a:chExt cx="8153175" cy="400110"/>
          </a:xfrm>
        </p:grpSpPr>
        <p:sp>
          <p:nvSpPr>
            <p:cNvPr id="10" name="Oval 9">
              <a:extLst>
                <a:ext uri="{FF2B5EF4-FFF2-40B4-BE49-F238E27FC236}">
                  <a16:creationId xmlns:a16="http://schemas.microsoft.com/office/drawing/2014/main"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0A23759D-BC6C-4299-A132-B83EE7F1CA5A}"/>
                </a:ext>
              </a:extLst>
            </p:cNvPr>
            <p:cNvSpPr txBox="1"/>
            <p:nvPr/>
          </p:nvSpPr>
          <p:spPr>
            <a:xfrm>
              <a:off x="1303734" y="2114373"/>
              <a:ext cx="7845417"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 </a:t>
              </a:r>
              <a:r>
                <a:rPr lang="en-US" sz="2000" b="1" dirty="0" err="1">
                  <a:latin typeface="Cambria" panose="02040503050406030204" pitchFamily="18" charset="0"/>
                  <a:ea typeface="Cambria" panose="02040503050406030204" pitchFamily="18" charset="0"/>
                </a:rPr>
                <a:t>gây</a:t>
              </a:r>
              <a:r>
                <a:rPr lang="en-US" sz="2000" b="1" dirty="0">
                  <a:latin typeface="Cambria" panose="02040503050406030204" pitchFamily="18" charset="0"/>
                  <a:ea typeface="Cambria" panose="02040503050406030204" pitchFamily="18" charset="0"/>
                </a:rPr>
                <a:t> ra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hậu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với</a:t>
              </a:r>
              <a:r>
                <a:rPr lang="en-US" sz="2000" b="1" dirty="0">
                  <a:latin typeface="Cambria" panose="02040503050406030204" pitchFamily="18" charset="0"/>
                  <a:ea typeface="Cambria" panose="02040503050406030204" pitchFamily="18" charset="0"/>
                </a:rPr>
                <a:t> con </a:t>
              </a:r>
              <a:r>
                <a:rPr lang="en-US" sz="2000" b="1" dirty="0" err="1">
                  <a:latin typeface="Cambria" panose="02040503050406030204" pitchFamily="18" charset="0"/>
                  <a:ea typeface="Cambria" panose="02040503050406030204" pitchFamily="18" charset="0"/>
                </a:rPr>
                <a:t>người</a:t>
              </a:r>
              <a:r>
                <a:rPr lang="en-US" sz="2000" b="1" dirty="0">
                  <a:latin typeface="Cambria" panose="02040503050406030204" pitchFamily="18" charset="0"/>
                  <a:ea typeface="Cambria" panose="02040503050406030204" pitchFamily="18" charset="0"/>
                </a:rPr>
                <a:t> ?</a:t>
              </a:r>
            </a:p>
          </p:txBody>
        </p:sp>
      </p:grpSp>
      <p:sp>
        <p:nvSpPr>
          <p:cNvPr id="14" name="TextBox 13">
            <a:extLst>
              <a:ext uri="{FF2B5EF4-FFF2-40B4-BE49-F238E27FC236}">
                <a16:creationId xmlns:a16="http://schemas.microsoft.com/office/drawing/2014/main" id="{9FED5A78-40E8-45D5-A301-85F0879C0FD2}"/>
              </a:ext>
            </a:extLst>
          </p:cNvPr>
          <p:cNvSpPr txBox="1"/>
          <p:nvPr/>
        </p:nvSpPr>
        <p:spPr>
          <a:xfrm>
            <a:off x="649291" y="1498933"/>
            <a:ext cx="7845417" cy="3266920"/>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Cùng với bom đạn và các chất độc khác, chất độc màu da cam đã phá hủy hơn 2 triệu héc ta rừng, làm xói mòn và khô cằn đất, diệt chủng nhiều loại muông thú, gây ra những bệnh nguy hiểm cho những người nhiễm độc và con cái họ, như ung thư, nứt cột sống, thần kinh, tiểu đường, sinh quái thai, dị tật bẩm sinh</a:t>
            </a: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Hiện cả nước ta có khoảng 70.000 người lớn, từ 200.000 đến 300.000 trẻ em là nạn nhân của chất 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vi-VN"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21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5C7D7F7-9A30-4C80-9D2E-F6E481DCBB83}"/>
              </a:ext>
            </a:extLst>
          </p:cNvPr>
          <p:cNvSpPr/>
          <p:nvPr/>
        </p:nvSpPr>
        <p:spPr>
          <a:xfrm>
            <a:off x="223284" y="228601"/>
            <a:ext cx="8739963" cy="473680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pic>
        <p:nvPicPr>
          <p:cNvPr id="5" name="Picture 4">
            <a:extLst>
              <a:ext uri="{FF2B5EF4-FFF2-40B4-BE49-F238E27FC236}">
                <a16:creationId xmlns:a16="http://schemas.microsoft.com/office/drawing/2014/main" id="{A8B78786-830B-456C-B22D-46B934DBAEE4}"/>
              </a:ext>
            </a:extLst>
          </p:cNvPr>
          <p:cNvPicPr>
            <a:picLocks noChangeAspect="1"/>
          </p:cNvPicPr>
          <p:nvPr/>
        </p:nvPicPr>
        <p:blipFill>
          <a:blip r:embed="rId2"/>
          <a:stretch>
            <a:fillRect/>
          </a:stretch>
        </p:blipFill>
        <p:spPr>
          <a:xfrm>
            <a:off x="2873692" y="2459435"/>
            <a:ext cx="3396615" cy="2062613"/>
          </a:xfrm>
          <a:prstGeom prst="rect">
            <a:avLst/>
          </a:prstGeom>
        </p:spPr>
      </p:pic>
      <p:pic>
        <p:nvPicPr>
          <p:cNvPr id="6" name="Picture 5">
            <a:extLst>
              <a:ext uri="{FF2B5EF4-FFF2-40B4-BE49-F238E27FC236}">
                <a16:creationId xmlns:a16="http://schemas.microsoft.com/office/drawing/2014/main" id="{8CC1C08E-451F-4774-BF8C-0B93A118C874}"/>
              </a:ext>
            </a:extLst>
          </p:cNvPr>
          <p:cNvPicPr>
            <a:picLocks noChangeAspect="1"/>
          </p:cNvPicPr>
          <p:nvPr/>
        </p:nvPicPr>
        <p:blipFill>
          <a:blip r:embed="rId3"/>
          <a:stretch>
            <a:fillRect/>
          </a:stretch>
        </p:blipFill>
        <p:spPr>
          <a:xfrm>
            <a:off x="4921693" y="327353"/>
            <a:ext cx="3614809" cy="2033330"/>
          </a:xfrm>
          <a:prstGeom prst="rect">
            <a:avLst/>
          </a:prstGeom>
        </p:spPr>
      </p:pic>
      <p:pic>
        <p:nvPicPr>
          <p:cNvPr id="7" name="Picture 6">
            <a:extLst>
              <a:ext uri="{FF2B5EF4-FFF2-40B4-BE49-F238E27FC236}">
                <a16:creationId xmlns:a16="http://schemas.microsoft.com/office/drawing/2014/main" id="{80B8C998-568D-4BB5-9291-C2021162BB90}"/>
              </a:ext>
            </a:extLst>
          </p:cNvPr>
          <p:cNvPicPr>
            <a:picLocks noChangeAspect="1"/>
          </p:cNvPicPr>
          <p:nvPr/>
        </p:nvPicPr>
        <p:blipFill>
          <a:blip r:embed="rId4"/>
          <a:stretch>
            <a:fillRect/>
          </a:stretch>
        </p:blipFill>
        <p:spPr>
          <a:xfrm>
            <a:off x="440731" y="306640"/>
            <a:ext cx="3688457" cy="2074757"/>
          </a:xfrm>
          <a:prstGeom prst="rect">
            <a:avLst/>
          </a:prstGeom>
        </p:spPr>
      </p:pic>
      <p:sp>
        <p:nvSpPr>
          <p:cNvPr id="9" name="Rectangle 8">
            <a:extLst>
              <a:ext uri="{FF2B5EF4-FFF2-40B4-BE49-F238E27FC236}">
                <a16:creationId xmlns:a16="http://schemas.microsoft.com/office/drawing/2014/main" id="{260A69FD-DD7B-4A10-8DF8-2D612F67D047}"/>
              </a:ext>
            </a:extLst>
          </p:cNvPr>
          <p:cNvSpPr/>
          <p:nvPr/>
        </p:nvSpPr>
        <p:spPr>
          <a:xfrm>
            <a:off x="1522301" y="4581101"/>
            <a:ext cx="614192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err="1">
                <a:latin typeface="Cambria" panose="02040503050406030204" pitchFamily="18" charset="0"/>
                <a:ea typeface="Cambria" panose="02040503050406030204" pitchFamily="18" charset="0"/>
              </a:rPr>
              <a:t>Hậu</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quả</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màu</a:t>
            </a:r>
            <a:r>
              <a:rPr lang="en-US" sz="1600" i="1" dirty="0">
                <a:latin typeface="Cambria" panose="02040503050406030204" pitchFamily="18" charset="0"/>
                <a:ea typeface="Cambria" panose="02040503050406030204" pitchFamily="18" charset="0"/>
              </a:rPr>
              <a:t> da cam </a:t>
            </a:r>
            <a:r>
              <a:rPr lang="en-US" sz="1600" i="1" dirty="0" err="1">
                <a:latin typeface="Cambria" panose="02040503050406030204" pitchFamily="18" charset="0"/>
                <a:ea typeface="Cambria" panose="02040503050406030204" pitchFamily="18" charset="0"/>
              </a:rPr>
              <a:t>đối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với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môi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trường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sống</a:t>
            </a:r>
            <a:r>
              <a:rPr lang="en-US" sz="1600" i="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6824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274321"/>
            <a:ext cx="8739963" cy="469108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 name="Group 2">
            <a:extLst>
              <a:ext uri="{FF2B5EF4-FFF2-40B4-BE49-F238E27FC236}">
                <a16:creationId xmlns:a16="http://schemas.microsoft.com/office/drawing/2014/main" id="{192252C3-F29C-4084-8FEC-799DB14B09D2}"/>
              </a:ext>
            </a:extLst>
          </p:cNvPr>
          <p:cNvGrpSpPr/>
          <p:nvPr/>
        </p:nvGrpSpPr>
        <p:grpSpPr>
          <a:xfrm>
            <a:off x="346603" y="539450"/>
            <a:ext cx="2286934" cy="3432810"/>
            <a:chOff x="513080" y="548640"/>
            <a:chExt cx="1727200" cy="2571750"/>
          </a:xfrm>
        </p:grpSpPr>
        <p:pic>
          <p:nvPicPr>
            <p:cNvPr id="1026" name="Picture 2" descr="Đài phát thanh truyền hình Quảng Bình">
              <a:extLst>
                <a:ext uri="{FF2B5EF4-FFF2-40B4-BE49-F238E27FC236}">
                  <a16:creationId xmlns:a16="http://schemas.microsoft.com/office/drawing/2014/main" id="{1869F257-BF49-44DF-965C-5D06779B2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 y="548640"/>
              <a:ext cx="17272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D533396-E9CA-4CF2-B521-3D324925DB08}"/>
                </a:ext>
              </a:extLst>
            </p:cNvPr>
            <p:cNvSpPr/>
            <p:nvPr/>
          </p:nvSpPr>
          <p:spPr>
            <a:xfrm>
              <a:off x="1149350" y="2235200"/>
              <a:ext cx="374650"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iện hữu nỗi đau da cam | VOV.VN">
            <a:extLst>
              <a:ext uri="{FF2B5EF4-FFF2-40B4-BE49-F238E27FC236}">
                <a16:creationId xmlns:a16="http://schemas.microsoft.com/office/drawing/2014/main" id="{CF80A4B5-8842-4F62-86FD-9C1276E7D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864" y="539450"/>
            <a:ext cx="2833254" cy="17707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8B63C5-C909-4751-8954-F702359C2B0E}"/>
              </a:ext>
            </a:extLst>
          </p:cNvPr>
          <p:cNvPicPr>
            <a:picLocks noChangeAspect="1"/>
          </p:cNvPicPr>
          <p:nvPr/>
        </p:nvPicPr>
        <p:blipFill>
          <a:blip r:embed="rId5"/>
          <a:stretch>
            <a:fillRect/>
          </a:stretch>
        </p:blipFill>
        <p:spPr>
          <a:xfrm>
            <a:off x="5964968" y="539450"/>
            <a:ext cx="2665952" cy="1779974"/>
          </a:xfrm>
          <a:prstGeom prst="rect">
            <a:avLst/>
          </a:prstGeom>
        </p:spPr>
      </p:pic>
      <p:pic>
        <p:nvPicPr>
          <p:cNvPr id="1030" name="Picture 6" descr="BÁO SÀI GÒN GIẢI PHÓNG">
            <a:extLst>
              <a:ext uri="{FF2B5EF4-FFF2-40B4-BE49-F238E27FC236}">
                <a16:creationId xmlns:a16="http://schemas.microsoft.com/office/drawing/2014/main" id="{9C9584AC-8F08-4CBA-B6BF-5096A023F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4537" y="2470255"/>
            <a:ext cx="2695521" cy="1779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DA3E31-3822-412B-9FCC-AD7640566127}"/>
              </a:ext>
            </a:extLst>
          </p:cNvPr>
          <p:cNvPicPr>
            <a:picLocks noChangeAspect="1"/>
          </p:cNvPicPr>
          <p:nvPr/>
        </p:nvPicPr>
        <p:blipFill rotWithShape="1">
          <a:blip r:embed="rId7"/>
          <a:srcRect t="8395"/>
          <a:stretch/>
        </p:blipFill>
        <p:spPr>
          <a:xfrm>
            <a:off x="2903883" y="2480057"/>
            <a:ext cx="2895234" cy="1770783"/>
          </a:xfrm>
          <a:prstGeom prst="rect">
            <a:avLst/>
          </a:prstGeom>
        </p:spPr>
      </p:pic>
      <p:sp>
        <p:nvSpPr>
          <p:cNvPr id="10" name="Rectangle 9">
            <a:extLst>
              <a:ext uri="{FF2B5EF4-FFF2-40B4-BE49-F238E27FC236}">
                <a16:creationId xmlns:a16="http://schemas.microsoft.com/office/drawing/2014/main" id="{547BDD40-531A-4F3D-835F-634AE86E9A80}"/>
              </a:ext>
            </a:extLst>
          </p:cNvPr>
          <p:cNvSpPr/>
          <p:nvPr/>
        </p:nvSpPr>
        <p:spPr>
          <a:xfrm>
            <a:off x="1824783" y="4420051"/>
            <a:ext cx="573044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err="1">
                <a:latin typeface="Cambria" panose="02040503050406030204" pitchFamily="18" charset="0"/>
                <a:ea typeface="Cambria" panose="02040503050406030204" pitchFamily="18" charset="0"/>
              </a:rPr>
              <a:t>Một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hình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ảnh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các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nạn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nhân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nhiễm</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màu</a:t>
            </a:r>
            <a:r>
              <a:rPr lang="en-US" sz="1600" i="1" dirty="0">
                <a:latin typeface="Cambria" panose="02040503050406030204" pitchFamily="18" charset="0"/>
                <a:ea typeface="Cambria" panose="02040503050406030204" pitchFamily="18" charset="0"/>
              </a:rPr>
              <a:t> da cam</a:t>
            </a:r>
          </a:p>
        </p:txBody>
      </p:sp>
    </p:spTree>
    <p:extLst>
      <p:ext uri="{BB962C8B-B14F-4D97-AF65-F5344CB8AC3E}">
        <p14:creationId xmlns:p14="http://schemas.microsoft.com/office/powerpoint/2010/main" val="2308567739"/>
      </p:ext>
    </p:extLst>
  </p:cSld>
  <p:clrMapOvr>
    <a:masterClrMapping/>
  </p:clrMapOvr>
</p:sld>
</file>

<file path=ppt/theme/theme1.xml><?xml version="1.0" encoding="utf-8"?>
<a:theme xmlns:a="http://schemas.openxmlformats.org/drawingml/2006/main" name="Back to School Social Media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1290</Words>
  <Application>Microsoft Office PowerPoint</Application>
  <PresentationFormat>On-screen Show (16:9)</PresentationFormat>
  <Paragraphs>68</Paragraphs>
  <Slides>16</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Fira Sans Extra Condensed Medium</vt:lpstr>
      <vt:lpstr>Tahoma</vt:lpstr>
      <vt:lpstr>Zilla Slab Light</vt:lpstr>
      <vt:lpstr>Times New Roman</vt:lpstr>
      <vt:lpstr>Oswald Regular</vt:lpstr>
      <vt:lpstr>Cambria</vt:lpstr>
      <vt:lpstr>Calibri</vt:lpstr>
      <vt:lpstr>Roboto Slab Regular</vt:lpstr>
      <vt:lpstr>Englebert</vt:lpstr>
      <vt:lpstr>Arial</vt:lpstr>
      <vt:lpstr>Back to School Social Media by Slidesgo</vt:lpstr>
      <vt:lpstr>PowerPoint Presentation</vt:lpstr>
      <vt:lpstr>PowerPoint Presentation</vt:lpstr>
      <vt:lpstr>PowerPoint Presentation</vt:lpstr>
      <vt:lpstr>KHÁM PHÁ</vt:lpstr>
      <vt:lpstr>Yêu cầu cần đạt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Ê – đi – xơn </dc:title>
  <cp:lastModifiedBy>84982722506</cp:lastModifiedBy>
  <cp:revision>76</cp:revision>
  <dcterms:modified xsi:type="dcterms:W3CDTF">2021-10-12T09:41:40Z</dcterms:modified>
</cp:coreProperties>
</file>