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16"/>
  </p:notesMasterIdLst>
  <p:sldIdLst>
    <p:sldId id="355" r:id="rId2"/>
    <p:sldId id="361" r:id="rId3"/>
    <p:sldId id="356" r:id="rId4"/>
    <p:sldId id="260" r:id="rId5"/>
    <p:sldId id="334" r:id="rId6"/>
    <p:sldId id="337" r:id="rId7"/>
    <p:sldId id="342" r:id="rId8"/>
    <p:sldId id="336" r:id="rId9"/>
    <p:sldId id="341" r:id="rId10"/>
    <p:sldId id="276" r:id="rId11"/>
    <p:sldId id="358" r:id="rId12"/>
    <p:sldId id="359" r:id="rId13"/>
    <p:sldId id="360" r:id="rId14"/>
    <p:sldId id="354" r:id="rId15"/>
  </p:sldIdLst>
  <p:sldSz cx="9144000" cy="5486400"/>
  <p:notesSz cx="6858000" cy="9144000"/>
  <p:custDataLst>
    <p:tags r:id="rId1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u="sng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u="sng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u="sng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u="sng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u="sng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u="sng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u="sng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u="sng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u="sng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2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800000"/>
    <a:srgbClr val="FDFAE7"/>
    <a:srgbClr val="FFCCFF"/>
    <a:srgbClr val="00FF99"/>
    <a:srgbClr val="FF00FF"/>
    <a:srgbClr val="0000CC"/>
    <a:srgbClr val="0000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583" autoAdjust="0"/>
  </p:normalViewPr>
  <p:slideViewPr>
    <p:cSldViewPr>
      <p:cViewPr varScale="1">
        <p:scale>
          <a:sx n="68" d="100"/>
          <a:sy n="68" d="100"/>
        </p:scale>
        <p:origin x="1168" y="56"/>
      </p:cViewPr>
      <p:guideLst>
        <p:guide orient="horz" pos="172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 u="none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 u="none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571500" y="685800"/>
            <a:ext cx="5715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 u="none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8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 u="none">
                <a:latin typeface="Arial" charset="0"/>
              </a:defRPr>
            </a:lvl1pPr>
          </a:lstStyle>
          <a:p>
            <a:pPr>
              <a:defRPr/>
            </a:pPr>
            <a:fld id="{43D3155A-B4A2-4603-B408-0AED699116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0153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? </a:t>
            </a:r>
            <a:r>
              <a:rPr lang="en-US" dirty="0" err="1"/>
              <a:t>Ngoài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tế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kg, g </a:t>
            </a:r>
            <a:r>
              <a:rPr lang="en-US" dirty="0" err="1"/>
              <a:t>còn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gọi</a:t>
            </a:r>
            <a:r>
              <a:rPr lang="en-US" dirty="0"/>
              <a:t>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? ( </a:t>
            </a:r>
            <a:r>
              <a:rPr lang="en-US" dirty="0" err="1"/>
              <a:t>cân</a:t>
            </a:r>
            <a:r>
              <a:rPr lang="en-US" dirty="0"/>
              <a:t>, </a:t>
            </a:r>
            <a:r>
              <a:rPr lang="en-US" dirty="0" err="1"/>
              <a:t>lạng</a:t>
            </a:r>
            <a:r>
              <a:rPr lang="en-US" dirty="0"/>
              <a:t>)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D3155A-B4A2-4603-B408-0AED6991160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9420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</a:t>
            </a:r>
            <a:r>
              <a:rPr lang="en-US" dirty="0" err="1"/>
              <a:t>Lưu</a:t>
            </a:r>
            <a:r>
              <a:rPr lang="en-US" dirty="0"/>
              <a:t> ý: Khi </a:t>
            </a:r>
            <a:r>
              <a:rPr lang="en-US" dirty="0" err="1"/>
              <a:t>đổi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xác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mối</a:t>
            </a:r>
            <a:r>
              <a:rPr lang="en-US" dirty="0"/>
              <a:t> qua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trước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( </a:t>
            </a:r>
            <a:r>
              <a:rPr lang="en-US" dirty="0" err="1"/>
              <a:t>lớn</a:t>
            </a:r>
            <a:r>
              <a:rPr lang="en-US" dirty="0"/>
              <a:t>-&gt;</a:t>
            </a:r>
            <a:r>
              <a:rPr lang="en-US" dirty="0" err="1"/>
              <a:t>bé</a:t>
            </a:r>
            <a:r>
              <a:rPr lang="en-US" dirty="0"/>
              <a:t>); chia ( </a:t>
            </a:r>
            <a:r>
              <a:rPr lang="en-US" dirty="0" err="1"/>
              <a:t>bé</a:t>
            </a:r>
            <a:r>
              <a:rPr lang="en-US" dirty="0"/>
              <a:t> ra </a:t>
            </a:r>
            <a:r>
              <a:rPr lang="en-US" dirty="0" err="1"/>
              <a:t>lớn</a:t>
            </a:r>
            <a:r>
              <a:rPr lang="en-US" dirty="0"/>
              <a:t>)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mối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hệ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D3155A-B4A2-4603-B408-0AED6991160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2137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</a:t>
            </a:r>
            <a:r>
              <a:rPr lang="en-US" dirty="0" err="1"/>
              <a:t>Để</a:t>
            </a:r>
            <a:r>
              <a:rPr lang="en-US" dirty="0"/>
              <a:t> so </a:t>
            </a:r>
            <a:r>
              <a:rPr lang="en-US" dirty="0" err="1"/>
              <a:t>sánh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đơn</a:t>
            </a:r>
            <a:r>
              <a:rPr lang="en-US" dirty="0"/>
              <a:t> </a:t>
            </a:r>
            <a:r>
              <a:rPr lang="en-US" dirty="0" err="1"/>
              <a:t>vị</a:t>
            </a:r>
            <a:r>
              <a:rPr lang="en-US" dirty="0"/>
              <a:t> </a:t>
            </a:r>
            <a:r>
              <a:rPr lang="en-US" dirty="0" err="1"/>
              <a:t>đo</a:t>
            </a:r>
            <a:r>
              <a:rPr lang="en-US" dirty="0"/>
              <a:t> </a:t>
            </a:r>
            <a:r>
              <a:rPr lang="en-US" dirty="0" err="1"/>
              <a:t>khối</a:t>
            </a:r>
            <a:r>
              <a:rPr lang="en-US" dirty="0"/>
              <a:t> </a:t>
            </a:r>
            <a:r>
              <a:rPr lang="en-US" dirty="0" err="1"/>
              <a:t>lượng</a:t>
            </a:r>
            <a:r>
              <a:rPr lang="en-US" dirty="0"/>
              <a:t>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?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D3155A-B4A2-4603-B408-0AED6991160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0136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D3155A-B4A2-4603-B408-0AED6991160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9315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 này cần chú ý gì trước khi giải? ( Quan sát các số đo đã cùng đơn vị hay chưa)</a:t>
            </a:r>
            <a:endParaRPr lang="vi-VN" dirty="0"/>
          </a:p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D3155A-B4A2-4603-B408-0AED6991160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9487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E0FEF9-798B-4970-BDB3-6AF5A3E72FC1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6265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4340"/>
            <a:ext cx="7772400" cy="11760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08960"/>
            <a:ext cx="6400800" cy="14020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67A8E6-6E35-4716-AF2A-25EA500A661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118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4B55C2-512D-4529-B0EC-A92D82C3BCE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063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75260"/>
            <a:ext cx="2057400" cy="374523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5260"/>
            <a:ext cx="6019800" cy="374523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B64B46-783F-4EEB-84A0-7ED22D98EBE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1575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19711"/>
            <a:ext cx="8229600" cy="46812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40631B-80A2-4878-A8AA-301155C28E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435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D440EB-874D-4E7F-A8B6-935E87BEF08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447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525520"/>
            <a:ext cx="7772400" cy="108966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325371"/>
            <a:ext cx="7772400" cy="120015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7839A-DB90-49E8-9568-CE006538773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586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23620"/>
            <a:ext cx="4038600" cy="289687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23620"/>
            <a:ext cx="4038600" cy="289687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6E0CC1-B824-4321-B913-D5331F00C87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852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710"/>
            <a:ext cx="8229600" cy="914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28090"/>
            <a:ext cx="4040188" cy="51181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39900"/>
            <a:ext cx="4040188" cy="316103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228090"/>
            <a:ext cx="4041775" cy="51181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739900"/>
            <a:ext cx="4041775" cy="316103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03A2BA-E2D3-4229-9568-BA9F29167AC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741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854D3-17C3-4778-9E8B-58100317A7B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323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BBB5C5-4DD9-4A31-A872-B63EEC934C5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240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18440"/>
            <a:ext cx="3008313" cy="9296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18441"/>
            <a:ext cx="5111750" cy="468249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148081"/>
            <a:ext cx="3008313" cy="37528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24E989-84F5-42EB-ADAE-C642E11C846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175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840480"/>
            <a:ext cx="5486400" cy="45339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90220"/>
            <a:ext cx="5486400" cy="32918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293870"/>
            <a:ext cx="5486400" cy="64389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0A306E-E8D5-40F4-B0C1-87C53E1BF3A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746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1971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0161"/>
            <a:ext cx="8229600" cy="36207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085080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085080"/>
            <a:ext cx="2895600" cy="292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085080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560A972-E0BB-41FA-B627-47148B273A2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017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microsoft.com/office/2007/relationships/hdphoto" Target="../media/hdphoto1.wdp"/><Relationship Id="rId7" Type="http://schemas.openxmlformats.org/officeDocument/2006/relationships/image" Target="../media/image1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2.wav"/><Relationship Id="rId7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microsoft.com/office/2007/relationships/hdphoto" Target="../media/hdphoto3.wdp"/><Relationship Id="rId5" Type="http://schemas.openxmlformats.org/officeDocument/2006/relationships/image" Target="../media/image14.png"/><Relationship Id="rId10" Type="http://schemas.openxmlformats.org/officeDocument/2006/relationships/image" Target="../media/image17.png"/><Relationship Id="rId4" Type="http://schemas.openxmlformats.org/officeDocument/2006/relationships/image" Target="../media/image13.png"/><Relationship Id="rId9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1.wav"/><Relationship Id="rId7" Type="http://schemas.microsoft.com/office/2007/relationships/hdphoto" Target="../media/hdphoto2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microsoft.com/office/2007/relationships/hdphoto" Target="../media/hdphoto4.wdp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audio" Target="../media/audio2.wav"/><Relationship Id="rId9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2.wav"/><Relationship Id="rId7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4.png"/><Relationship Id="rId10" Type="http://schemas.microsoft.com/office/2007/relationships/hdphoto" Target="../media/hdphoto4.wdp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5.wmf"/><Relationship Id="rId12" Type="http://schemas.openxmlformats.org/officeDocument/2006/relationships/image" Target="../media/image6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6.bin"/><Relationship Id="rId5" Type="http://schemas.openxmlformats.org/officeDocument/2006/relationships/image" Target="../media/image4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11BC4B-EA6B-45EB-B201-215C0EC06F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50"/>
            <a:ext cx="9144000" cy="5143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2B5A892-5AA1-4E7C-B641-C8819881013C}"/>
              </a:ext>
            </a:extLst>
          </p:cNvPr>
          <p:cNvSpPr txBox="1"/>
          <p:nvPr/>
        </p:nvSpPr>
        <p:spPr>
          <a:xfrm>
            <a:off x="1981200" y="1752600"/>
            <a:ext cx="466626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u="none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KHỞI</a:t>
            </a:r>
            <a:r>
              <a:rPr lang="en-US" sz="4400" u="none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4400" u="none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ĐỘNG</a:t>
            </a:r>
            <a:endParaRPr lang="en-US" sz="4400" u="none" dirty="0">
              <a:ln w="12700">
                <a:solidFill>
                  <a:schemeClr val="accent1"/>
                </a:solidFill>
                <a:prstDash val="solid"/>
              </a:ln>
              <a:solidFill>
                <a:srgbClr val="FFC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909326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inmannews.wpengine.netdna-cdn.com/files/imagefield/shutterstock_96320885_WOOD_FLOOR_AND_GREEN_WAL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053" b="1"/>
          <a:stretch/>
        </p:blipFill>
        <p:spPr bwMode="auto">
          <a:xfrm>
            <a:off x="0" y="157223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30 Redondear rectángulo de esquina del mismo lado"/>
          <p:cNvSpPr/>
          <p:nvPr/>
        </p:nvSpPr>
        <p:spPr>
          <a:xfrm>
            <a:off x="3599892" y="1609074"/>
            <a:ext cx="1836204" cy="162018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74000">
                <a:schemeClr val="tx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27 Rectángulo"/>
          <p:cNvSpPr/>
          <p:nvPr/>
        </p:nvSpPr>
        <p:spPr>
          <a:xfrm>
            <a:off x="5436096" y="2743200"/>
            <a:ext cx="2564904" cy="486054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35 Rectángulo"/>
          <p:cNvSpPr/>
          <p:nvPr/>
        </p:nvSpPr>
        <p:spPr>
          <a:xfrm>
            <a:off x="1118651" y="2703409"/>
            <a:ext cx="2481242" cy="486054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3" name="32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952049" y="1902827"/>
            <a:ext cx="1808375" cy="2652854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80273" y="1821328"/>
            <a:ext cx="1088257" cy="894311"/>
          </a:xfrm>
          <a:prstGeom prst="rect">
            <a:avLst/>
          </a:prstGeom>
          <a:noFill/>
          <a:effectLst>
            <a:innerShdw blurRad="685800" dist="50800" dir="16200000">
              <a:prstClr val="black">
                <a:alpha val="92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8" descr="http://upload.wikimedia.org/wikipedia/en/a/a5/Cheese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2965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879" b="12258"/>
          <a:stretch/>
        </p:blipFill>
        <p:spPr bwMode="auto">
          <a:xfrm>
            <a:off x="4193193" y="2268484"/>
            <a:ext cx="1125013" cy="920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09433" y="927742"/>
            <a:ext cx="6125135" cy="692498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en-US" sz="54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CHÚ CHUỘT PHÔ MAI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7379931" y="4555681"/>
            <a:ext cx="1242138" cy="455771"/>
          </a:xfrm>
          <a:prstGeom prst="roundRect">
            <a:avLst/>
          </a:prstGeom>
          <a:solidFill>
            <a:srgbClr val="FE9E2F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BẮT ĐẦU</a:t>
            </a:r>
          </a:p>
        </p:txBody>
      </p:sp>
    </p:spTree>
    <p:extLst>
      <p:ext uri="{BB962C8B-B14F-4D97-AF65-F5344CB8AC3E}">
        <p14:creationId xmlns:p14="http://schemas.microsoft.com/office/powerpoint/2010/main" val="2363733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6580" y="2133946"/>
            <a:ext cx="1088257" cy="894311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upload.wikimedia.org/wikipedia/en/a/a5/Cheese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965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879" b="12258"/>
          <a:stretch/>
        </p:blipFill>
        <p:spPr bwMode="auto">
          <a:xfrm>
            <a:off x="6738495" y="2182250"/>
            <a:ext cx="1125013" cy="920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9145" y="2397730"/>
            <a:ext cx="1268760" cy="1766769"/>
          </a:xfrm>
          <a:prstGeom prst="rect">
            <a:avLst/>
          </a:prstGeom>
          <a:noFill/>
          <a:ln>
            <a:noFill/>
          </a:ln>
          <a:effectLst>
            <a:outerShdw blurRad="76200" dist="635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84369" y="2060869"/>
            <a:ext cx="1206124" cy="176936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21 CuadroTexto"/>
          <p:cNvSpPr txBox="1"/>
          <p:nvPr/>
        </p:nvSpPr>
        <p:spPr>
          <a:xfrm>
            <a:off x="1469639" y="864196"/>
            <a:ext cx="1242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 4700 </a:t>
            </a:r>
          </a:p>
        </p:txBody>
      </p:sp>
      <p:sp>
        <p:nvSpPr>
          <p:cNvPr id="29" name="28 CuadroTexto"/>
          <p:cNvSpPr txBox="1"/>
          <p:nvPr/>
        </p:nvSpPr>
        <p:spPr>
          <a:xfrm>
            <a:off x="6469205" y="820813"/>
            <a:ext cx="1372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47000</a:t>
            </a:r>
            <a:endParaRPr lang="es-E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29 CuadroTexto"/>
              <p:cNvSpPr txBox="1"/>
              <p:nvPr/>
            </p:nvSpPr>
            <p:spPr>
              <a:xfrm>
                <a:off x="4037698" y="807679"/>
                <a:ext cx="1374753" cy="6247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𝟒𝟕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𝟏𝟎𝟎𝟎</m:t>
                        </m:r>
                      </m:den>
                    </m:f>
                  </m:oMath>
                </a14:m>
                <a:endParaRPr lang="es-ES" sz="2400" dirty="0"/>
              </a:p>
            </p:txBody>
          </p:sp>
        </mc:Choice>
        <mc:Fallback xmlns="">
          <p:sp>
            <p:nvSpPr>
              <p:cNvPr id="30" name="29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7698" y="807679"/>
                <a:ext cx="1374753" cy="624786"/>
              </a:xfrm>
              <a:prstGeom prst="rect">
                <a:avLst/>
              </a:prstGeom>
              <a:blipFill>
                <a:blip r:embed="rId9"/>
                <a:stretch>
                  <a:fillRect b="-77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80947" y="1950574"/>
            <a:ext cx="1088257" cy="894311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24 Llamada ovalada"/>
          <p:cNvSpPr/>
          <p:nvPr/>
        </p:nvSpPr>
        <p:spPr>
          <a:xfrm>
            <a:off x="6329656" y="1683900"/>
            <a:ext cx="971397" cy="486054"/>
          </a:xfrm>
          <a:prstGeom prst="wedgeEllipseCallout">
            <a:avLst>
              <a:gd name="adj1" fmla="val 33587"/>
              <a:gd name="adj2" fmla="val 86016"/>
            </a:avLst>
          </a:prstGeom>
          <a:solidFill>
            <a:srgbClr val="FFFF99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>
                <a:solidFill>
                  <a:schemeClr val="tx1"/>
                </a:solidFill>
              </a:rPr>
              <a:t>Chính xác!</a:t>
            </a:r>
            <a:endParaRPr lang="es-ES" b="1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161" b="95265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842" y="4486216"/>
            <a:ext cx="654293" cy="530282"/>
          </a:xfrm>
          <a:prstGeom prst="rect">
            <a:avLst/>
          </a:prstGeom>
        </p:spPr>
      </p:pic>
      <p:sp>
        <p:nvSpPr>
          <p:cNvPr id="16" name="25 Rectángulo"/>
          <p:cNvSpPr/>
          <p:nvPr/>
        </p:nvSpPr>
        <p:spPr>
          <a:xfrm>
            <a:off x="837080" y="4289494"/>
            <a:ext cx="7101575" cy="731681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en-US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sz="27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47 </a:t>
            </a:r>
            <a:r>
              <a:rPr lang="en-US" sz="27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tấn</a:t>
            </a:r>
            <a:r>
              <a:rPr lang="en-US" sz="27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= ............ kg </a:t>
            </a:r>
            <a:r>
              <a:rPr lang="en-US" altLang="en-US" sz="2700" dirty="0">
                <a:solidFill>
                  <a:schemeClr val="tx1"/>
                </a:solidFill>
                <a:cs typeface="Times New Roman" panose="02020603050405020304" pitchFamily="18" charset="0"/>
              </a:rPr>
              <a:t>      </a:t>
            </a:r>
            <a:endParaRPr lang="en-US" sz="27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5412451" y="4370852"/>
            <a:ext cx="197191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47000 </a:t>
            </a:r>
            <a:endParaRPr lang="es-ES" sz="33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6010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ngry_c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ngry_c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5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3.7037E-7 L 0.78033 -0.20787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010" y="-103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5" grpId="0" animBg="1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52374" y="2002201"/>
            <a:ext cx="1088257" cy="894311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upload.wikimedia.org/wikipedia/en/a/a5/Cheese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2965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879" b="12258"/>
          <a:stretch/>
        </p:blipFill>
        <p:spPr bwMode="auto">
          <a:xfrm>
            <a:off x="1428789" y="2113583"/>
            <a:ext cx="1125013" cy="920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3088" y="2695728"/>
            <a:ext cx="1268760" cy="1766768"/>
          </a:xfrm>
          <a:prstGeom prst="rect">
            <a:avLst/>
          </a:prstGeom>
          <a:noFill/>
          <a:ln>
            <a:noFill/>
          </a:ln>
          <a:effectLst>
            <a:outerShdw blurRad="76200" dist="635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3186" y="2095128"/>
            <a:ext cx="1206125" cy="176936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21 CuadroTexto"/>
          <p:cNvSpPr txBox="1"/>
          <p:nvPr/>
        </p:nvSpPr>
        <p:spPr>
          <a:xfrm>
            <a:off x="6400050" y="632512"/>
            <a:ext cx="2245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87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kg </a:t>
            </a:r>
            <a:endParaRPr lang="en-GB" sz="2400" dirty="0"/>
          </a:p>
        </p:txBody>
      </p:sp>
      <p:sp>
        <p:nvSpPr>
          <p:cNvPr id="29" name="28 CuadroTexto"/>
          <p:cNvSpPr txBox="1"/>
          <p:nvPr/>
        </p:nvSpPr>
        <p:spPr>
          <a:xfrm>
            <a:off x="1428788" y="642523"/>
            <a:ext cx="2166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87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60 kg</a:t>
            </a:r>
            <a:endParaRPr lang="es-ES" sz="2400" dirty="0"/>
          </a:p>
        </p:txBody>
      </p:sp>
      <p:sp>
        <p:nvSpPr>
          <p:cNvPr id="30" name="29 CuadroTexto"/>
          <p:cNvSpPr txBox="1"/>
          <p:nvPr/>
        </p:nvSpPr>
        <p:spPr>
          <a:xfrm>
            <a:off x="3989362" y="632090"/>
            <a:ext cx="20165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8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760kg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93959" y="2008452"/>
            <a:ext cx="1088257" cy="894311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24 Llamada ovalada"/>
          <p:cNvSpPr/>
          <p:nvPr/>
        </p:nvSpPr>
        <p:spPr>
          <a:xfrm>
            <a:off x="2119639" y="1735637"/>
            <a:ext cx="971397" cy="486054"/>
          </a:xfrm>
          <a:prstGeom prst="wedgeEllipseCallout">
            <a:avLst>
              <a:gd name="adj1" fmla="val 33587"/>
              <a:gd name="adj2" fmla="val 86016"/>
            </a:avLst>
          </a:prstGeom>
          <a:solidFill>
            <a:srgbClr val="FFFF99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>
                <a:solidFill>
                  <a:schemeClr val="tx1"/>
                </a:solidFill>
              </a:rPr>
              <a:t>Tuyệt vời</a:t>
            </a:r>
            <a:endParaRPr lang="es-ES" b="1" dirty="0">
              <a:solidFill>
                <a:schemeClr val="tx1"/>
              </a:solidFill>
            </a:endParaRPr>
          </a:p>
        </p:txBody>
      </p:sp>
      <p:pic>
        <p:nvPicPr>
          <p:cNvPr id="18" name="Picture 17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161" b="95265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145" y="4473288"/>
            <a:ext cx="654293" cy="520642"/>
          </a:xfrm>
          <a:prstGeom prst="rect">
            <a:avLst/>
          </a:prstGeom>
        </p:spPr>
      </p:pic>
      <p:sp>
        <p:nvSpPr>
          <p:cNvPr id="15" name="25 Rectángulo"/>
          <p:cNvSpPr/>
          <p:nvPr/>
        </p:nvSpPr>
        <p:spPr>
          <a:xfrm>
            <a:off x="736636" y="4374816"/>
            <a:ext cx="7469841" cy="72165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8760kg</a:t>
            </a:r>
            <a:r>
              <a:rPr lang="en-US" sz="3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=......</a:t>
            </a:r>
            <a:r>
              <a:rPr lang="en-US" sz="30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tạ</a:t>
            </a:r>
            <a:r>
              <a:rPr lang="en-US" sz="3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......kg</a:t>
            </a:r>
            <a:r>
              <a:rPr lang="en-US" sz="135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n-US" sz="27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3737723" y="4442641"/>
            <a:ext cx="4288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87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60 kg</a:t>
            </a:r>
            <a:endParaRPr lang="es-E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076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ngry_c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ngry_c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11022E-16 L 0.153 -0.24815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43" y="-1240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ing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5" grpId="0" animBg="1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98934" y="2105585"/>
            <a:ext cx="1088257" cy="894311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upload.wikimedia.org/wikipedia/en/a/a5/Cheese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965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879" b="12258"/>
          <a:stretch/>
        </p:blipFill>
        <p:spPr bwMode="auto">
          <a:xfrm>
            <a:off x="6870772" y="2092251"/>
            <a:ext cx="1125013" cy="920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0201" y="2841861"/>
            <a:ext cx="1214754" cy="1691564"/>
          </a:xfrm>
          <a:prstGeom prst="rect">
            <a:avLst/>
          </a:prstGeom>
          <a:noFill/>
          <a:ln>
            <a:noFill/>
          </a:ln>
          <a:effectLst>
            <a:outerShdw blurRad="76200" dist="635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41336" y="2025046"/>
            <a:ext cx="1213866" cy="178072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21 CuadroTexto"/>
          <p:cNvSpPr txBox="1"/>
          <p:nvPr/>
        </p:nvSpPr>
        <p:spPr>
          <a:xfrm>
            <a:off x="1398934" y="664218"/>
            <a:ext cx="1676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2000326</a:t>
            </a:r>
            <a:endParaRPr lang="es-ES" sz="2400" dirty="0"/>
          </a:p>
        </p:txBody>
      </p:sp>
      <p:sp>
        <p:nvSpPr>
          <p:cNvPr id="29" name="28 CuadroTexto"/>
          <p:cNvSpPr txBox="1"/>
          <p:nvPr/>
        </p:nvSpPr>
        <p:spPr>
          <a:xfrm>
            <a:off x="6913783" y="603285"/>
            <a:ext cx="1372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20326</a:t>
            </a:r>
          </a:p>
        </p:txBody>
      </p:sp>
      <p:sp>
        <p:nvSpPr>
          <p:cNvPr id="30" name="29 CuadroTexto"/>
          <p:cNvSpPr txBox="1"/>
          <p:nvPr/>
        </p:nvSpPr>
        <p:spPr>
          <a:xfrm>
            <a:off x="3991604" y="644262"/>
            <a:ext cx="13747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2326</a:t>
            </a:r>
            <a:endParaRPr lang="es-ES" sz="2400" dirty="0"/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34853" y="2021095"/>
            <a:ext cx="1088257" cy="894311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24 Llamada ovalada"/>
          <p:cNvSpPr/>
          <p:nvPr/>
        </p:nvSpPr>
        <p:spPr>
          <a:xfrm>
            <a:off x="6230520" y="1797071"/>
            <a:ext cx="971397" cy="486054"/>
          </a:xfrm>
          <a:prstGeom prst="wedgeEllipseCallout">
            <a:avLst>
              <a:gd name="adj1" fmla="val 33587"/>
              <a:gd name="adj2" fmla="val 86016"/>
            </a:avLst>
          </a:prstGeom>
          <a:solidFill>
            <a:srgbClr val="FFFF99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>
                <a:solidFill>
                  <a:schemeClr val="tx1"/>
                </a:solidFill>
              </a:rPr>
              <a:t>Quá giỏi</a:t>
            </a:r>
            <a:endParaRPr lang="es-ES" b="1" dirty="0">
              <a:solidFill>
                <a:schemeClr val="tx1"/>
              </a:solidFill>
            </a:endParaRPr>
          </a:p>
        </p:txBody>
      </p:sp>
      <p:pic>
        <p:nvPicPr>
          <p:cNvPr id="17" name="Picture 1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161" b="95265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9351" y="4345728"/>
            <a:ext cx="743723" cy="602762"/>
          </a:xfrm>
          <a:prstGeom prst="rect">
            <a:avLst/>
          </a:prstGeom>
        </p:spPr>
      </p:pic>
      <p:sp>
        <p:nvSpPr>
          <p:cNvPr id="15" name="25 Rectángulo"/>
          <p:cNvSpPr/>
          <p:nvPr/>
        </p:nvSpPr>
        <p:spPr>
          <a:xfrm>
            <a:off x="816295" y="4471078"/>
            <a:ext cx="7469841" cy="7643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3300" dirty="0">
                <a:solidFill>
                  <a:schemeClr val="tx1"/>
                </a:solidFill>
                <a:latin typeface=".VnArial" panose="020B7200000000000000" pitchFamily="34" charset="0"/>
                <a:cs typeface="Times New Roman" panose="02020603050405020304" pitchFamily="18" charset="0"/>
              </a:rPr>
              <a:t>    </a:t>
            </a:r>
            <a:r>
              <a:rPr lang="en-US" sz="3300" dirty="0">
                <a:solidFill>
                  <a:srgbClr val="000000"/>
                </a:solidFill>
                <a:latin typeface=".VnArial" panose="020B72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 kg </a:t>
            </a:r>
            <a:r>
              <a:rPr lang="en-US" sz="3300" dirty="0" err="1">
                <a:solidFill>
                  <a:srgbClr val="000000"/>
                </a:solidFill>
                <a:latin typeface=".VnArial" panose="020B72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326g</a:t>
            </a:r>
            <a:r>
              <a:rPr lang="en-US" sz="3300" dirty="0">
                <a:solidFill>
                  <a:srgbClr val="000000"/>
                </a:solidFill>
                <a:latin typeface=".VnArial" panose="020B72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… g</a:t>
            </a:r>
            <a:endParaRPr lang="en-US" sz="3300" dirty="0">
              <a:solidFill>
                <a:schemeClr val="tx1"/>
              </a:solidFill>
              <a:latin typeface=".VnArial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5129882" y="4471078"/>
            <a:ext cx="2830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20326g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187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ngry_c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ngry_c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81481E-6 L 0.75 -0.20601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00" y="-1030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5" grpId="0" animBg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667000" y="304800"/>
            <a:ext cx="45720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u="none" dirty="0"/>
              <a:t>VẬN DỤNG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52600" y="1524000"/>
            <a:ext cx="6934200" cy="3246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u="non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Bảng</a:t>
            </a:r>
            <a:r>
              <a:rPr lang="en-US" sz="2800" u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u="non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đv</a:t>
            </a:r>
            <a:r>
              <a:rPr lang="en-US" sz="2800" u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u="non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</a:t>
            </a:r>
            <a:r>
              <a:rPr lang="en-US" sz="2800" u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KL </a:t>
            </a:r>
            <a:r>
              <a:rPr lang="en-US" sz="2800" u="non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u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u="non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800" u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u="non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giống</a:t>
            </a:r>
            <a:r>
              <a:rPr lang="en-US" sz="2800" u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u="non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ĐD</a:t>
            </a:r>
            <a:r>
              <a:rPr lang="en-US" sz="2800" u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r>
              <a:rPr lang="en-US" sz="2800" u="none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u="non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u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u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u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u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   </a:t>
            </a:r>
            <a:r>
              <a:rPr lang="en-US" sz="2800" u="non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3m2dm</a:t>
            </a:r>
            <a:r>
              <a:rPr lang="en-US" sz="2800" u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en-US" sz="2800" u="non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3kg2hg</a:t>
            </a:r>
            <a:endParaRPr lang="vi-VN" sz="2800" u="none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u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A. &gt;      B. &lt;      C. =      D. k </a:t>
            </a:r>
            <a:r>
              <a:rPr lang="en-US" sz="2800" u="non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u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đ/a</a:t>
            </a:r>
            <a:endParaRPr lang="vi-VN" sz="2800" u="none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u="none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800" u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none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u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none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u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none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u="none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800" u="none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u="none" dirty="0">
                <a:latin typeface="Times New Roman" pitchFamily="18" charset="0"/>
                <a:cs typeface="Times New Roman" pitchFamily="18" charset="0"/>
              </a:rPr>
              <a:t> - ca – </a:t>
            </a:r>
            <a:r>
              <a:rPr lang="en-US" sz="2800" u="none" dirty="0" err="1">
                <a:latin typeface="Times New Roman" pitchFamily="18" charset="0"/>
                <a:cs typeface="Times New Roman" pitchFamily="18" charset="0"/>
              </a:rPr>
              <a:t>mét</a:t>
            </a:r>
            <a:r>
              <a:rPr lang="en-US" sz="2800" u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none" dirty="0" err="1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800" u="none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sz="2800" u="none" dirty="0"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en-US" sz="2800" u="none" dirty="0" err="1">
                <a:latin typeface="Times New Roman" pitchFamily="18" charset="0"/>
                <a:cs typeface="Times New Roman" pitchFamily="18" charset="0"/>
              </a:rPr>
              <a:t>Héc</a:t>
            </a:r>
            <a:r>
              <a:rPr lang="en-US" sz="2800" u="none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u="none" dirty="0" err="1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800" u="none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u="none" dirty="0" err="1">
                <a:latin typeface="Times New Roman" pitchFamily="18" charset="0"/>
                <a:cs typeface="Times New Roman" pitchFamily="18" charset="0"/>
              </a:rPr>
              <a:t>mét</a:t>
            </a:r>
            <a:r>
              <a:rPr lang="en-US" sz="2800" u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none" dirty="0" err="1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800" u="none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6895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5E6F51E-2472-4599-8F03-5FBAF11AB1F6}"/>
              </a:ext>
            </a:extLst>
          </p:cNvPr>
          <p:cNvSpPr txBox="1"/>
          <p:nvPr/>
        </p:nvSpPr>
        <p:spPr>
          <a:xfrm>
            <a:off x="1752600" y="914400"/>
            <a:ext cx="63246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u="none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5km</a:t>
            </a:r>
            <a:r>
              <a:rPr lang="en-US" sz="3600" u="none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3600" u="none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27m</a:t>
            </a:r>
            <a:r>
              <a:rPr lang="en-US" sz="3600" u="none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= ...............m </a:t>
            </a:r>
            <a:endParaRPr lang="vi-VN" sz="3600" u="none" dirty="0">
              <a:effectLst/>
              <a:latin typeface="+mj-lt"/>
              <a:ea typeface="Times New Roman" panose="02020603050405020304" pitchFamily="18" charset="0"/>
            </a:endParaRPr>
          </a:p>
          <a:p>
            <a:pPr algn="just"/>
            <a:r>
              <a:rPr lang="en-US" sz="3600" u="none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246dm</a:t>
            </a:r>
            <a:r>
              <a:rPr lang="en-US" sz="3600" u="none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= ..........m.......dm</a:t>
            </a:r>
            <a:endParaRPr lang="vi-VN" sz="3600" u="none" dirty="0">
              <a:effectLst/>
              <a:latin typeface="+mj-lt"/>
              <a:ea typeface="Times New Roman" panose="02020603050405020304" pitchFamily="18" charset="0"/>
            </a:endParaRPr>
          </a:p>
          <a:p>
            <a:r>
              <a:rPr lang="en-US" sz="3600" u="none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7304 m =......km .......m </a:t>
            </a:r>
            <a:endParaRPr lang="vi-VN" sz="3600" u="none" dirty="0">
              <a:latin typeface="+mj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BF1F5EF-C281-4154-A653-56F0677C6FFB}"/>
              </a:ext>
            </a:extLst>
          </p:cNvPr>
          <p:cNvSpPr/>
          <p:nvPr/>
        </p:nvSpPr>
        <p:spPr>
          <a:xfrm>
            <a:off x="228600" y="152400"/>
            <a:ext cx="8382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u="none" dirty="0" err="1">
                <a:ln/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4000" u="none" dirty="0">
                <a:ln/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u="none" dirty="0" err="1">
                <a:ln/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u="none" dirty="0">
                <a:ln/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u="none" dirty="0" err="1">
                <a:ln/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000" u="none" dirty="0">
                <a:ln/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u="none" dirty="0" err="1">
                <a:ln/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000" u="none" dirty="0">
                <a:ln/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u="none" dirty="0" err="1">
                <a:ln/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u="none" dirty="0">
                <a:ln/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u="none" dirty="0" err="1">
                <a:ln/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4000" u="none" dirty="0">
                <a:ln/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u="none" dirty="0" err="1">
                <a:ln/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4000" u="none" dirty="0">
                <a:ln/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b="1" u="none" cap="none" spc="0" dirty="0">
              <a:ln/>
              <a:solidFill>
                <a:srgbClr val="8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AB71A5-FA2D-4C9A-8DC1-F39A4D8723FB}"/>
              </a:ext>
            </a:extLst>
          </p:cNvPr>
          <p:cNvSpPr/>
          <p:nvPr/>
        </p:nvSpPr>
        <p:spPr>
          <a:xfrm>
            <a:off x="381000" y="2895600"/>
            <a:ext cx="85344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u="none" dirty="0" err="1">
                <a:ln/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000" u="none" dirty="0">
                <a:ln/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u="none" dirty="0" err="1">
                <a:ln/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4000" u="none" dirty="0">
                <a:ln/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u="none" dirty="0" err="1">
                <a:ln/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u="none" dirty="0">
                <a:ln/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u="none" dirty="0" err="1">
                <a:ln/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4000" u="none" dirty="0">
                <a:ln/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u="none" dirty="0" err="1">
                <a:ln/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4000" u="none" dirty="0">
                <a:ln/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u="none" dirty="0" err="1">
                <a:ln/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u="none" dirty="0">
                <a:ln/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u="none" dirty="0" err="1">
                <a:ln/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4000" u="none" dirty="0">
                <a:ln/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u="none" dirty="0" err="1">
                <a:ln/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4000" u="none" dirty="0">
                <a:ln/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u="none" dirty="0" err="1">
                <a:ln/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4000" u="none" dirty="0">
                <a:ln/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u="none" dirty="0" err="1">
                <a:ln/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000" u="none" dirty="0">
                <a:ln/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u="none" dirty="0" err="1">
                <a:ln/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4000" u="none" dirty="0">
                <a:ln/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u="none" dirty="0" err="1">
                <a:ln/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000" u="none" dirty="0">
                <a:ln/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u="none" dirty="0" err="1">
                <a:ln/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4000" u="none" dirty="0">
                <a:ln/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b="1" u="none" cap="none" spc="0" dirty="0">
              <a:ln/>
              <a:solidFill>
                <a:srgbClr val="8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A1D2F5-3C95-4004-8162-AE046768560F}"/>
              </a:ext>
            </a:extLst>
          </p:cNvPr>
          <p:cNvSpPr txBox="1"/>
          <p:nvPr/>
        </p:nvSpPr>
        <p:spPr>
          <a:xfrm flipH="1">
            <a:off x="4114800" y="860286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none" dirty="0">
                <a:solidFill>
                  <a:srgbClr val="FF0000"/>
                </a:solidFill>
              </a:rPr>
              <a:t>5027</a:t>
            </a:r>
            <a:endParaRPr lang="vi-VN" sz="3600" u="none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881264-F9D9-47FD-8B13-92B73A17E95B}"/>
              </a:ext>
            </a:extLst>
          </p:cNvPr>
          <p:cNvSpPr txBox="1"/>
          <p:nvPr/>
        </p:nvSpPr>
        <p:spPr>
          <a:xfrm flipH="1">
            <a:off x="3619500" y="1410325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none" dirty="0">
                <a:solidFill>
                  <a:srgbClr val="FF0000"/>
                </a:solidFill>
              </a:rPr>
              <a:t>24</a:t>
            </a:r>
            <a:endParaRPr lang="vi-VN" sz="3600" u="none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1B751B-BA7C-4337-92E3-B1CE30B7842F}"/>
              </a:ext>
            </a:extLst>
          </p:cNvPr>
          <p:cNvSpPr txBox="1"/>
          <p:nvPr/>
        </p:nvSpPr>
        <p:spPr>
          <a:xfrm flipH="1">
            <a:off x="5219700" y="1410324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none" dirty="0">
                <a:solidFill>
                  <a:srgbClr val="FF0000"/>
                </a:solidFill>
              </a:rPr>
              <a:t>6</a:t>
            </a:r>
            <a:endParaRPr lang="vi-VN" sz="3600" u="none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CCE8FA-C3DB-4BF6-947B-6630B72EEEBC}"/>
              </a:ext>
            </a:extLst>
          </p:cNvPr>
          <p:cNvSpPr txBox="1"/>
          <p:nvPr/>
        </p:nvSpPr>
        <p:spPr>
          <a:xfrm flipH="1">
            <a:off x="3657600" y="1982017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none" dirty="0">
                <a:solidFill>
                  <a:srgbClr val="FF0000"/>
                </a:solidFill>
              </a:rPr>
              <a:t>7</a:t>
            </a:r>
            <a:endParaRPr lang="vi-VN" sz="3600" u="none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64D076-F365-4740-9DF0-D24B833E705D}"/>
              </a:ext>
            </a:extLst>
          </p:cNvPr>
          <p:cNvSpPr txBox="1"/>
          <p:nvPr/>
        </p:nvSpPr>
        <p:spPr>
          <a:xfrm flipH="1">
            <a:off x="4953000" y="1960363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none" dirty="0">
                <a:solidFill>
                  <a:srgbClr val="FF0000"/>
                </a:solidFill>
              </a:rPr>
              <a:t>304</a:t>
            </a:r>
            <a:endParaRPr lang="vi-VN" sz="3600" u="non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8683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">
            <a:extLst>
              <a:ext uri="{FF2B5EF4-FFF2-40B4-BE49-F238E27FC236}">
                <a16:creationId xmlns:a16="http://schemas.microsoft.com/office/drawing/2014/main" id="{F6CE469F-882E-4BEC-AB8E-F77C7EA0E8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828800"/>
            <a:ext cx="76200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u="none" dirty="0">
                <a:solidFill>
                  <a:srgbClr val="FF0000"/>
                </a:solidFill>
              </a:rPr>
              <a:t>ÔN TẬP :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3600" b="1" u="none" dirty="0">
                <a:solidFill>
                  <a:srgbClr val="FF0000"/>
                </a:solidFill>
              </a:rPr>
              <a:t>BẢNG ĐƠN VỊ ĐO </a:t>
            </a:r>
            <a:r>
              <a:rPr lang="en-US" sz="3600" b="1" u="none" dirty="0" err="1">
                <a:solidFill>
                  <a:srgbClr val="FF0000"/>
                </a:solidFill>
              </a:rPr>
              <a:t>KHỐI</a:t>
            </a:r>
            <a:r>
              <a:rPr lang="en-US" sz="3600" b="1" u="none" dirty="0">
                <a:solidFill>
                  <a:srgbClr val="FF0000"/>
                </a:solidFill>
              </a:rPr>
              <a:t> </a:t>
            </a:r>
            <a:r>
              <a:rPr lang="en-US" sz="3600" b="1" u="none" dirty="0" err="1">
                <a:solidFill>
                  <a:srgbClr val="FF0000"/>
                </a:solidFill>
              </a:rPr>
              <a:t>LƯỢNG</a:t>
            </a:r>
            <a:endParaRPr lang="en-US" sz="3600" b="1" u="none" dirty="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sz="3600" u="none" dirty="0">
                <a:solidFill>
                  <a:srgbClr val="FF0000"/>
                </a:solidFill>
              </a:rPr>
              <a:t>Trang 22</a:t>
            </a:r>
            <a:endParaRPr lang="en-US" sz="3600" b="1" u="non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9362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997529" y="1087210"/>
            <a:ext cx="5143500" cy="60883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5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405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5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405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5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405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5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ĐẠT</a:t>
            </a:r>
            <a:endParaRPr lang="en-US" sz="405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972861" y="2156660"/>
            <a:ext cx="502837" cy="301962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chemeClr val="accent6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496000" y="2066207"/>
            <a:ext cx="715487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21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1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1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1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1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1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1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1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1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1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1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1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1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endParaRPr lang="en-US" sz="3000" u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496001" y="2930429"/>
            <a:ext cx="6576437" cy="518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1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1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1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1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1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1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1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1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1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Freeform 6"/>
          <p:cNvSpPr/>
          <p:nvPr/>
        </p:nvSpPr>
        <p:spPr>
          <a:xfrm>
            <a:off x="901357" y="3124372"/>
            <a:ext cx="502837" cy="301963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chemeClr val="accent6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1465036B-B2D5-4B09-8B2E-E14ACDC983ED}"/>
              </a:ext>
            </a:extLst>
          </p:cNvPr>
          <p:cNvSpPr/>
          <p:nvPr/>
        </p:nvSpPr>
        <p:spPr>
          <a:xfrm>
            <a:off x="993163" y="4092085"/>
            <a:ext cx="502837" cy="301963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chemeClr val="accent6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945F1E-4171-4A57-80E4-B8A3A1397F3B}"/>
              </a:ext>
            </a:extLst>
          </p:cNvPr>
          <p:cNvSpPr/>
          <p:nvPr/>
        </p:nvSpPr>
        <p:spPr>
          <a:xfrm>
            <a:off x="1574400" y="3983572"/>
            <a:ext cx="6576437" cy="518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1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1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1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1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1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1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1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1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1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1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1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1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1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1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502000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013" name="Group 205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537047369"/>
              </p:ext>
            </p:extLst>
          </p:nvPr>
        </p:nvGraphicFramePr>
        <p:xfrm>
          <a:off x="126177" y="1210845"/>
          <a:ext cx="8763000" cy="2614930"/>
        </p:xfrm>
        <a:graphic>
          <a:graphicData uri="http://schemas.openxmlformats.org/drawingml/2006/table">
            <a:tbl>
              <a:tblPr/>
              <a:tblGrid>
                <a:gridCol w="1181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00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50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3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31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715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588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2832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6576" marB="3657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65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6576" marB="3657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87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6576" marB="3657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341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6576" marB="3657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7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9878" name="Text Box 70"/>
          <p:cNvSpPr txBox="1">
            <a:spLocks noChangeArrowheads="1"/>
          </p:cNvSpPr>
          <p:nvPr/>
        </p:nvSpPr>
        <p:spPr bwMode="auto">
          <a:xfrm>
            <a:off x="4267200" y="1783080"/>
            <a:ext cx="838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u="none">
                <a:latin typeface="Times New Roman" pitchFamily="18" charset="0"/>
                <a:cs typeface="Times New Roman" pitchFamily="18" charset="0"/>
              </a:rPr>
              <a:t>kg</a:t>
            </a:r>
          </a:p>
        </p:txBody>
      </p:sp>
      <p:sp>
        <p:nvSpPr>
          <p:cNvPr id="119879" name="Text Box 71"/>
          <p:cNvSpPr txBox="1">
            <a:spLocks noChangeArrowheads="1"/>
          </p:cNvSpPr>
          <p:nvPr/>
        </p:nvSpPr>
        <p:spPr bwMode="auto">
          <a:xfrm>
            <a:off x="4267200" y="2270760"/>
            <a:ext cx="990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0" u="none">
                <a:latin typeface="Times New Roman" pitchFamily="18" charset="0"/>
                <a:cs typeface="Times New Roman" pitchFamily="18" charset="0"/>
              </a:rPr>
              <a:t>1 kg</a:t>
            </a:r>
          </a:p>
        </p:txBody>
      </p:sp>
      <p:sp>
        <p:nvSpPr>
          <p:cNvPr id="119880" name="Text Box 72"/>
          <p:cNvSpPr txBox="1">
            <a:spLocks noChangeArrowheads="1"/>
          </p:cNvSpPr>
          <p:nvPr/>
        </p:nvSpPr>
        <p:spPr bwMode="auto">
          <a:xfrm>
            <a:off x="5867400" y="1783080"/>
            <a:ext cx="76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u="none">
                <a:latin typeface="Times New Roman" pitchFamily="18" charset="0"/>
                <a:cs typeface="Times New Roman" pitchFamily="18" charset="0"/>
              </a:rPr>
              <a:t>hg</a:t>
            </a:r>
          </a:p>
        </p:txBody>
      </p:sp>
      <p:sp>
        <p:nvSpPr>
          <p:cNvPr id="119881" name="Text Box 73"/>
          <p:cNvSpPr txBox="1">
            <a:spLocks noChangeArrowheads="1"/>
          </p:cNvSpPr>
          <p:nvPr/>
        </p:nvSpPr>
        <p:spPr bwMode="auto">
          <a:xfrm>
            <a:off x="7010400" y="1783080"/>
            <a:ext cx="76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u="none">
                <a:latin typeface="Times New Roman" pitchFamily="18" charset="0"/>
                <a:cs typeface="Times New Roman" pitchFamily="18" charset="0"/>
              </a:rPr>
              <a:t>dag</a:t>
            </a:r>
          </a:p>
        </p:txBody>
      </p:sp>
      <p:sp>
        <p:nvSpPr>
          <p:cNvPr id="119882" name="Text Box 74"/>
          <p:cNvSpPr txBox="1">
            <a:spLocks noChangeArrowheads="1"/>
          </p:cNvSpPr>
          <p:nvPr/>
        </p:nvSpPr>
        <p:spPr bwMode="auto">
          <a:xfrm>
            <a:off x="8229600" y="1783080"/>
            <a:ext cx="76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u="none">
                <a:latin typeface="Times New Roman" pitchFamily="18" charset="0"/>
                <a:cs typeface="Times New Roman" pitchFamily="18" charset="0"/>
              </a:rPr>
              <a:t>g</a:t>
            </a:r>
          </a:p>
        </p:txBody>
      </p:sp>
      <p:sp>
        <p:nvSpPr>
          <p:cNvPr id="119883" name="Text Box 75"/>
          <p:cNvSpPr txBox="1">
            <a:spLocks noChangeArrowheads="1"/>
          </p:cNvSpPr>
          <p:nvPr/>
        </p:nvSpPr>
        <p:spPr bwMode="auto">
          <a:xfrm>
            <a:off x="8077200" y="2270760"/>
            <a:ext cx="76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0" u="none" dirty="0">
                <a:latin typeface="Times New Roman" pitchFamily="18" charset="0"/>
                <a:cs typeface="Times New Roman" pitchFamily="18" charset="0"/>
              </a:rPr>
              <a:t>1 g</a:t>
            </a:r>
          </a:p>
        </p:txBody>
      </p:sp>
      <p:sp>
        <p:nvSpPr>
          <p:cNvPr id="119886" name="Text Box 78"/>
          <p:cNvSpPr txBox="1">
            <a:spLocks noChangeArrowheads="1"/>
          </p:cNvSpPr>
          <p:nvPr/>
        </p:nvSpPr>
        <p:spPr bwMode="auto">
          <a:xfrm>
            <a:off x="6858000" y="2270760"/>
            <a:ext cx="914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0" u="none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400" b="0" u="none" dirty="0" err="1">
                <a:latin typeface="Times New Roman" pitchFamily="18" charset="0"/>
                <a:cs typeface="Times New Roman" pitchFamily="18" charset="0"/>
              </a:rPr>
              <a:t>dag</a:t>
            </a:r>
            <a:endParaRPr lang="en-US" sz="2400" b="0" u="non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9887" name="Text Box 79"/>
          <p:cNvSpPr txBox="1">
            <a:spLocks noChangeArrowheads="1"/>
          </p:cNvSpPr>
          <p:nvPr/>
        </p:nvSpPr>
        <p:spPr bwMode="auto">
          <a:xfrm>
            <a:off x="6629400" y="2839720"/>
            <a:ext cx="990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0" u="none" dirty="0">
                <a:latin typeface="Times New Roman" pitchFamily="18" charset="0"/>
                <a:cs typeface="Times New Roman" pitchFamily="18" charset="0"/>
              </a:rPr>
              <a:t>= 10 g</a:t>
            </a:r>
          </a:p>
        </p:txBody>
      </p:sp>
      <p:sp>
        <p:nvSpPr>
          <p:cNvPr id="119889" name="Text Box 81"/>
          <p:cNvSpPr txBox="1">
            <a:spLocks noChangeArrowheads="1"/>
          </p:cNvSpPr>
          <p:nvPr/>
        </p:nvSpPr>
        <p:spPr bwMode="auto">
          <a:xfrm>
            <a:off x="5410200" y="2839720"/>
            <a:ext cx="1295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0" u="none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400" b="0" u="none" dirty="0" err="1">
                <a:latin typeface="Times New Roman" pitchFamily="18" charset="0"/>
                <a:cs typeface="Times New Roman" pitchFamily="18" charset="0"/>
              </a:rPr>
              <a:t>10dag</a:t>
            </a:r>
            <a:endParaRPr lang="en-US" sz="2400" b="0" u="non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9890" name="Text Box 82"/>
          <p:cNvSpPr txBox="1">
            <a:spLocks noChangeArrowheads="1"/>
          </p:cNvSpPr>
          <p:nvPr/>
        </p:nvSpPr>
        <p:spPr bwMode="auto">
          <a:xfrm>
            <a:off x="5791200" y="2270760"/>
            <a:ext cx="76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0" u="none" dirty="0">
                <a:latin typeface="Times New Roman" pitchFamily="18" charset="0"/>
                <a:cs typeface="Times New Roman" pitchFamily="18" charset="0"/>
              </a:rPr>
              <a:t>1 hg</a:t>
            </a:r>
          </a:p>
        </p:txBody>
      </p:sp>
      <p:sp>
        <p:nvSpPr>
          <p:cNvPr id="119892" name="Text Box 84"/>
          <p:cNvSpPr txBox="1">
            <a:spLocks noChangeArrowheads="1"/>
          </p:cNvSpPr>
          <p:nvPr/>
        </p:nvSpPr>
        <p:spPr bwMode="auto">
          <a:xfrm>
            <a:off x="3962400" y="2819400"/>
            <a:ext cx="1143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0" u="none" dirty="0">
                <a:latin typeface="Times New Roman" pitchFamily="18" charset="0"/>
                <a:cs typeface="Times New Roman" pitchFamily="18" charset="0"/>
              </a:rPr>
              <a:t>= 10 hg</a:t>
            </a:r>
          </a:p>
        </p:txBody>
      </p:sp>
      <p:sp>
        <p:nvSpPr>
          <p:cNvPr id="119894" name="Text Box 86"/>
          <p:cNvSpPr txBox="1">
            <a:spLocks noChangeArrowheads="1"/>
          </p:cNvSpPr>
          <p:nvPr/>
        </p:nvSpPr>
        <p:spPr bwMode="auto">
          <a:xfrm>
            <a:off x="2971800" y="1783080"/>
            <a:ext cx="76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u="none">
                <a:latin typeface="Times New Roman" pitchFamily="18" charset="0"/>
                <a:cs typeface="Times New Roman" pitchFamily="18" charset="0"/>
              </a:rPr>
              <a:t>yến</a:t>
            </a:r>
          </a:p>
        </p:txBody>
      </p:sp>
      <p:sp>
        <p:nvSpPr>
          <p:cNvPr id="119895" name="Text Box 87"/>
          <p:cNvSpPr txBox="1">
            <a:spLocks noChangeArrowheads="1"/>
          </p:cNvSpPr>
          <p:nvPr/>
        </p:nvSpPr>
        <p:spPr bwMode="auto">
          <a:xfrm>
            <a:off x="2819400" y="2291080"/>
            <a:ext cx="914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0" u="none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400" b="0" u="none" dirty="0" err="1">
                <a:latin typeface="Times New Roman" pitchFamily="18" charset="0"/>
                <a:cs typeface="Times New Roman" pitchFamily="18" charset="0"/>
              </a:rPr>
              <a:t>yến</a:t>
            </a:r>
            <a:endParaRPr lang="en-US" sz="2400" b="0" u="non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9896" name="Text Box 88"/>
          <p:cNvSpPr txBox="1">
            <a:spLocks noChangeArrowheads="1"/>
          </p:cNvSpPr>
          <p:nvPr/>
        </p:nvSpPr>
        <p:spPr bwMode="auto">
          <a:xfrm>
            <a:off x="2590800" y="2819400"/>
            <a:ext cx="1219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0" u="none" dirty="0">
                <a:latin typeface="Times New Roman" pitchFamily="18" charset="0"/>
                <a:cs typeface="Times New Roman" pitchFamily="18" charset="0"/>
              </a:rPr>
              <a:t>= 10 kg</a:t>
            </a:r>
          </a:p>
        </p:txBody>
      </p:sp>
      <p:sp>
        <p:nvSpPr>
          <p:cNvPr id="119899" name="Text Box 91"/>
          <p:cNvSpPr txBox="1">
            <a:spLocks noChangeArrowheads="1"/>
          </p:cNvSpPr>
          <p:nvPr/>
        </p:nvSpPr>
        <p:spPr bwMode="auto">
          <a:xfrm>
            <a:off x="1273175" y="2839720"/>
            <a:ext cx="152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0" u="none">
                <a:latin typeface="Times New Roman" pitchFamily="18" charset="0"/>
                <a:cs typeface="Times New Roman" pitchFamily="18" charset="0"/>
              </a:rPr>
              <a:t>= 10 yến</a:t>
            </a:r>
          </a:p>
        </p:txBody>
      </p:sp>
      <p:sp>
        <p:nvSpPr>
          <p:cNvPr id="119900" name="Text Box 92"/>
          <p:cNvSpPr txBox="1">
            <a:spLocks noChangeArrowheads="1"/>
          </p:cNvSpPr>
          <p:nvPr/>
        </p:nvSpPr>
        <p:spPr bwMode="auto">
          <a:xfrm>
            <a:off x="1752600" y="2270760"/>
            <a:ext cx="76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0" u="none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400" b="0" u="none" dirty="0" err="1">
                <a:latin typeface="Times New Roman" pitchFamily="18" charset="0"/>
                <a:cs typeface="Times New Roman" pitchFamily="18" charset="0"/>
              </a:rPr>
              <a:t>tạ</a:t>
            </a:r>
            <a:endParaRPr lang="en-US" sz="2400" b="0" u="non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9901" name="Text Box 93"/>
          <p:cNvSpPr txBox="1">
            <a:spLocks noChangeArrowheads="1"/>
          </p:cNvSpPr>
          <p:nvPr/>
        </p:nvSpPr>
        <p:spPr bwMode="auto">
          <a:xfrm>
            <a:off x="1828800" y="1783080"/>
            <a:ext cx="76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u="none">
                <a:latin typeface="Times New Roman" pitchFamily="18" charset="0"/>
                <a:cs typeface="Times New Roman" pitchFamily="18" charset="0"/>
              </a:rPr>
              <a:t>tạ</a:t>
            </a:r>
          </a:p>
        </p:txBody>
      </p:sp>
      <p:sp>
        <p:nvSpPr>
          <p:cNvPr id="119902" name="Text Box 94"/>
          <p:cNvSpPr txBox="1">
            <a:spLocks noChangeArrowheads="1"/>
          </p:cNvSpPr>
          <p:nvPr/>
        </p:nvSpPr>
        <p:spPr bwMode="auto">
          <a:xfrm>
            <a:off x="381000" y="1783080"/>
            <a:ext cx="76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u="none">
                <a:latin typeface="Times New Roman" pitchFamily="18" charset="0"/>
                <a:cs typeface="Times New Roman" pitchFamily="18" charset="0"/>
              </a:rPr>
              <a:t>tấn</a:t>
            </a:r>
          </a:p>
        </p:txBody>
      </p:sp>
      <p:sp>
        <p:nvSpPr>
          <p:cNvPr id="119903" name="Text Box 95"/>
          <p:cNvSpPr txBox="1">
            <a:spLocks noChangeArrowheads="1"/>
          </p:cNvSpPr>
          <p:nvPr/>
        </p:nvSpPr>
        <p:spPr bwMode="auto">
          <a:xfrm>
            <a:off x="381000" y="2270760"/>
            <a:ext cx="838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0" u="none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400" b="0" u="none" dirty="0" err="1">
                <a:latin typeface="Times New Roman" pitchFamily="18" charset="0"/>
                <a:cs typeface="Times New Roman" pitchFamily="18" charset="0"/>
              </a:rPr>
              <a:t>tấn</a:t>
            </a:r>
            <a:endParaRPr lang="en-US" sz="2400" b="0" u="non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9904" name="Text Box 96"/>
          <p:cNvSpPr txBox="1">
            <a:spLocks noChangeArrowheads="1"/>
          </p:cNvSpPr>
          <p:nvPr/>
        </p:nvSpPr>
        <p:spPr bwMode="auto">
          <a:xfrm>
            <a:off x="228600" y="3063240"/>
            <a:ext cx="1066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0" u="none">
                <a:latin typeface="Times New Roman" pitchFamily="18" charset="0"/>
                <a:cs typeface="Times New Roman" pitchFamily="18" charset="0"/>
              </a:rPr>
              <a:t>= 10 tạ</a:t>
            </a:r>
          </a:p>
        </p:txBody>
      </p:sp>
      <p:sp>
        <p:nvSpPr>
          <p:cNvPr id="3138" name="Rectangle 119"/>
          <p:cNvSpPr>
            <a:spLocks noChangeArrowheads="1"/>
          </p:cNvSpPr>
          <p:nvPr/>
        </p:nvSpPr>
        <p:spPr bwMode="auto">
          <a:xfrm>
            <a:off x="-152400" y="188924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59"/>
          <p:cNvGrpSpPr>
            <a:grpSpLocks/>
          </p:cNvGrpSpPr>
          <p:nvPr/>
        </p:nvGrpSpPr>
        <p:grpSpPr bwMode="auto">
          <a:xfrm>
            <a:off x="3886200" y="3333750"/>
            <a:ext cx="1219200" cy="495300"/>
            <a:chOff x="2592" y="3349"/>
            <a:chExt cx="768" cy="390"/>
          </a:xfrm>
        </p:grpSpPr>
        <p:graphicFrame>
          <p:nvGraphicFramePr>
            <p:cNvPr id="3171" name="Object 1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6411942"/>
                </p:ext>
              </p:extLst>
            </p:nvPr>
          </p:nvGraphicFramePr>
          <p:xfrm>
            <a:off x="2760" y="3349"/>
            <a:ext cx="240" cy="3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203112" imgH="393529" progId="Equation.3">
                    <p:embed/>
                  </p:oleObj>
                </mc:Choice>
                <mc:Fallback>
                  <p:oleObj name="Equation" r:id="rId4" imgW="203112" imgH="393529" progId="Equation.3">
                    <p:embed/>
                    <p:pic>
                      <p:nvPicPr>
                        <p:cNvPr id="0" name="Object 1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60" y="3349"/>
                          <a:ext cx="240" cy="39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72" name="Text Box 120"/>
            <p:cNvSpPr txBox="1">
              <a:spLocks noChangeArrowheads="1"/>
            </p:cNvSpPr>
            <p:nvPr/>
          </p:nvSpPr>
          <p:spPr bwMode="auto">
            <a:xfrm>
              <a:off x="2592" y="3360"/>
              <a:ext cx="768" cy="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0" u="none" dirty="0">
                  <a:latin typeface="Times New Roman" pitchFamily="18" charset="0"/>
                  <a:cs typeface="Times New Roman" pitchFamily="18" charset="0"/>
                </a:rPr>
                <a:t>=     </a:t>
              </a:r>
              <a:r>
                <a:rPr lang="en-US" sz="2400" b="0" u="none" dirty="0" err="1">
                  <a:latin typeface="Times New Roman" pitchFamily="18" charset="0"/>
                  <a:cs typeface="Times New Roman" pitchFamily="18" charset="0"/>
                </a:rPr>
                <a:t>yến</a:t>
              </a:r>
              <a:endParaRPr lang="en-US" sz="2400" b="0" u="none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140" name="Rectangle 134"/>
          <p:cNvSpPr>
            <a:spLocks noChangeArrowheads="1"/>
          </p:cNvSpPr>
          <p:nvPr/>
        </p:nvSpPr>
        <p:spPr bwMode="auto">
          <a:xfrm>
            <a:off x="-152400" y="188924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160"/>
          <p:cNvGrpSpPr>
            <a:grpSpLocks/>
          </p:cNvGrpSpPr>
          <p:nvPr/>
        </p:nvGrpSpPr>
        <p:grpSpPr bwMode="auto">
          <a:xfrm>
            <a:off x="5448300" y="3314700"/>
            <a:ext cx="1295400" cy="495300"/>
            <a:chOff x="3648" y="2953"/>
            <a:chExt cx="816" cy="390"/>
          </a:xfrm>
        </p:grpSpPr>
        <p:sp>
          <p:nvSpPr>
            <p:cNvPr id="3169" name="Text Box 83"/>
            <p:cNvSpPr txBox="1">
              <a:spLocks noChangeArrowheads="1"/>
            </p:cNvSpPr>
            <p:nvPr/>
          </p:nvSpPr>
          <p:spPr bwMode="auto">
            <a:xfrm>
              <a:off x="3648" y="2976"/>
              <a:ext cx="816" cy="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0" u="none">
                  <a:latin typeface="Times New Roman" pitchFamily="18" charset="0"/>
                  <a:cs typeface="Times New Roman" pitchFamily="18" charset="0"/>
                </a:rPr>
                <a:t>=    kg</a:t>
              </a:r>
            </a:p>
          </p:txBody>
        </p:sp>
        <p:graphicFrame>
          <p:nvGraphicFramePr>
            <p:cNvPr id="3170" name="Object 13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98139710"/>
                </p:ext>
              </p:extLst>
            </p:nvPr>
          </p:nvGraphicFramePr>
          <p:xfrm>
            <a:off x="3816" y="2953"/>
            <a:ext cx="200" cy="3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203112" imgH="393529" progId="Equation.3">
                    <p:embed/>
                  </p:oleObj>
                </mc:Choice>
                <mc:Fallback>
                  <p:oleObj name="Equation" r:id="rId6" imgW="203112" imgH="393529" progId="Equation.3">
                    <p:embed/>
                    <p:pic>
                      <p:nvPicPr>
                        <p:cNvPr id="0" name="Object 13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16" y="2953"/>
                          <a:ext cx="200" cy="39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142" name="Rectangle 136"/>
          <p:cNvSpPr>
            <a:spLocks noChangeArrowheads="1"/>
          </p:cNvSpPr>
          <p:nvPr/>
        </p:nvSpPr>
        <p:spPr bwMode="auto">
          <a:xfrm>
            <a:off x="-152400" y="188924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161"/>
          <p:cNvGrpSpPr>
            <a:grpSpLocks/>
          </p:cNvGrpSpPr>
          <p:nvPr/>
        </p:nvGrpSpPr>
        <p:grpSpPr bwMode="auto">
          <a:xfrm>
            <a:off x="6629400" y="3312160"/>
            <a:ext cx="1219200" cy="497840"/>
            <a:chOff x="4320" y="2976"/>
            <a:chExt cx="768" cy="392"/>
          </a:xfrm>
        </p:grpSpPr>
        <p:sp>
          <p:nvSpPr>
            <p:cNvPr id="3167" name="Text Box 80"/>
            <p:cNvSpPr txBox="1">
              <a:spLocks noChangeArrowheads="1"/>
            </p:cNvSpPr>
            <p:nvPr/>
          </p:nvSpPr>
          <p:spPr bwMode="auto">
            <a:xfrm>
              <a:off x="4320" y="2976"/>
              <a:ext cx="768" cy="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0" u="none">
                  <a:latin typeface="Times New Roman" pitchFamily="18" charset="0"/>
                  <a:cs typeface="Times New Roman" pitchFamily="18" charset="0"/>
                </a:rPr>
                <a:t>=      hg</a:t>
              </a:r>
            </a:p>
          </p:txBody>
        </p:sp>
        <p:graphicFrame>
          <p:nvGraphicFramePr>
            <p:cNvPr id="3168" name="Object 13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66779355"/>
                </p:ext>
              </p:extLst>
            </p:nvPr>
          </p:nvGraphicFramePr>
          <p:xfrm>
            <a:off x="4519" y="2978"/>
            <a:ext cx="233" cy="3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203112" imgH="393529" progId="Equation.3">
                    <p:embed/>
                  </p:oleObj>
                </mc:Choice>
                <mc:Fallback>
                  <p:oleObj name="Equation" r:id="rId8" imgW="203112" imgH="393529" progId="Equation.3">
                    <p:embed/>
                    <p:pic>
                      <p:nvPicPr>
                        <p:cNvPr id="0" name="Object 13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19" y="2978"/>
                          <a:ext cx="233" cy="39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144" name="Rectangle 138"/>
          <p:cNvSpPr>
            <a:spLocks noChangeArrowheads="1"/>
          </p:cNvSpPr>
          <p:nvPr/>
        </p:nvSpPr>
        <p:spPr bwMode="auto">
          <a:xfrm>
            <a:off x="-152400" y="188924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164"/>
          <p:cNvGrpSpPr>
            <a:grpSpLocks/>
          </p:cNvGrpSpPr>
          <p:nvPr/>
        </p:nvGrpSpPr>
        <p:grpSpPr bwMode="auto">
          <a:xfrm>
            <a:off x="7696200" y="2994660"/>
            <a:ext cx="1143000" cy="530860"/>
            <a:chOff x="5040" y="2634"/>
            <a:chExt cx="720" cy="418"/>
          </a:xfrm>
        </p:grpSpPr>
        <p:sp>
          <p:nvSpPr>
            <p:cNvPr id="3165" name="Text Box 76"/>
            <p:cNvSpPr txBox="1">
              <a:spLocks noChangeArrowheads="1"/>
            </p:cNvSpPr>
            <p:nvPr/>
          </p:nvSpPr>
          <p:spPr bwMode="auto">
            <a:xfrm>
              <a:off x="5040" y="2688"/>
              <a:ext cx="720" cy="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0" u="none">
                  <a:latin typeface="Times New Roman" pitchFamily="18" charset="0"/>
                  <a:cs typeface="Times New Roman" pitchFamily="18" charset="0"/>
                </a:rPr>
                <a:t>=    dag</a:t>
              </a:r>
            </a:p>
          </p:txBody>
        </p:sp>
        <p:graphicFrame>
          <p:nvGraphicFramePr>
            <p:cNvPr id="3166" name="Object 137"/>
            <p:cNvGraphicFramePr>
              <a:graphicFrameLocks noChangeAspect="1"/>
            </p:cNvGraphicFramePr>
            <p:nvPr/>
          </p:nvGraphicFramePr>
          <p:xfrm>
            <a:off x="5224" y="2634"/>
            <a:ext cx="200" cy="3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203112" imgH="393529" progId="Equation.3">
                    <p:embed/>
                  </p:oleObj>
                </mc:Choice>
                <mc:Fallback>
                  <p:oleObj name="Equation" r:id="rId9" imgW="203112" imgH="393529" progId="Equation.3">
                    <p:embed/>
                    <p:pic>
                      <p:nvPicPr>
                        <p:cNvPr id="0" name="Object 13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24" y="2634"/>
                          <a:ext cx="200" cy="39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146" name="Rectangle 140"/>
          <p:cNvSpPr>
            <a:spLocks noChangeArrowheads="1"/>
          </p:cNvSpPr>
          <p:nvPr/>
        </p:nvSpPr>
        <p:spPr bwMode="auto">
          <a:xfrm>
            <a:off x="-152400" y="198449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193"/>
          <p:cNvGrpSpPr>
            <a:grpSpLocks/>
          </p:cNvGrpSpPr>
          <p:nvPr/>
        </p:nvGrpSpPr>
        <p:grpSpPr bwMode="auto">
          <a:xfrm>
            <a:off x="1295400" y="3312160"/>
            <a:ext cx="1219200" cy="497840"/>
            <a:chOff x="960" y="2784"/>
            <a:chExt cx="768" cy="392"/>
          </a:xfrm>
        </p:grpSpPr>
        <p:sp>
          <p:nvSpPr>
            <p:cNvPr id="3163" name="Text Box 90"/>
            <p:cNvSpPr txBox="1">
              <a:spLocks noChangeArrowheads="1"/>
            </p:cNvSpPr>
            <p:nvPr/>
          </p:nvSpPr>
          <p:spPr bwMode="auto">
            <a:xfrm>
              <a:off x="960" y="2784"/>
              <a:ext cx="768" cy="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0" u="none" dirty="0">
                  <a:latin typeface="Times New Roman" pitchFamily="18" charset="0"/>
                  <a:cs typeface="Times New Roman" pitchFamily="18" charset="0"/>
                </a:rPr>
                <a:t>=     </a:t>
              </a:r>
              <a:r>
                <a:rPr lang="en-US" sz="2400" b="0" u="none" dirty="0" err="1">
                  <a:latin typeface="Times New Roman" pitchFamily="18" charset="0"/>
                  <a:cs typeface="Times New Roman" pitchFamily="18" charset="0"/>
                </a:rPr>
                <a:t>tấn</a:t>
              </a:r>
              <a:endParaRPr lang="en-US" sz="2400" b="0" u="none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3164" name="Object 13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83587568"/>
                </p:ext>
              </p:extLst>
            </p:nvPr>
          </p:nvGraphicFramePr>
          <p:xfrm>
            <a:off x="1147" y="2792"/>
            <a:ext cx="197" cy="3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203112" imgH="393529" progId="Equation.3">
                    <p:embed/>
                  </p:oleObj>
                </mc:Choice>
                <mc:Fallback>
                  <p:oleObj name="Equation" r:id="rId10" imgW="203112" imgH="393529" progId="Equation.3">
                    <p:embed/>
                    <p:pic>
                      <p:nvPicPr>
                        <p:cNvPr id="0" name="Object 13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47" y="2792"/>
                          <a:ext cx="197" cy="3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148" name="Rectangle 142"/>
          <p:cNvSpPr>
            <a:spLocks noChangeArrowheads="1"/>
          </p:cNvSpPr>
          <p:nvPr/>
        </p:nvSpPr>
        <p:spPr bwMode="auto">
          <a:xfrm>
            <a:off x="-152400" y="19235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158"/>
          <p:cNvGrpSpPr>
            <a:grpSpLocks/>
          </p:cNvGrpSpPr>
          <p:nvPr/>
        </p:nvGrpSpPr>
        <p:grpSpPr bwMode="auto">
          <a:xfrm>
            <a:off x="2590800" y="3322320"/>
            <a:ext cx="1143000" cy="487680"/>
            <a:chOff x="1920" y="3360"/>
            <a:chExt cx="720" cy="384"/>
          </a:xfrm>
        </p:grpSpPr>
        <p:sp>
          <p:nvSpPr>
            <p:cNvPr id="3161" name="Text Box 89"/>
            <p:cNvSpPr txBox="1">
              <a:spLocks noChangeArrowheads="1"/>
            </p:cNvSpPr>
            <p:nvPr/>
          </p:nvSpPr>
          <p:spPr bwMode="auto">
            <a:xfrm>
              <a:off x="1920" y="3360"/>
              <a:ext cx="720" cy="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0" u="none" dirty="0">
                  <a:latin typeface="Times New Roman" pitchFamily="18" charset="0"/>
                  <a:cs typeface="Times New Roman" pitchFamily="18" charset="0"/>
                </a:rPr>
                <a:t>=     </a:t>
              </a:r>
              <a:r>
                <a:rPr lang="en-US" sz="2400" b="0" u="none" dirty="0" err="1">
                  <a:latin typeface="Times New Roman" pitchFamily="18" charset="0"/>
                  <a:cs typeface="Times New Roman" pitchFamily="18" charset="0"/>
                </a:rPr>
                <a:t>tạ</a:t>
              </a:r>
              <a:r>
                <a:rPr lang="en-US" sz="2400" b="0" u="none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  <p:graphicFrame>
          <p:nvGraphicFramePr>
            <p:cNvPr id="3162" name="Object 14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88624285"/>
                </p:ext>
              </p:extLst>
            </p:nvPr>
          </p:nvGraphicFramePr>
          <p:xfrm>
            <a:off x="2112" y="3360"/>
            <a:ext cx="221" cy="3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203112" imgH="393529" progId="Equation.3">
                    <p:embed/>
                  </p:oleObj>
                </mc:Choice>
                <mc:Fallback>
                  <p:oleObj name="Equation" r:id="rId11" imgW="203112" imgH="393529" progId="Equation.3">
                    <p:embed/>
                    <p:pic>
                      <p:nvPicPr>
                        <p:cNvPr id="0" name="Object 14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12" y="3360"/>
                          <a:ext cx="221" cy="3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9963" name="Text Box 155"/>
          <p:cNvSpPr txBox="1">
            <a:spLocks noChangeArrowheads="1"/>
          </p:cNvSpPr>
          <p:nvPr/>
        </p:nvSpPr>
        <p:spPr bwMode="auto">
          <a:xfrm>
            <a:off x="-42388" y="254648"/>
            <a:ext cx="960977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u="non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a, </a:t>
            </a:r>
            <a:r>
              <a:rPr lang="en-US" sz="3200" u="none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u="non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none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u="non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none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3200" u="non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none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3200" u="non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none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200" u="non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none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u="non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none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200" u="non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none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200" u="non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none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3200" u="non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none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u="non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none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u="non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19975" name="Text Box 167"/>
          <p:cNvSpPr txBox="1">
            <a:spLocks noChangeArrowheads="1"/>
          </p:cNvSpPr>
          <p:nvPr/>
        </p:nvSpPr>
        <p:spPr bwMode="auto">
          <a:xfrm>
            <a:off x="304800" y="4000032"/>
            <a:ext cx="88725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u="non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b. </a:t>
            </a:r>
            <a:r>
              <a:rPr lang="en-US" sz="3200" u="none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u="non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none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200" u="non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Hai </a:t>
            </a:r>
            <a:r>
              <a:rPr lang="en-US" sz="3200" u="none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u="non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none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200" u="non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none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200" u="non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none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3200" u="non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none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u="non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none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3200" u="non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none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u="non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        </a:t>
            </a:r>
          </a:p>
        </p:txBody>
      </p:sp>
      <p:sp>
        <p:nvSpPr>
          <p:cNvPr id="120004" name="Text Box 196"/>
          <p:cNvSpPr txBox="1">
            <a:spLocks noChangeArrowheads="1"/>
          </p:cNvSpPr>
          <p:nvPr/>
        </p:nvSpPr>
        <p:spPr bwMode="auto">
          <a:xfrm>
            <a:off x="3962400" y="1295400"/>
            <a:ext cx="1905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u="none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Ki-lô-gam</a:t>
            </a:r>
          </a:p>
        </p:txBody>
      </p:sp>
      <p:sp>
        <p:nvSpPr>
          <p:cNvPr id="120005" name="Text Box 197"/>
          <p:cNvSpPr txBox="1">
            <a:spLocks noChangeArrowheads="1"/>
          </p:cNvSpPr>
          <p:nvPr/>
        </p:nvSpPr>
        <p:spPr bwMode="auto">
          <a:xfrm>
            <a:off x="381000" y="1295400"/>
            <a:ext cx="3124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u="none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u="none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u="none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ki</a:t>
            </a:r>
            <a:r>
              <a:rPr lang="en-US" sz="2400" u="none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u="none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lô</a:t>
            </a:r>
            <a:r>
              <a:rPr lang="en-US" sz="2400" u="none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-gam</a:t>
            </a:r>
          </a:p>
        </p:txBody>
      </p:sp>
      <p:sp>
        <p:nvSpPr>
          <p:cNvPr id="120006" name="Text Box 198"/>
          <p:cNvSpPr txBox="1">
            <a:spLocks noChangeArrowheads="1"/>
          </p:cNvSpPr>
          <p:nvPr/>
        </p:nvSpPr>
        <p:spPr bwMode="auto">
          <a:xfrm>
            <a:off x="5943600" y="1295400"/>
            <a:ext cx="2819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u="none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 u="none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u="none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ki-</a:t>
            </a:r>
            <a:r>
              <a:rPr lang="en-US" sz="2400" u="none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lô</a:t>
            </a:r>
            <a:r>
              <a:rPr lang="en-US" sz="2400" u="none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-gam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791203" y="4419600"/>
            <a:ext cx="6324600" cy="1066800"/>
            <a:chOff x="791203" y="4419600"/>
            <a:chExt cx="6324600" cy="1066800"/>
          </a:xfrm>
        </p:grpSpPr>
        <p:sp>
          <p:nvSpPr>
            <p:cNvPr id="3160" name="Rectangle 194"/>
            <p:cNvSpPr>
              <a:spLocks noChangeArrowheads="1"/>
            </p:cNvSpPr>
            <p:nvPr/>
          </p:nvSpPr>
          <p:spPr bwMode="auto">
            <a:xfrm>
              <a:off x="838200" y="4876800"/>
              <a:ext cx="5334000" cy="523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800" u="none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en-US" sz="2800" u="none" dirty="0" err="1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Đơn</a:t>
              </a:r>
              <a:r>
                <a:rPr lang="en-US" sz="2800" u="none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u="none" dirty="0" err="1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vị</a:t>
              </a:r>
              <a:r>
                <a:rPr lang="en-US" sz="2800" u="none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u="none" dirty="0" err="1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bé</a:t>
              </a:r>
              <a:r>
                <a:rPr lang="en-US" sz="2800" u="none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u="none" dirty="0" err="1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bằng</a:t>
              </a:r>
              <a:r>
                <a:rPr lang="en-US" sz="2800" u="none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     </a:t>
              </a:r>
              <a:r>
                <a:rPr lang="en-US" sz="2800" u="none" dirty="0" err="1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đơn</a:t>
              </a:r>
              <a:r>
                <a:rPr lang="en-US" sz="2800" u="none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u="none" dirty="0" err="1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vị</a:t>
              </a:r>
              <a:r>
                <a:rPr lang="en-US" sz="2800" u="none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u="none" dirty="0" err="1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lớn</a:t>
              </a:r>
              <a:r>
                <a:rPr lang="en-US" sz="2800" u="none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sp>
          <p:nvSpPr>
            <p:cNvPr id="120015" name="Text Box 207"/>
            <p:cNvSpPr txBox="1">
              <a:spLocks noChangeArrowheads="1"/>
            </p:cNvSpPr>
            <p:nvPr/>
          </p:nvSpPr>
          <p:spPr bwMode="auto">
            <a:xfrm>
              <a:off x="791203" y="4419600"/>
              <a:ext cx="63246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 u="none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en-US" sz="2800" u="none" dirty="0" err="1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Đơn</a:t>
              </a:r>
              <a:r>
                <a:rPr lang="en-US" sz="2800" u="none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u="none" dirty="0" err="1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vị</a:t>
              </a:r>
              <a:r>
                <a:rPr lang="en-US" sz="2800" u="none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u="none" dirty="0" err="1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lớn</a:t>
              </a:r>
              <a:r>
                <a:rPr lang="en-US" sz="2800" u="none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u="none" dirty="0" err="1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gấp</a:t>
              </a:r>
              <a:r>
                <a:rPr lang="en-US" sz="2800" u="none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10 </a:t>
              </a:r>
              <a:r>
                <a:rPr lang="en-US" sz="2800" u="none" dirty="0" err="1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lần</a:t>
              </a:r>
              <a:r>
                <a:rPr lang="en-US" sz="2800" u="none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u="none" dirty="0" err="1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đơn</a:t>
              </a:r>
              <a:r>
                <a:rPr lang="en-US" sz="2800" u="none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u="none" dirty="0" err="1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vị</a:t>
              </a:r>
              <a:r>
                <a:rPr lang="en-US" sz="2800" u="none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u="none" dirty="0" err="1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bé</a:t>
              </a:r>
              <a:r>
                <a:rPr lang="en-US" sz="2800" u="none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28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3429000" y="4873668"/>
                  <a:ext cx="524503" cy="6127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i="1" u="none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0" u="none" smtClean="0">
                                <a:solidFill>
                                  <a:schemeClr val="accent3"/>
                                </a:solidFill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0" u="none" smtClean="0">
                                <a:solidFill>
                                  <a:schemeClr val="accent3"/>
                                </a:solidFill>
                                <a:latin typeface="Cambria Math"/>
                              </a:rPr>
                              <m:t>𝟏𝟎</m:t>
                            </m:r>
                          </m:den>
                        </m:f>
                      </m:oMath>
                    </m:oMathPara>
                  </a14:m>
                  <a:endParaRPr lang="en-US" u="none" dirty="0">
                    <a:solidFill>
                      <a:schemeClr val="accent3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29000" y="4873668"/>
                  <a:ext cx="524503" cy="612732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9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20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0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9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0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9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19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19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20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19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1" dur="500"/>
                                        <p:tgtEl>
                                          <p:spTgt spid="119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4" dur="500"/>
                                        <p:tgtEl>
                                          <p:spTgt spid="119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19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19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19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119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119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119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119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119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119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119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119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4" dur="500"/>
                                        <p:tgtEl>
                                          <p:spTgt spid="119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4" dur="500"/>
                                        <p:tgtEl>
                                          <p:spTgt spid="119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4" dur="500"/>
                                        <p:tgtEl>
                                          <p:spTgt spid="119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78" grpId="0"/>
      <p:bldP spid="119879" grpId="0"/>
      <p:bldP spid="119880" grpId="0"/>
      <p:bldP spid="119881" grpId="0"/>
      <p:bldP spid="119882" grpId="0"/>
      <p:bldP spid="119883" grpId="0"/>
      <p:bldP spid="119886" grpId="0"/>
      <p:bldP spid="119887" grpId="0"/>
      <p:bldP spid="119889" grpId="0"/>
      <p:bldP spid="119890" grpId="0"/>
      <p:bldP spid="119892" grpId="0"/>
      <p:bldP spid="119894" grpId="0"/>
      <p:bldP spid="119895" grpId="0"/>
      <p:bldP spid="119896" grpId="0"/>
      <p:bldP spid="119899" grpId="0"/>
      <p:bldP spid="119900" grpId="0"/>
      <p:bldP spid="119901" grpId="0"/>
      <p:bldP spid="119902" grpId="0"/>
      <p:bldP spid="119903" grpId="0"/>
      <p:bldP spid="119904" grpId="0"/>
      <p:bldP spid="119963" grpId="0"/>
      <p:bldP spid="119975" grpId="0"/>
      <p:bldP spid="120004" grpId="0"/>
      <p:bldP spid="120005" grpId="0"/>
      <p:bldP spid="12000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7"/>
          <p:cNvSpPr txBox="1">
            <a:spLocks noChangeArrowheads="1"/>
          </p:cNvSpPr>
          <p:nvPr/>
        </p:nvSpPr>
        <p:spPr bwMode="auto">
          <a:xfrm>
            <a:off x="628650" y="182939"/>
            <a:ext cx="6324600" cy="4185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Bài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 2</a:t>
            </a:r>
            <a:r>
              <a:rPr lang="en-US" sz="2800" u="none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: </a:t>
            </a:r>
            <a:r>
              <a:rPr lang="en-US" sz="2800" u="none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Viết</a:t>
            </a:r>
            <a:r>
              <a:rPr lang="en-US" sz="2800" u="none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u="none" dirty="0" err="1">
                <a:solidFill>
                  <a:srgbClr val="FF0000"/>
                </a:solidFill>
                <a:latin typeface="Times New Roman" pitchFamily="18" charset="0"/>
              </a:rPr>
              <a:t>số</a:t>
            </a:r>
            <a:r>
              <a:rPr lang="en-US" sz="2800" u="none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u="none" dirty="0" err="1">
                <a:solidFill>
                  <a:srgbClr val="FF0000"/>
                </a:solidFill>
                <a:latin typeface="Times New Roman" pitchFamily="18" charset="0"/>
              </a:rPr>
              <a:t>hoặc</a:t>
            </a:r>
            <a:r>
              <a:rPr lang="en-US" sz="2800" u="none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u="none" dirty="0" err="1">
                <a:solidFill>
                  <a:srgbClr val="FF0000"/>
                </a:solidFill>
                <a:latin typeface="Times New Roman" pitchFamily="18" charset="0"/>
              </a:rPr>
              <a:t>phân</a:t>
            </a:r>
            <a:r>
              <a:rPr lang="en-US" sz="2800" u="none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u="none" dirty="0" err="1">
                <a:solidFill>
                  <a:srgbClr val="FF0000"/>
                </a:solidFill>
                <a:latin typeface="Times New Roman" pitchFamily="18" charset="0"/>
              </a:rPr>
              <a:t>số</a:t>
            </a:r>
            <a:r>
              <a:rPr lang="en-US" sz="2800" u="none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u="none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thích</a:t>
            </a:r>
            <a:r>
              <a:rPr lang="en-US" sz="2800" u="none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u="none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hợp</a:t>
            </a:r>
            <a:r>
              <a:rPr lang="en-US" sz="2800" u="none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u="none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vào</a:t>
            </a:r>
            <a:r>
              <a:rPr lang="en-US" sz="2800" u="none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u="none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chỗ</a:t>
            </a:r>
            <a:r>
              <a:rPr lang="en-US" sz="2800" u="none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u="none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chấm</a:t>
            </a:r>
            <a:endParaRPr lang="en-US" sz="2800" u="none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800" u="none" dirty="0">
                <a:latin typeface="Times New Roman" pitchFamily="18" charset="0"/>
              </a:rPr>
              <a:t>a) 18 </a:t>
            </a:r>
            <a:r>
              <a:rPr lang="en-US" sz="2800" u="none" dirty="0" err="1">
                <a:latin typeface="Times New Roman" pitchFamily="18" charset="0"/>
              </a:rPr>
              <a:t>yến</a:t>
            </a:r>
            <a:r>
              <a:rPr lang="en-US" sz="2800" u="none" dirty="0">
                <a:latin typeface="Times New Roman" pitchFamily="18" charset="0"/>
              </a:rPr>
              <a:t> = </a:t>
            </a:r>
            <a:r>
              <a:rPr lang="en-US" sz="2800" i="1" u="none" dirty="0">
                <a:latin typeface="Times New Roman" pitchFamily="18" charset="0"/>
              </a:rPr>
              <a:t>...  </a:t>
            </a:r>
            <a:r>
              <a:rPr lang="en-US" sz="2800" u="none" dirty="0">
                <a:latin typeface="Times New Roman" pitchFamily="18" charset="0"/>
              </a:rPr>
              <a:t>      kg		 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u="none" dirty="0">
                <a:latin typeface="Times New Roman" pitchFamily="18" charset="0"/>
              </a:rPr>
              <a:t>    200 </a:t>
            </a:r>
            <a:r>
              <a:rPr lang="en-US" sz="2800" u="none" dirty="0" err="1">
                <a:latin typeface="Times New Roman" pitchFamily="18" charset="0"/>
              </a:rPr>
              <a:t>tạ</a:t>
            </a:r>
            <a:r>
              <a:rPr lang="en-US" sz="2800" u="none" dirty="0">
                <a:latin typeface="Times New Roman" pitchFamily="18" charset="0"/>
              </a:rPr>
              <a:t> = ...           kg			    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u="none" dirty="0">
                <a:latin typeface="Times New Roman" pitchFamily="18" charset="0"/>
              </a:rPr>
              <a:t>    35 </a:t>
            </a:r>
            <a:r>
              <a:rPr lang="en-US" sz="2800" u="none" dirty="0" err="1">
                <a:latin typeface="Times New Roman" pitchFamily="18" charset="0"/>
              </a:rPr>
              <a:t>tấn</a:t>
            </a:r>
            <a:r>
              <a:rPr lang="en-US" sz="2800" u="none" dirty="0">
                <a:latin typeface="Times New Roman" pitchFamily="18" charset="0"/>
              </a:rPr>
              <a:t> = ...         kg			    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u="none" dirty="0">
                <a:latin typeface="Times New Roman" pitchFamily="18" charset="0"/>
              </a:rPr>
              <a:t>c)  2 kg 326 g = ...         g		 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u="none" dirty="0">
                <a:latin typeface="Times New Roman" pitchFamily="18" charset="0"/>
              </a:rPr>
              <a:t>     6kg 3g = ....        g			</a:t>
            </a:r>
          </a:p>
        </p:txBody>
      </p:sp>
      <p:sp>
        <p:nvSpPr>
          <p:cNvPr id="3075" name="Rectangle 8"/>
          <p:cNvSpPr>
            <a:spLocks noChangeArrowheads="1"/>
          </p:cNvSpPr>
          <p:nvPr/>
        </p:nvSpPr>
        <p:spPr bwMode="auto">
          <a:xfrm>
            <a:off x="4953000" y="1262711"/>
            <a:ext cx="4800600" cy="2194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 eaLnBrk="1" hangingPunct="1">
              <a:spcBef>
                <a:spcPct val="20000"/>
              </a:spcBef>
            </a:pPr>
            <a:r>
              <a:rPr lang="en-US" sz="2800" u="none" dirty="0">
                <a:latin typeface="Times New Roman" pitchFamily="18" charset="0"/>
              </a:rPr>
              <a:t> b)   430 kg = ...    </a:t>
            </a:r>
            <a:r>
              <a:rPr lang="en-US" sz="2800" u="none" dirty="0" err="1">
                <a:latin typeface="Times New Roman" pitchFamily="18" charset="0"/>
              </a:rPr>
              <a:t>yến</a:t>
            </a:r>
            <a:endParaRPr lang="en-US" sz="2800" u="none" dirty="0">
              <a:latin typeface="Times New Roman" pitchFamily="18" charset="0"/>
            </a:endParaRPr>
          </a:p>
          <a:p>
            <a:pPr marL="609600" indent="-609600" eaLnBrk="1" hangingPunct="1">
              <a:spcBef>
                <a:spcPct val="20000"/>
              </a:spcBef>
            </a:pPr>
            <a:r>
              <a:rPr lang="en-US" sz="2800" u="none" dirty="0">
                <a:latin typeface="Times New Roman" pitchFamily="18" charset="0"/>
              </a:rPr>
              <a:t>      2500 kg = ...      </a:t>
            </a:r>
            <a:r>
              <a:rPr lang="en-US" sz="2800" u="none" dirty="0" err="1">
                <a:latin typeface="Times New Roman" pitchFamily="18" charset="0"/>
              </a:rPr>
              <a:t>tạ</a:t>
            </a:r>
            <a:endParaRPr lang="en-US" sz="2800" u="none" dirty="0">
              <a:latin typeface="Times New Roman" pitchFamily="18" charset="0"/>
            </a:endParaRPr>
          </a:p>
          <a:p>
            <a:pPr marL="609600" indent="-609600" eaLnBrk="1" hangingPunct="1">
              <a:spcBef>
                <a:spcPct val="50000"/>
              </a:spcBef>
            </a:pPr>
            <a:r>
              <a:rPr lang="en-US" sz="2800" u="none" dirty="0">
                <a:latin typeface="Times New Roman" pitchFamily="18" charset="0"/>
              </a:rPr>
              <a:t>      16000 kg = ...    </a:t>
            </a:r>
            <a:r>
              <a:rPr lang="en-US" sz="2800" u="none" dirty="0" err="1">
                <a:latin typeface="Times New Roman" pitchFamily="18" charset="0"/>
              </a:rPr>
              <a:t>tấn</a:t>
            </a:r>
            <a:endParaRPr lang="en-US" sz="2800" u="none" dirty="0">
              <a:latin typeface="Times New Roman" pitchFamily="18" charset="0"/>
            </a:endParaRPr>
          </a:p>
          <a:p>
            <a:pPr marL="609600" indent="-609600" eaLnBrk="1" hangingPunct="1">
              <a:spcBef>
                <a:spcPct val="50000"/>
              </a:spcBef>
            </a:pPr>
            <a:r>
              <a:rPr lang="en-US" sz="2800" u="none" dirty="0">
                <a:latin typeface="Times New Roman" pitchFamily="18" charset="0"/>
              </a:rPr>
              <a:t> d)  4008 g = …  kg  ...  g</a:t>
            </a:r>
          </a:p>
          <a:p>
            <a:pPr marL="609600" indent="-609600" eaLnBrk="1" hangingPunct="1">
              <a:spcBef>
                <a:spcPct val="50000"/>
              </a:spcBef>
            </a:pPr>
            <a:r>
              <a:rPr lang="en-US" sz="2800" u="none" dirty="0">
                <a:latin typeface="Times New Roman" pitchFamily="18" charset="0"/>
              </a:rPr>
              <a:t>      9050 kg = ....</a:t>
            </a:r>
            <a:r>
              <a:rPr lang="en-US" sz="2800" u="none" dirty="0" err="1">
                <a:latin typeface="Times New Roman" pitchFamily="18" charset="0"/>
              </a:rPr>
              <a:t>tấn</a:t>
            </a:r>
            <a:r>
              <a:rPr lang="en-US" sz="2800" u="none" dirty="0">
                <a:latin typeface="Times New Roman" pitchFamily="18" charset="0"/>
              </a:rPr>
              <a:t>       kg</a:t>
            </a:r>
          </a:p>
          <a:p>
            <a:pPr marL="609600" indent="-609600" eaLnBrk="1" hangingPunct="1">
              <a:spcBef>
                <a:spcPct val="20000"/>
              </a:spcBef>
            </a:pPr>
            <a:endParaRPr lang="en-US" sz="2800" u="none" dirty="0">
              <a:latin typeface="Times New Roman" pitchFamily="18" charset="0"/>
            </a:endParaRPr>
          </a:p>
        </p:txBody>
      </p:sp>
      <p:sp>
        <p:nvSpPr>
          <p:cNvPr id="139275" name="Text Box 11"/>
          <p:cNvSpPr txBox="1">
            <a:spLocks noChangeArrowheads="1"/>
          </p:cNvSpPr>
          <p:nvPr/>
        </p:nvSpPr>
        <p:spPr bwMode="auto">
          <a:xfrm>
            <a:off x="2362200" y="1295400"/>
            <a:ext cx="838200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u="none" dirty="0">
                <a:solidFill>
                  <a:srgbClr val="FF0000"/>
                </a:solidFill>
                <a:latin typeface="Times New Roman" pitchFamily="18" charset="0"/>
              </a:rPr>
              <a:t> 180</a:t>
            </a:r>
          </a:p>
        </p:txBody>
      </p:sp>
      <p:sp>
        <p:nvSpPr>
          <p:cNvPr id="139278" name="Text Box 14"/>
          <p:cNvSpPr txBox="1">
            <a:spLocks noChangeArrowheads="1"/>
          </p:cNvSpPr>
          <p:nvPr/>
        </p:nvSpPr>
        <p:spPr bwMode="auto">
          <a:xfrm>
            <a:off x="2286000" y="1913614"/>
            <a:ext cx="1219200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u="none" dirty="0">
                <a:solidFill>
                  <a:srgbClr val="FF0000"/>
                </a:solidFill>
                <a:latin typeface="Times New Roman" pitchFamily="18" charset="0"/>
              </a:rPr>
              <a:t>20000</a:t>
            </a:r>
          </a:p>
        </p:txBody>
      </p:sp>
      <p:sp>
        <p:nvSpPr>
          <p:cNvPr id="139279" name="Text Box 15"/>
          <p:cNvSpPr txBox="1">
            <a:spLocks noChangeArrowheads="1"/>
          </p:cNvSpPr>
          <p:nvPr/>
        </p:nvSpPr>
        <p:spPr bwMode="auto">
          <a:xfrm>
            <a:off x="7086600" y="1262711"/>
            <a:ext cx="685800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u="none" dirty="0">
                <a:solidFill>
                  <a:srgbClr val="FF0000"/>
                </a:solidFill>
                <a:latin typeface="Times New Roman" pitchFamily="18" charset="0"/>
              </a:rPr>
              <a:t>43 </a:t>
            </a:r>
          </a:p>
        </p:txBody>
      </p:sp>
      <p:sp>
        <p:nvSpPr>
          <p:cNvPr id="139280" name="Text Box 16"/>
          <p:cNvSpPr txBox="1">
            <a:spLocks noChangeArrowheads="1"/>
          </p:cNvSpPr>
          <p:nvPr/>
        </p:nvSpPr>
        <p:spPr bwMode="auto">
          <a:xfrm>
            <a:off x="7086600" y="1752600"/>
            <a:ext cx="609600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u="none" dirty="0">
                <a:solidFill>
                  <a:srgbClr val="FF0000"/>
                </a:solidFill>
                <a:latin typeface="Times New Roman" pitchFamily="18" charset="0"/>
              </a:rPr>
              <a:t>25</a:t>
            </a:r>
          </a:p>
        </p:txBody>
      </p:sp>
      <p:sp>
        <p:nvSpPr>
          <p:cNvPr id="139281" name="Text Box 17"/>
          <p:cNvSpPr txBox="1">
            <a:spLocks noChangeArrowheads="1"/>
          </p:cNvSpPr>
          <p:nvPr/>
        </p:nvSpPr>
        <p:spPr bwMode="auto">
          <a:xfrm>
            <a:off x="7239000" y="2362200"/>
            <a:ext cx="647700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u="none" dirty="0">
                <a:solidFill>
                  <a:srgbClr val="FF0000"/>
                </a:solidFill>
                <a:latin typeface="Times New Roman" pitchFamily="18" charset="0"/>
              </a:rPr>
              <a:t>16</a:t>
            </a:r>
          </a:p>
        </p:txBody>
      </p:sp>
      <p:sp>
        <p:nvSpPr>
          <p:cNvPr id="139282" name="Text Box 18"/>
          <p:cNvSpPr txBox="1">
            <a:spLocks noChangeArrowheads="1"/>
          </p:cNvSpPr>
          <p:nvPr/>
        </p:nvSpPr>
        <p:spPr bwMode="auto">
          <a:xfrm>
            <a:off x="8001000" y="3058180"/>
            <a:ext cx="381000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u="none" dirty="0">
                <a:solidFill>
                  <a:srgbClr val="FF0000"/>
                </a:solidFill>
                <a:latin typeface="Times New Roman" pitchFamily="18" charset="0"/>
              </a:rPr>
              <a:t>8 </a:t>
            </a:r>
            <a:endParaRPr lang="en-US" sz="2800" u="none" dirty="0">
              <a:latin typeface="Times New Roman" pitchFamily="18" charset="0"/>
            </a:endParaRPr>
          </a:p>
        </p:txBody>
      </p:sp>
      <p:sp>
        <p:nvSpPr>
          <p:cNvPr id="139283" name="Text Box 19"/>
          <p:cNvSpPr txBox="1">
            <a:spLocks noChangeArrowheads="1"/>
          </p:cNvSpPr>
          <p:nvPr/>
        </p:nvSpPr>
        <p:spPr bwMode="auto">
          <a:xfrm>
            <a:off x="2286000" y="2594354"/>
            <a:ext cx="1143000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u="none" dirty="0">
                <a:solidFill>
                  <a:srgbClr val="FF0000"/>
                </a:solidFill>
                <a:latin typeface="Times New Roman" pitchFamily="18" charset="0"/>
              </a:rPr>
              <a:t>35000</a:t>
            </a:r>
          </a:p>
        </p:txBody>
      </p:sp>
      <p:sp>
        <p:nvSpPr>
          <p:cNvPr id="139284" name="Text Box 20"/>
          <p:cNvSpPr txBox="1">
            <a:spLocks noChangeArrowheads="1"/>
          </p:cNvSpPr>
          <p:nvPr/>
        </p:nvSpPr>
        <p:spPr bwMode="auto">
          <a:xfrm>
            <a:off x="3048000" y="3201607"/>
            <a:ext cx="990600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u="none" dirty="0">
                <a:solidFill>
                  <a:srgbClr val="FF0000"/>
                </a:solidFill>
                <a:latin typeface="Times New Roman" pitchFamily="18" charset="0"/>
              </a:rPr>
              <a:t>2326</a:t>
            </a:r>
          </a:p>
        </p:txBody>
      </p:sp>
      <p:sp>
        <p:nvSpPr>
          <p:cNvPr id="139285" name="Text Box 21"/>
          <p:cNvSpPr txBox="1">
            <a:spLocks noChangeArrowheads="1"/>
          </p:cNvSpPr>
          <p:nvPr/>
        </p:nvSpPr>
        <p:spPr bwMode="auto">
          <a:xfrm>
            <a:off x="2533650" y="3828794"/>
            <a:ext cx="1028700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u="none" dirty="0">
                <a:solidFill>
                  <a:srgbClr val="FF0000"/>
                </a:solidFill>
                <a:latin typeface="Times New Roman" pitchFamily="18" charset="0"/>
              </a:rPr>
              <a:t>6003</a:t>
            </a:r>
          </a:p>
        </p:txBody>
      </p:sp>
      <p:sp>
        <p:nvSpPr>
          <p:cNvPr id="139286" name="Text Box 22"/>
          <p:cNvSpPr txBox="1">
            <a:spLocks noChangeArrowheads="1"/>
          </p:cNvSpPr>
          <p:nvPr/>
        </p:nvSpPr>
        <p:spPr bwMode="auto">
          <a:xfrm>
            <a:off x="8039100" y="3733800"/>
            <a:ext cx="571500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u="none" dirty="0">
                <a:solidFill>
                  <a:srgbClr val="FF0000"/>
                </a:solidFill>
                <a:latin typeface="Times New Roman" pitchFamily="18" charset="0"/>
              </a:rPr>
              <a:t>50</a:t>
            </a:r>
            <a:endParaRPr lang="en-US" sz="2800" u="none" dirty="0">
              <a:latin typeface="Times New Roman" pitchFamily="18" charset="0"/>
            </a:endParaRPr>
          </a:p>
        </p:txBody>
      </p:sp>
      <p:sp>
        <p:nvSpPr>
          <p:cNvPr id="139287" name="Text Box 23"/>
          <p:cNvSpPr txBox="1">
            <a:spLocks noChangeArrowheads="1"/>
          </p:cNvSpPr>
          <p:nvPr/>
        </p:nvSpPr>
        <p:spPr bwMode="auto">
          <a:xfrm>
            <a:off x="6991350" y="3048000"/>
            <a:ext cx="552450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u="none" dirty="0">
                <a:solidFill>
                  <a:srgbClr val="FF0000"/>
                </a:solidFill>
                <a:latin typeface="Times New Roman" pitchFamily="18" charset="0"/>
              </a:rPr>
              <a:t>4</a:t>
            </a:r>
            <a:r>
              <a:rPr lang="en-US" sz="2800" u="none" dirty="0">
                <a:latin typeface="Times New Roman" pitchFamily="18" charset="0"/>
              </a:rPr>
              <a:t> </a:t>
            </a:r>
          </a:p>
        </p:txBody>
      </p:sp>
      <p:sp>
        <p:nvSpPr>
          <p:cNvPr id="139288" name="Text Box 24"/>
          <p:cNvSpPr txBox="1">
            <a:spLocks noChangeArrowheads="1"/>
          </p:cNvSpPr>
          <p:nvPr/>
        </p:nvSpPr>
        <p:spPr bwMode="auto">
          <a:xfrm>
            <a:off x="7086600" y="3657600"/>
            <a:ext cx="381000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u="none" dirty="0">
                <a:solidFill>
                  <a:srgbClr val="FF0000"/>
                </a:solidFill>
                <a:latin typeface="Times New Roman" pitchFamily="18" charset="0"/>
              </a:rPr>
              <a:t>9</a:t>
            </a:r>
            <a:endParaRPr lang="en-US" sz="2800" u="none" dirty="0"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9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9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9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9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9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9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9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9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9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9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9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9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39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9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9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9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9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139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39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39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/>
      <p:bldP spid="139275" grpId="0" animBg="1"/>
      <p:bldP spid="139278" grpId="0" animBg="1"/>
      <p:bldP spid="139279" grpId="0" animBg="1"/>
      <p:bldP spid="139280" grpId="0" animBg="1"/>
      <p:bldP spid="139281" grpId="0" animBg="1"/>
      <p:bldP spid="139282" grpId="0" animBg="1"/>
      <p:bldP spid="139283" grpId="0" animBg="1"/>
      <p:bldP spid="139284" grpId="0" animBg="1"/>
      <p:bldP spid="139285" grpId="0" animBg="1"/>
      <p:bldP spid="139286" grpId="0" animBg="1"/>
      <p:bldP spid="139287" grpId="0" animBg="1"/>
      <p:bldP spid="13928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6"/>
          <p:cNvSpPr txBox="1">
            <a:spLocks noChangeArrowheads="1"/>
          </p:cNvSpPr>
          <p:nvPr/>
        </p:nvSpPr>
        <p:spPr bwMode="auto">
          <a:xfrm>
            <a:off x="587734" y="76200"/>
            <a:ext cx="367946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3200" u="none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:  &gt; ; &lt; ; =   ?</a:t>
            </a:r>
          </a:p>
        </p:txBody>
      </p:sp>
      <p:sp>
        <p:nvSpPr>
          <p:cNvPr id="158727" name="Text Box 7"/>
          <p:cNvSpPr txBox="1">
            <a:spLocks noChangeArrowheads="1"/>
          </p:cNvSpPr>
          <p:nvPr/>
        </p:nvSpPr>
        <p:spPr bwMode="auto">
          <a:xfrm>
            <a:off x="187283" y="1099583"/>
            <a:ext cx="7391400" cy="375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u="none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2kg 50g  … 2500g          ;   6090kg … 6tấn 8kg</a:t>
            </a:r>
          </a:p>
          <a:p>
            <a:pPr>
              <a:spcBef>
                <a:spcPct val="50000"/>
              </a:spcBef>
            </a:pPr>
            <a:endParaRPr lang="en-US" sz="2800" u="none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sz="2800" u="none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800" u="none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13kg 85g … 13kg805g   ;         </a:t>
            </a:r>
            <a:r>
              <a:rPr lang="en-US" sz="2800" u="none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tấn</a:t>
            </a:r>
            <a:r>
              <a:rPr lang="en-US" sz="2800" u="none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…   250kg</a:t>
            </a:r>
          </a:p>
          <a:p>
            <a:pPr>
              <a:spcBef>
                <a:spcPct val="50000"/>
              </a:spcBef>
            </a:pPr>
            <a:endParaRPr lang="en-US" sz="2800" u="none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sz="2800" u="none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8730" name="Text Box 10"/>
          <p:cNvSpPr txBox="1">
            <a:spLocks noChangeArrowheads="1"/>
          </p:cNvSpPr>
          <p:nvPr/>
        </p:nvSpPr>
        <p:spPr bwMode="auto">
          <a:xfrm>
            <a:off x="5409119" y="1139743"/>
            <a:ext cx="389850" cy="523220"/>
          </a:xfrm>
          <a:prstGeom prst="rect">
            <a:avLst/>
          </a:prstGeom>
          <a:solidFill>
            <a:srgbClr val="FDFAE7"/>
          </a:solidFill>
          <a:ln>
            <a:noFill/>
          </a:ln>
        </p:spPr>
        <p:txBody>
          <a:bodyPr wrap="none"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 u="non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8731" name="Text Box 11"/>
          <p:cNvSpPr txBox="1">
            <a:spLocks noChangeArrowheads="1"/>
          </p:cNvSpPr>
          <p:nvPr/>
        </p:nvSpPr>
        <p:spPr bwMode="auto">
          <a:xfrm>
            <a:off x="1676400" y="3058180"/>
            <a:ext cx="389850" cy="523220"/>
          </a:xfrm>
          <a:prstGeom prst="rect">
            <a:avLst/>
          </a:prstGeom>
          <a:solidFill>
            <a:srgbClr val="FDFAE7"/>
          </a:solidFill>
          <a:ln>
            <a:noFill/>
          </a:ln>
        </p:spPr>
        <p:txBody>
          <a:bodyPr wrap="none"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 u="non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8732" name="Text Box 12"/>
          <p:cNvSpPr txBox="1">
            <a:spLocks noChangeArrowheads="1"/>
          </p:cNvSpPr>
          <p:nvPr/>
        </p:nvSpPr>
        <p:spPr bwMode="auto">
          <a:xfrm>
            <a:off x="1565317" y="1131791"/>
            <a:ext cx="389850" cy="523220"/>
          </a:xfrm>
          <a:prstGeom prst="rect">
            <a:avLst/>
          </a:prstGeom>
          <a:solidFill>
            <a:srgbClr val="FDFAE7"/>
          </a:solidFill>
          <a:ln>
            <a:noFill/>
          </a:ln>
        </p:spPr>
        <p:txBody>
          <a:bodyPr wrap="none"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 u="non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8733" name="Text Box 13"/>
          <p:cNvSpPr txBox="1">
            <a:spLocks noChangeArrowheads="1"/>
          </p:cNvSpPr>
          <p:nvPr/>
        </p:nvSpPr>
        <p:spPr bwMode="auto">
          <a:xfrm>
            <a:off x="5562600" y="3058180"/>
            <a:ext cx="447558" cy="646331"/>
          </a:xfrm>
          <a:prstGeom prst="rect">
            <a:avLst/>
          </a:prstGeom>
          <a:solidFill>
            <a:srgbClr val="FDFAE7"/>
          </a:solidFill>
          <a:ln>
            <a:noFill/>
          </a:ln>
        </p:spPr>
        <p:txBody>
          <a:bodyPr wrap="none"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600" u="non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8735" name="Text Box 15"/>
          <p:cNvSpPr txBox="1">
            <a:spLocks noChangeArrowheads="1"/>
          </p:cNvSpPr>
          <p:nvPr/>
        </p:nvSpPr>
        <p:spPr bwMode="auto">
          <a:xfrm>
            <a:off x="228600" y="1600200"/>
            <a:ext cx="1447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u="none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2050g</a:t>
            </a:r>
          </a:p>
        </p:txBody>
      </p:sp>
      <p:sp>
        <p:nvSpPr>
          <p:cNvPr id="158736" name="Text Box 16"/>
          <p:cNvSpPr txBox="1">
            <a:spLocks noChangeArrowheads="1"/>
          </p:cNvSpPr>
          <p:nvPr/>
        </p:nvSpPr>
        <p:spPr bwMode="auto">
          <a:xfrm>
            <a:off x="5786379" y="1600200"/>
            <a:ext cx="1676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u="none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6008kg</a:t>
            </a:r>
          </a:p>
        </p:txBody>
      </p:sp>
      <p:sp>
        <p:nvSpPr>
          <p:cNvPr id="158737" name="Text Box 17"/>
          <p:cNvSpPr txBox="1">
            <a:spLocks noChangeArrowheads="1"/>
          </p:cNvSpPr>
          <p:nvPr/>
        </p:nvSpPr>
        <p:spPr bwMode="auto">
          <a:xfrm>
            <a:off x="4114800" y="3728426"/>
            <a:ext cx="1447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250kg</a:t>
            </a:r>
          </a:p>
        </p:txBody>
      </p:sp>
      <p:sp>
        <p:nvSpPr>
          <p:cNvPr id="158738" name="Text Box 18"/>
          <p:cNvSpPr txBox="1">
            <a:spLocks noChangeArrowheads="1"/>
          </p:cNvSpPr>
          <p:nvPr/>
        </p:nvSpPr>
        <p:spPr bwMode="auto">
          <a:xfrm>
            <a:off x="2119259" y="3465731"/>
            <a:ext cx="152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u="none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13805g</a:t>
            </a:r>
          </a:p>
        </p:txBody>
      </p:sp>
      <p:sp>
        <p:nvSpPr>
          <p:cNvPr id="158739" name="Text Box 19"/>
          <p:cNvSpPr txBox="1">
            <a:spLocks noChangeArrowheads="1"/>
          </p:cNvSpPr>
          <p:nvPr/>
        </p:nvSpPr>
        <p:spPr bwMode="auto">
          <a:xfrm>
            <a:off x="159689" y="3456951"/>
            <a:ext cx="1600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u="none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13085g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267200" y="2802912"/>
                <a:ext cx="498855" cy="898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u="none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u="none" smtClean="0">
                              <a:solidFill>
                                <a:schemeClr val="accent3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u="none" smtClean="0">
                              <a:solidFill>
                                <a:schemeClr val="accent3"/>
                              </a:solidFill>
                              <a:latin typeface="Cambria Math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2800" u="none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2802912"/>
                <a:ext cx="498855" cy="89896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8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8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8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8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8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8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58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8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8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8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8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58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8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8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158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8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8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158727" grpId="0"/>
      <p:bldP spid="158730" grpId="0" animBg="1"/>
      <p:bldP spid="158731" grpId="0" animBg="1"/>
      <p:bldP spid="158732" grpId="0" animBg="1"/>
      <p:bldP spid="158733" grpId="0" animBg="1"/>
      <p:bldP spid="158735" grpId="0"/>
      <p:bldP spid="158736" grpId="0"/>
      <p:bldP spid="158738" grpId="0"/>
      <p:bldP spid="1587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23" name="Text Box 7"/>
          <p:cNvSpPr txBox="1">
            <a:spLocks noChangeArrowheads="1"/>
          </p:cNvSpPr>
          <p:nvPr/>
        </p:nvSpPr>
        <p:spPr bwMode="auto">
          <a:xfrm>
            <a:off x="228600" y="76200"/>
            <a:ext cx="85344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200" u="none" dirty="0">
                <a:solidFill>
                  <a:schemeClr val="tx2"/>
                </a:solidFill>
                <a:latin typeface="Times New Roman" pitchFamily="18" charset="0"/>
              </a:rPr>
              <a:t>    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</a:rPr>
              <a:t>Bài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</a:rPr>
              <a:t> 4</a:t>
            </a:r>
            <a:r>
              <a:rPr lang="en-US" sz="3200" u="none" dirty="0">
                <a:solidFill>
                  <a:schemeClr val="tx2"/>
                </a:solidFill>
                <a:latin typeface="Times New Roman" pitchFamily="18" charset="0"/>
              </a:rPr>
              <a:t>: </a:t>
            </a:r>
            <a:r>
              <a:rPr lang="en-US" sz="3200" u="none" dirty="0" err="1">
                <a:solidFill>
                  <a:schemeClr val="tx2"/>
                </a:solidFill>
                <a:latin typeface="Times New Roman" pitchFamily="18" charset="0"/>
              </a:rPr>
              <a:t>Một</a:t>
            </a:r>
            <a:r>
              <a:rPr lang="en-US" sz="3200" u="none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200" u="none" dirty="0" err="1">
                <a:solidFill>
                  <a:schemeClr val="tx2"/>
                </a:solidFill>
                <a:latin typeface="Times New Roman" pitchFamily="18" charset="0"/>
              </a:rPr>
              <a:t>cửa</a:t>
            </a:r>
            <a:r>
              <a:rPr lang="en-US" sz="3200" u="none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200" u="none" dirty="0" err="1">
                <a:solidFill>
                  <a:schemeClr val="tx2"/>
                </a:solidFill>
                <a:latin typeface="Times New Roman" pitchFamily="18" charset="0"/>
              </a:rPr>
              <a:t>hàng</a:t>
            </a:r>
            <a:r>
              <a:rPr lang="en-US" sz="3200" u="none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200" u="none" dirty="0" err="1">
                <a:solidFill>
                  <a:schemeClr val="tx2"/>
                </a:solidFill>
                <a:latin typeface="Times New Roman" pitchFamily="18" charset="0"/>
              </a:rPr>
              <a:t>trong</a:t>
            </a:r>
            <a:r>
              <a:rPr lang="en-US" sz="3200" u="none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200" u="none" dirty="0" err="1">
                <a:solidFill>
                  <a:schemeClr val="tx2"/>
                </a:solidFill>
                <a:latin typeface="Times New Roman" pitchFamily="18" charset="0"/>
              </a:rPr>
              <a:t>ba</a:t>
            </a:r>
            <a:r>
              <a:rPr lang="en-US" sz="3200" u="none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200" u="none" dirty="0" err="1">
                <a:solidFill>
                  <a:schemeClr val="tx2"/>
                </a:solidFill>
                <a:latin typeface="Times New Roman" pitchFamily="18" charset="0"/>
              </a:rPr>
              <a:t>ngày</a:t>
            </a:r>
            <a:r>
              <a:rPr lang="en-US" sz="3200" u="none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200" u="none" dirty="0" err="1">
                <a:solidFill>
                  <a:schemeClr val="tx2"/>
                </a:solidFill>
                <a:latin typeface="Times New Roman" pitchFamily="18" charset="0"/>
              </a:rPr>
              <a:t>bán</a:t>
            </a:r>
            <a:r>
              <a:rPr lang="en-US" sz="3200" u="none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200" u="none" dirty="0" err="1">
                <a:solidFill>
                  <a:schemeClr val="tx2"/>
                </a:solidFill>
                <a:latin typeface="Times New Roman" pitchFamily="18" charset="0"/>
              </a:rPr>
              <a:t>được</a:t>
            </a:r>
            <a:r>
              <a:rPr lang="en-US" sz="3200" u="none" dirty="0">
                <a:solidFill>
                  <a:schemeClr val="tx2"/>
                </a:solidFill>
                <a:latin typeface="Times New Roman" pitchFamily="18" charset="0"/>
              </a:rPr>
              <a:t> 1 </a:t>
            </a:r>
            <a:r>
              <a:rPr lang="en-US" sz="3200" u="none" dirty="0" err="1">
                <a:solidFill>
                  <a:schemeClr val="tx2"/>
                </a:solidFill>
                <a:latin typeface="Times New Roman" pitchFamily="18" charset="0"/>
              </a:rPr>
              <a:t>tấn</a:t>
            </a:r>
            <a:r>
              <a:rPr lang="en-US" sz="3200" u="none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200" u="none" dirty="0" err="1">
                <a:solidFill>
                  <a:schemeClr val="tx2"/>
                </a:solidFill>
                <a:latin typeface="Times New Roman" pitchFamily="18" charset="0"/>
              </a:rPr>
              <a:t>đường</a:t>
            </a:r>
            <a:r>
              <a:rPr lang="en-US" sz="3200" u="none" dirty="0">
                <a:solidFill>
                  <a:schemeClr val="tx2"/>
                </a:solidFill>
                <a:latin typeface="Times New Roman" pitchFamily="18" charset="0"/>
              </a:rPr>
              <a:t>. </a:t>
            </a:r>
            <a:r>
              <a:rPr lang="en-US" sz="3200" u="none" dirty="0" err="1">
                <a:solidFill>
                  <a:schemeClr val="tx2"/>
                </a:solidFill>
                <a:latin typeface="Times New Roman" pitchFamily="18" charset="0"/>
              </a:rPr>
              <a:t>Ngày</a:t>
            </a:r>
            <a:r>
              <a:rPr lang="en-US" sz="3200" u="none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200" u="none" dirty="0" err="1">
                <a:solidFill>
                  <a:schemeClr val="tx2"/>
                </a:solidFill>
                <a:latin typeface="Times New Roman" pitchFamily="18" charset="0"/>
              </a:rPr>
              <a:t>đầu</a:t>
            </a:r>
            <a:r>
              <a:rPr lang="en-US" sz="3200" u="none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200" u="none" dirty="0" err="1">
                <a:solidFill>
                  <a:schemeClr val="tx2"/>
                </a:solidFill>
                <a:latin typeface="Times New Roman" pitchFamily="18" charset="0"/>
              </a:rPr>
              <a:t>bán</a:t>
            </a:r>
            <a:r>
              <a:rPr lang="en-US" sz="3200" u="none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200" u="none" dirty="0" err="1">
                <a:solidFill>
                  <a:schemeClr val="tx2"/>
                </a:solidFill>
                <a:latin typeface="Times New Roman" pitchFamily="18" charset="0"/>
              </a:rPr>
              <a:t>được</a:t>
            </a:r>
            <a:r>
              <a:rPr lang="en-US" sz="3200" u="none" dirty="0">
                <a:solidFill>
                  <a:schemeClr val="tx2"/>
                </a:solidFill>
                <a:latin typeface="Times New Roman" pitchFamily="18" charset="0"/>
              </a:rPr>
              <a:t> 300 kg. </a:t>
            </a:r>
            <a:r>
              <a:rPr lang="en-US" sz="3200" u="none" dirty="0" err="1">
                <a:solidFill>
                  <a:schemeClr val="tx2"/>
                </a:solidFill>
                <a:latin typeface="Times New Roman" pitchFamily="18" charset="0"/>
              </a:rPr>
              <a:t>Ngày</a:t>
            </a:r>
            <a:r>
              <a:rPr lang="en-US" sz="3200" u="none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200" u="none" dirty="0" err="1">
                <a:solidFill>
                  <a:schemeClr val="tx2"/>
                </a:solidFill>
                <a:latin typeface="Times New Roman" pitchFamily="18" charset="0"/>
              </a:rPr>
              <a:t>thứ</a:t>
            </a:r>
            <a:r>
              <a:rPr lang="en-US" sz="3200" u="none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200" u="none" dirty="0" err="1">
                <a:solidFill>
                  <a:schemeClr val="tx2"/>
                </a:solidFill>
                <a:latin typeface="Times New Roman" pitchFamily="18" charset="0"/>
              </a:rPr>
              <a:t>hai</a:t>
            </a:r>
            <a:r>
              <a:rPr lang="en-US" sz="3200" u="none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200" u="none" dirty="0" err="1">
                <a:solidFill>
                  <a:schemeClr val="tx2"/>
                </a:solidFill>
                <a:latin typeface="Times New Roman" pitchFamily="18" charset="0"/>
              </a:rPr>
              <a:t>bán</a:t>
            </a:r>
            <a:r>
              <a:rPr lang="en-US" sz="3200" u="none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200" u="none" dirty="0" err="1">
                <a:solidFill>
                  <a:schemeClr val="tx2"/>
                </a:solidFill>
                <a:latin typeface="Times New Roman" pitchFamily="18" charset="0"/>
              </a:rPr>
              <a:t>được</a:t>
            </a:r>
            <a:r>
              <a:rPr lang="en-US" sz="3200" u="none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200" u="none" dirty="0" err="1">
                <a:solidFill>
                  <a:schemeClr val="tx2"/>
                </a:solidFill>
                <a:latin typeface="Times New Roman" pitchFamily="18" charset="0"/>
              </a:rPr>
              <a:t>gấp</a:t>
            </a:r>
            <a:r>
              <a:rPr lang="en-US" sz="3200" u="none" dirty="0">
                <a:solidFill>
                  <a:schemeClr val="tx2"/>
                </a:solidFill>
                <a:latin typeface="Times New Roman" pitchFamily="18" charset="0"/>
              </a:rPr>
              <a:t> 2 </a:t>
            </a:r>
            <a:r>
              <a:rPr lang="en-US" sz="3200" u="none" dirty="0" err="1">
                <a:solidFill>
                  <a:schemeClr val="tx2"/>
                </a:solidFill>
                <a:latin typeface="Times New Roman" pitchFamily="18" charset="0"/>
              </a:rPr>
              <a:t>lần</a:t>
            </a:r>
            <a:r>
              <a:rPr lang="en-US" sz="3200" u="none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200" u="none" dirty="0" err="1">
                <a:solidFill>
                  <a:schemeClr val="tx2"/>
                </a:solidFill>
                <a:latin typeface="Times New Roman" pitchFamily="18" charset="0"/>
              </a:rPr>
              <a:t>ngày</a:t>
            </a:r>
            <a:r>
              <a:rPr lang="en-US" sz="3200" u="none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200" u="none" dirty="0" err="1">
                <a:solidFill>
                  <a:schemeClr val="tx2"/>
                </a:solidFill>
                <a:latin typeface="Times New Roman" pitchFamily="18" charset="0"/>
              </a:rPr>
              <a:t>đầu</a:t>
            </a:r>
            <a:r>
              <a:rPr lang="en-US" sz="3200" u="none" dirty="0">
                <a:solidFill>
                  <a:schemeClr val="tx2"/>
                </a:solidFill>
                <a:latin typeface="Times New Roman" pitchFamily="18" charset="0"/>
              </a:rPr>
              <a:t>. </a:t>
            </a:r>
            <a:r>
              <a:rPr lang="en-US" sz="3200" u="none" dirty="0" err="1">
                <a:solidFill>
                  <a:schemeClr val="tx2"/>
                </a:solidFill>
                <a:latin typeface="Times New Roman" pitchFamily="18" charset="0"/>
              </a:rPr>
              <a:t>Hỏi</a:t>
            </a:r>
            <a:r>
              <a:rPr lang="en-US" sz="3200" u="none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200" u="none" dirty="0" err="1">
                <a:solidFill>
                  <a:schemeClr val="tx2"/>
                </a:solidFill>
                <a:latin typeface="Times New Roman" pitchFamily="18" charset="0"/>
              </a:rPr>
              <a:t>ngày</a:t>
            </a:r>
            <a:r>
              <a:rPr lang="en-US" sz="3200" u="none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200" u="none" dirty="0" err="1">
                <a:solidFill>
                  <a:schemeClr val="tx2"/>
                </a:solidFill>
                <a:latin typeface="Times New Roman" pitchFamily="18" charset="0"/>
              </a:rPr>
              <a:t>thứ</a:t>
            </a:r>
            <a:r>
              <a:rPr lang="en-US" sz="3200" u="none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200" u="none" dirty="0" err="1">
                <a:solidFill>
                  <a:schemeClr val="tx2"/>
                </a:solidFill>
                <a:latin typeface="Times New Roman" pitchFamily="18" charset="0"/>
              </a:rPr>
              <a:t>ba</a:t>
            </a:r>
            <a:r>
              <a:rPr lang="en-US" sz="3200" u="none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200" u="none" dirty="0" err="1">
                <a:solidFill>
                  <a:schemeClr val="tx2"/>
                </a:solidFill>
                <a:latin typeface="Times New Roman" pitchFamily="18" charset="0"/>
              </a:rPr>
              <a:t>cửa</a:t>
            </a:r>
            <a:r>
              <a:rPr lang="en-US" sz="3200" u="none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200" u="none" dirty="0" err="1">
                <a:solidFill>
                  <a:schemeClr val="tx2"/>
                </a:solidFill>
                <a:latin typeface="Times New Roman" pitchFamily="18" charset="0"/>
              </a:rPr>
              <a:t>hàng</a:t>
            </a:r>
            <a:r>
              <a:rPr lang="en-US" sz="3200" u="none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200" u="none" dirty="0" err="1">
                <a:solidFill>
                  <a:schemeClr val="tx2"/>
                </a:solidFill>
                <a:latin typeface="Times New Roman" pitchFamily="18" charset="0"/>
              </a:rPr>
              <a:t>bán</a:t>
            </a:r>
            <a:r>
              <a:rPr lang="en-US" sz="3200" u="none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200" u="none" dirty="0" err="1">
                <a:solidFill>
                  <a:schemeClr val="tx2"/>
                </a:solidFill>
                <a:latin typeface="Times New Roman" pitchFamily="18" charset="0"/>
              </a:rPr>
              <a:t>được</a:t>
            </a:r>
            <a:r>
              <a:rPr lang="en-US" sz="3200" u="none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200" u="none" dirty="0" err="1">
                <a:solidFill>
                  <a:schemeClr val="tx2"/>
                </a:solidFill>
                <a:latin typeface="Times New Roman" pitchFamily="18" charset="0"/>
              </a:rPr>
              <a:t>bao</a:t>
            </a:r>
            <a:r>
              <a:rPr lang="en-US" sz="3200" u="none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200" u="none" dirty="0" err="1">
                <a:solidFill>
                  <a:schemeClr val="tx2"/>
                </a:solidFill>
                <a:latin typeface="Times New Roman" pitchFamily="18" charset="0"/>
              </a:rPr>
              <a:t>nhiêu</a:t>
            </a:r>
            <a:r>
              <a:rPr lang="en-US" sz="3200" u="none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200" u="none" dirty="0" err="1">
                <a:solidFill>
                  <a:schemeClr val="tx2"/>
                </a:solidFill>
                <a:latin typeface="Times New Roman" pitchFamily="18" charset="0"/>
              </a:rPr>
              <a:t>ki</a:t>
            </a:r>
            <a:r>
              <a:rPr lang="en-US" sz="3200" u="none" dirty="0">
                <a:solidFill>
                  <a:schemeClr val="tx2"/>
                </a:solidFill>
                <a:latin typeface="Times New Roman" pitchFamily="18" charset="0"/>
              </a:rPr>
              <a:t>-</a:t>
            </a:r>
            <a:r>
              <a:rPr lang="en-US" sz="3200" u="none" dirty="0" err="1">
                <a:solidFill>
                  <a:schemeClr val="tx2"/>
                </a:solidFill>
                <a:latin typeface="Times New Roman" pitchFamily="18" charset="0"/>
              </a:rPr>
              <a:t>lô</a:t>
            </a:r>
            <a:r>
              <a:rPr lang="en-US" sz="3200" u="none" dirty="0">
                <a:solidFill>
                  <a:schemeClr val="tx2"/>
                </a:solidFill>
                <a:latin typeface="Times New Roman" pitchFamily="18" charset="0"/>
              </a:rPr>
              <a:t>-gam </a:t>
            </a:r>
            <a:r>
              <a:rPr lang="en-US" sz="3200" u="none" dirty="0" err="1">
                <a:solidFill>
                  <a:schemeClr val="tx2"/>
                </a:solidFill>
                <a:latin typeface="Times New Roman" pitchFamily="18" charset="0"/>
              </a:rPr>
              <a:t>đường</a:t>
            </a:r>
            <a:r>
              <a:rPr lang="en-US" sz="3200" u="none" dirty="0">
                <a:solidFill>
                  <a:schemeClr val="tx2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5124" name="Line 4"/>
          <p:cNvSpPr>
            <a:spLocks noChangeShapeType="1"/>
          </p:cNvSpPr>
          <p:nvPr/>
        </p:nvSpPr>
        <p:spPr bwMode="auto">
          <a:xfrm flipV="1">
            <a:off x="457200" y="3718560"/>
            <a:ext cx="6096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>
            <a:off x="3886200" y="3657600"/>
            <a:ext cx="0" cy="12192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8" name="Line 8"/>
          <p:cNvSpPr>
            <a:spLocks noChangeShapeType="1"/>
          </p:cNvSpPr>
          <p:nvPr/>
        </p:nvSpPr>
        <p:spPr bwMode="auto">
          <a:xfrm>
            <a:off x="5791200" y="3657600"/>
            <a:ext cx="0" cy="12192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9" name="Line 9"/>
          <p:cNvSpPr>
            <a:spLocks noChangeShapeType="1"/>
          </p:cNvSpPr>
          <p:nvPr/>
        </p:nvSpPr>
        <p:spPr bwMode="auto">
          <a:xfrm>
            <a:off x="6553200" y="3657600"/>
            <a:ext cx="0" cy="12192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0" name="Line 10"/>
          <p:cNvSpPr>
            <a:spLocks noChangeShapeType="1"/>
          </p:cNvSpPr>
          <p:nvPr/>
        </p:nvSpPr>
        <p:spPr bwMode="auto">
          <a:xfrm>
            <a:off x="2133600" y="3657600"/>
            <a:ext cx="0" cy="12192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1" name="Line 11"/>
          <p:cNvSpPr>
            <a:spLocks noChangeShapeType="1"/>
          </p:cNvSpPr>
          <p:nvPr/>
        </p:nvSpPr>
        <p:spPr bwMode="auto">
          <a:xfrm>
            <a:off x="457200" y="3657600"/>
            <a:ext cx="0" cy="12192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2" name="AutoShape 12"/>
          <p:cNvSpPr>
            <a:spLocks/>
          </p:cNvSpPr>
          <p:nvPr/>
        </p:nvSpPr>
        <p:spPr bwMode="auto">
          <a:xfrm rot="5400000">
            <a:off x="1169670" y="3067050"/>
            <a:ext cx="213360" cy="1638300"/>
          </a:xfrm>
          <a:prstGeom prst="rightBrace">
            <a:avLst>
              <a:gd name="adj1" fmla="val 5119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3" name="AutoShape 13"/>
          <p:cNvSpPr>
            <a:spLocks/>
          </p:cNvSpPr>
          <p:nvPr/>
        </p:nvSpPr>
        <p:spPr bwMode="auto">
          <a:xfrm rot="5400000">
            <a:off x="3802380" y="2110740"/>
            <a:ext cx="243840" cy="3581400"/>
          </a:xfrm>
          <a:prstGeom prst="rightBrace">
            <a:avLst>
              <a:gd name="adj1" fmla="val 9791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4" name="AutoShape 14"/>
          <p:cNvSpPr>
            <a:spLocks/>
          </p:cNvSpPr>
          <p:nvPr/>
        </p:nvSpPr>
        <p:spPr bwMode="auto">
          <a:xfrm rot="5400000">
            <a:off x="6130290" y="3440430"/>
            <a:ext cx="121920" cy="800100"/>
          </a:xfrm>
          <a:prstGeom prst="rightBrace">
            <a:avLst>
              <a:gd name="adj1" fmla="val 4375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381000" y="2736850"/>
            <a:ext cx="2667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37" name="AutoShape 17"/>
          <p:cNvSpPr>
            <a:spLocks/>
          </p:cNvSpPr>
          <p:nvPr/>
        </p:nvSpPr>
        <p:spPr bwMode="auto">
          <a:xfrm rot="16200000">
            <a:off x="3368040" y="381000"/>
            <a:ext cx="274320" cy="6096000"/>
          </a:xfrm>
          <a:prstGeom prst="rightBrace">
            <a:avLst>
              <a:gd name="adj1" fmla="val 14814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8" name="Text Box 18"/>
          <p:cNvSpPr txBox="1">
            <a:spLocks noChangeArrowheads="1"/>
          </p:cNvSpPr>
          <p:nvPr/>
        </p:nvSpPr>
        <p:spPr bwMode="auto">
          <a:xfrm>
            <a:off x="2987078" y="2736850"/>
            <a:ext cx="3200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u="none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800" u="none" dirty="0" err="1">
                <a:latin typeface="Times New Roman" pitchFamily="18" charset="0"/>
                <a:cs typeface="Times New Roman" pitchFamily="18" charset="0"/>
              </a:rPr>
              <a:t>tấn</a:t>
            </a:r>
            <a:endParaRPr lang="en-US" sz="2800" u="non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39" name="Text Box 19"/>
          <p:cNvSpPr txBox="1">
            <a:spLocks noChangeArrowheads="1"/>
          </p:cNvSpPr>
          <p:nvPr/>
        </p:nvSpPr>
        <p:spPr bwMode="auto">
          <a:xfrm>
            <a:off x="533400" y="4084321"/>
            <a:ext cx="152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300 kg</a:t>
            </a:r>
          </a:p>
        </p:txBody>
      </p:sp>
      <p:sp>
        <p:nvSpPr>
          <p:cNvPr id="5140" name="Text Box 20"/>
          <p:cNvSpPr txBox="1">
            <a:spLocks noChangeArrowheads="1"/>
          </p:cNvSpPr>
          <p:nvPr/>
        </p:nvSpPr>
        <p:spPr bwMode="auto">
          <a:xfrm>
            <a:off x="2971800" y="4572001"/>
            <a:ext cx="2286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Ngày thứ hai</a:t>
            </a:r>
          </a:p>
        </p:txBody>
      </p:sp>
      <p:sp>
        <p:nvSpPr>
          <p:cNvPr id="5141" name="Text Box 21"/>
          <p:cNvSpPr txBox="1">
            <a:spLocks noChangeArrowheads="1"/>
          </p:cNvSpPr>
          <p:nvPr/>
        </p:nvSpPr>
        <p:spPr bwMode="auto">
          <a:xfrm>
            <a:off x="5486400" y="4511041"/>
            <a:ext cx="2362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Ngày thứ ba</a:t>
            </a:r>
          </a:p>
        </p:txBody>
      </p:sp>
      <p:sp>
        <p:nvSpPr>
          <p:cNvPr id="5142" name="Text Box 22"/>
          <p:cNvSpPr txBox="1">
            <a:spLocks noChangeArrowheads="1"/>
          </p:cNvSpPr>
          <p:nvPr/>
        </p:nvSpPr>
        <p:spPr bwMode="auto">
          <a:xfrm>
            <a:off x="3048000" y="4077970"/>
            <a:ext cx="1905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? kg</a:t>
            </a:r>
          </a:p>
        </p:txBody>
      </p:sp>
      <p:sp>
        <p:nvSpPr>
          <p:cNvPr id="5143" name="Text Box 23"/>
          <p:cNvSpPr txBox="1">
            <a:spLocks noChangeArrowheads="1"/>
          </p:cNvSpPr>
          <p:nvPr/>
        </p:nvSpPr>
        <p:spPr bwMode="auto">
          <a:xfrm>
            <a:off x="5791200" y="4023361"/>
            <a:ext cx="990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? kg</a:t>
            </a:r>
          </a:p>
        </p:txBody>
      </p:sp>
      <p:sp>
        <p:nvSpPr>
          <p:cNvPr id="5149" name="Text Box 29"/>
          <p:cNvSpPr txBox="1">
            <a:spLocks noChangeArrowheads="1"/>
          </p:cNvSpPr>
          <p:nvPr/>
        </p:nvSpPr>
        <p:spPr bwMode="auto">
          <a:xfrm>
            <a:off x="0" y="4572001"/>
            <a:ext cx="2590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Ngày thứ nhất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690CDA2-02C4-4C4E-99E8-81491CF057E6}"/>
              </a:ext>
            </a:extLst>
          </p:cNvPr>
          <p:cNvCxnSpPr>
            <a:cxnSpLocks/>
          </p:cNvCxnSpPr>
          <p:nvPr/>
        </p:nvCxnSpPr>
        <p:spPr>
          <a:xfrm flipV="1">
            <a:off x="5562600" y="609599"/>
            <a:ext cx="2209800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BFEC1DB-4919-4249-A77E-33D2112D4FD5}"/>
              </a:ext>
            </a:extLst>
          </p:cNvPr>
          <p:cNvCxnSpPr>
            <a:cxnSpLocks/>
          </p:cNvCxnSpPr>
          <p:nvPr/>
        </p:nvCxnSpPr>
        <p:spPr>
          <a:xfrm flipV="1">
            <a:off x="381000" y="1066800"/>
            <a:ext cx="1981200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B155056-9F78-40D2-B04F-75EE206B744A}"/>
              </a:ext>
            </a:extLst>
          </p:cNvPr>
          <p:cNvCxnSpPr>
            <a:cxnSpLocks/>
          </p:cNvCxnSpPr>
          <p:nvPr/>
        </p:nvCxnSpPr>
        <p:spPr>
          <a:xfrm flipV="1">
            <a:off x="2743200" y="1066798"/>
            <a:ext cx="1752600" cy="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55B0868-E3F1-4F6D-BF55-C24DCE83D032}"/>
              </a:ext>
            </a:extLst>
          </p:cNvPr>
          <p:cNvCxnSpPr>
            <a:cxnSpLocks/>
          </p:cNvCxnSpPr>
          <p:nvPr/>
        </p:nvCxnSpPr>
        <p:spPr>
          <a:xfrm>
            <a:off x="6477000" y="1057547"/>
            <a:ext cx="990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BA416CB-54EE-466D-B66B-197C58200F42}"/>
              </a:ext>
            </a:extLst>
          </p:cNvPr>
          <p:cNvCxnSpPr>
            <a:cxnSpLocks/>
          </p:cNvCxnSpPr>
          <p:nvPr/>
        </p:nvCxnSpPr>
        <p:spPr>
          <a:xfrm>
            <a:off x="1143000" y="1569721"/>
            <a:ext cx="457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DE099288-E21F-4D4D-AE72-8EC89729E8C5}"/>
              </a:ext>
            </a:extLst>
          </p:cNvPr>
          <p:cNvCxnSpPr>
            <a:cxnSpLocks/>
          </p:cNvCxnSpPr>
          <p:nvPr/>
        </p:nvCxnSpPr>
        <p:spPr>
          <a:xfrm flipV="1">
            <a:off x="3489095" y="1590943"/>
            <a:ext cx="1752600" cy="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23F05C54-628D-467E-96FE-B1F3F4CDAD13}"/>
              </a:ext>
            </a:extLst>
          </p:cNvPr>
          <p:cNvCxnSpPr>
            <a:cxnSpLocks/>
          </p:cNvCxnSpPr>
          <p:nvPr/>
        </p:nvCxnSpPr>
        <p:spPr>
          <a:xfrm flipV="1">
            <a:off x="311085" y="2080884"/>
            <a:ext cx="1212915" cy="24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7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23" grpId="0"/>
      <p:bldP spid="5124" grpId="0" animBg="1"/>
      <p:bldP spid="5127" grpId="0" animBg="1"/>
      <p:bldP spid="5128" grpId="0" animBg="1"/>
      <p:bldP spid="5129" grpId="0" animBg="1"/>
      <p:bldP spid="5130" grpId="0" animBg="1"/>
      <p:bldP spid="5131" grpId="0" animBg="1"/>
      <p:bldP spid="5132" grpId="0" animBg="1"/>
      <p:bldP spid="5133" grpId="0" animBg="1"/>
      <p:bldP spid="5134" grpId="0" animBg="1"/>
      <p:bldP spid="5137" grpId="0" animBg="1"/>
      <p:bldP spid="5138" grpId="0"/>
      <p:bldP spid="5139" grpId="0"/>
      <p:bldP spid="5140" grpId="0"/>
      <p:bldP spid="5141" grpId="0"/>
      <p:bldP spid="5142" grpId="0"/>
      <p:bldP spid="5143" grpId="0"/>
      <p:bldP spid="514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6"/>
          <p:cNvSpPr txBox="1">
            <a:spLocks noChangeArrowheads="1"/>
          </p:cNvSpPr>
          <p:nvPr/>
        </p:nvSpPr>
        <p:spPr bwMode="auto">
          <a:xfrm>
            <a:off x="-228600" y="228600"/>
            <a:ext cx="9144000" cy="4481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45000"/>
              </a:spcBef>
            </a:pPr>
            <a:r>
              <a:rPr lang="en-US" sz="3600" dirty="0" err="1">
                <a:solidFill>
                  <a:srgbClr val="008000"/>
                </a:solidFill>
                <a:latin typeface="Times New Roman" pitchFamily="18" charset="0"/>
              </a:rPr>
              <a:t>Bài</a:t>
            </a:r>
            <a:r>
              <a:rPr lang="en-US" sz="3600" dirty="0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8000"/>
                </a:solidFill>
                <a:latin typeface="Times New Roman" pitchFamily="18" charset="0"/>
              </a:rPr>
              <a:t>giải</a:t>
            </a:r>
            <a:r>
              <a:rPr lang="en-US" sz="3600" dirty="0">
                <a:solidFill>
                  <a:srgbClr val="008000"/>
                </a:solidFill>
                <a:latin typeface="Times New Roman" pitchFamily="18" charset="0"/>
              </a:rPr>
              <a:t>:</a:t>
            </a:r>
          </a:p>
          <a:p>
            <a:pPr algn="ctr" eaLnBrk="1" hangingPunct="1">
              <a:spcBef>
                <a:spcPct val="45000"/>
              </a:spcBef>
            </a:pPr>
            <a:r>
              <a:rPr lang="en-US" sz="2800" u="none" dirty="0" err="1">
                <a:solidFill>
                  <a:srgbClr val="0000CC"/>
                </a:solidFill>
                <a:latin typeface="Times New Roman" pitchFamily="18" charset="0"/>
              </a:rPr>
              <a:t>Đổi</a:t>
            </a:r>
            <a:r>
              <a:rPr lang="en-US" sz="2800" u="none" dirty="0">
                <a:solidFill>
                  <a:srgbClr val="0000CC"/>
                </a:solidFill>
                <a:latin typeface="Times New Roman" pitchFamily="18" charset="0"/>
              </a:rPr>
              <a:t> 1 </a:t>
            </a:r>
            <a:r>
              <a:rPr lang="en-US" sz="2800" u="none" dirty="0" err="1">
                <a:solidFill>
                  <a:srgbClr val="0000CC"/>
                </a:solidFill>
                <a:latin typeface="Times New Roman" pitchFamily="18" charset="0"/>
              </a:rPr>
              <a:t>tấn</a:t>
            </a:r>
            <a:r>
              <a:rPr lang="en-US" sz="2800" u="none" dirty="0">
                <a:solidFill>
                  <a:srgbClr val="0000CC"/>
                </a:solidFill>
                <a:latin typeface="Times New Roman" pitchFamily="18" charset="0"/>
              </a:rPr>
              <a:t> = 1 000 kg</a:t>
            </a:r>
          </a:p>
          <a:p>
            <a:pPr algn="ctr" eaLnBrk="1" hangingPunct="1">
              <a:spcBef>
                <a:spcPct val="45000"/>
              </a:spcBef>
            </a:pPr>
            <a:r>
              <a:rPr lang="en-US" sz="2800" u="none" dirty="0" err="1">
                <a:solidFill>
                  <a:srgbClr val="0000CC"/>
                </a:solidFill>
                <a:latin typeface="Times New Roman" pitchFamily="18" charset="0"/>
              </a:rPr>
              <a:t>Số</a:t>
            </a:r>
            <a:r>
              <a:rPr lang="en-US" sz="2800" u="none" dirty="0">
                <a:solidFill>
                  <a:srgbClr val="0000CC"/>
                </a:solidFill>
                <a:latin typeface="Times New Roman" pitchFamily="18" charset="0"/>
              </a:rPr>
              <a:t> ki-</a:t>
            </a:r>
            <a:r>
              <a:rPr lang="en-US" sz="2800" u="none" dirty="0" err="1">
                <a:solidFill>
                  <a:srgbClr val="0000CC"/>
                </a:solidFill>
                <a:latin typeface="Times New Roman" pitchFamily="18" charset="0"/>
              </a:rPr>
              <a:t>lô</a:t>
            </a:r>
            <a:r>
              <a:rPr lang="en-US" sz="2800" u="none" dirty="0">
                <a:solidFill>
                  <a:srgbClr val="0000CC"/>
                </a:solidFill>
                <a:latin typeface="Times New Roman" pitchFamily="18" charset="0"/>
              </a:rPr>
              <a:t>-gam  </a:t>
            </a:r>
            <a:r>
              <a:rPr lang="en-US" sz="2800" u="none" dirty="0" err="1">
                <a:solidFill>
                  <a:srgbClr val="0000CC"/>
                </a:solidFill>
                <a:latin typeface="Times New Roman" pitchFamily="18" charset="0"/>
              </a:rPr>
              <a:t>đường</a:t>
            </a:r>
            <a:r>
              <a:rPr lang="en-US" sz="2800" u="none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u="none" dirty="0" err="1">
                <a:solidFill>
                  <a:srgbClr val="0000CC"/>
                </a:solidFill>
                <a:latin typeface="Times New Roman" pitchFamily="18" charset="0"/>
              </a:rPr>
              <a:t>ngày</a:t>
            </a:r>
            <a:r>
              <a:rPr lang="en-US" sz="2800" u="none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u="none" dirty="0" err="1">
                <a:solidFill>
                  <a:srgbClr val="0000CC"/>
                </a:solidFill>
                <a:latin typeface="Times New Roman" pitchFamily="18" charset="0"/>
              </a:rPr>
              <a:t>thứ</a:t>
            </a:r>
            <a:r>
              <a:rPr lang="en-US" sz="2800" u="none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u="none" dirty="0" err="1">
                <a:solidFill>
                  <a:srgbClr val="0000CC"/>
                </a:solidFill>
                <a:latin typeface="Times New Roman" pitchFamily="18" charset="0"/>
              </a:rPr>
              <a:t>hai</a:t>
            </a:r>
            <a:r>
              <a:rPr lang="en-US" sz="2800" u="none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u="none" dirty="0" err="1">
                <a:solidFill>
                  <a:srgbClr val="0000CC"/>
                </a:solidFill>
                <a:latin typeface="Times New Roman" pitchFamily="18" charset="0"/>
              </a:rPr>
              <a:t>cửa</a:t>
            </a:r>
            <a:r>
              <a:rPr lang="en-US" sz="2800" u="none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u="none" dirty="0" err="1">
                <a:solidFill>
                  <a:srgbClr val="0000CC"/>
                </a:solidFill>
                <a:latin typeface="Times New Roman" pitchFamily="18" charset="0"/>
              </a:rPr>
              <a:t>hàng</a:t>
            </a:r>
            <a:r>
              <a:rPr lang="en-US" sz="2800" u="none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u="none" dirty="0" err="1">
                <a:solidFill>
                  <a:srgbClr val="0000CC"/>
                </a:solidFill>
                <a:latin typeface="Times New Roman" pitchFamily="18" charset="0"/>
              </a:rPr>
              <a:t>bán</a:t>
            </a:r>
            <a:r>
              <a:rPr lang="en-US" sz="2800" u="none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u="none" dirty="0" err="1">
                <a:solidFill>
                  <a:srgbClr val="0000CC"/>
                </a:solidFill>
                <a:latin typeface="Times New Roman" pitchFamily="18" charset="0"/>
              </a:rPr>
              <a:t>được</a:t>
            </a:r>
            <a:r>
              <a:rPr lang="en-US" sz="2800" u="none" dirty="0">
                <a:solidFill>
                  <a:srgbClr val="0000CC"/>
                </a:solidFill>
                <a:latin typeface="Times New Roman" pitchFamily="18" charset="0"/>
              </a:rPr>
              <a:t>:                                    300 x 2 = 600 (kg)                                                                                       </a:t>
            </a:r>
            <a:r>
              <a:rPr lang="en-US" sz="2800" u="none" dirty="0" err="1">
                <a:solidFill>
                  <a:srgbClr val="0000CC"/>
                </a:solidFill>
                <a:latin typeface="Times New Roman" pitchFamily="18" charset="0"/>
              </a:rPr>
              <a:t>Số</a:t>
            </a:r>
            <a:r>
              <a:rPr lang="en-US" sz="2800" u="none" dirty="0">
                <a:solidFill>
                  <a:srgbClr val="0000CC"/>
                </a:solidFill>
                <a:latin typeface="Times New Roman" pitchFamily="18" charset="0"/>
              </a:rPr>
              <a:t> ki-</a:t>
            </a:r>
            <a:r>
              <a:rPr lang="en-US" sz="2800" u="none" dirty="0" err="1">
                <a:solidFill>
                  <a:srgbClr val="0000CC"/>
                </a:solidFill>
                <a:latin typeface="Times New Roman" pitchFamily="18" charset="0"/>
              </a:rPr>
              <a:t>lô</a:t>
            </a:r>
            <a:r>
              <a:rPr lang="en-US" sz="2800" u="none" dirty="0">
                <a:solidFill>
                  <a:srgbClr val="0000CC"/>
                </a:solidFill>
                <a:latin typeface="Times New Roman" pitchFamily="18" charset="0"/>
              </a:rPr>
              <a:t>-gam </a:t>
            </a:r>
            <a:r>
              <a:rPr lang="en-US" sz="2800" u="none" dirty="0" err="1">
                <a:solidFill>
                  <a:srgbClr val="0000CC"/>
                </a:solidFill>
                <a:latin typeface="Times New Roman" pitchFamily="18" charset="0"/>
              </a:rPr>
              <a:t>đường</a:t>
            </a:r>
            <a:r>
              <a:rPr lang="en-US" sz="2800" u="none" dirty="0">
                <a:solidFill>
                  <a:srgbClr val="0000CC"/>
                </a:solidFill>
                <a:latin typeface="Times New Roman" pitchFamily="18" charset="0"/>
              </a:rPr>
              <a:t>  </a:t>
            </a:r>
            <a:r>
              <a:rPr lang="en-US" sz="2800" u="none" dirty="0" err="1">
                <a:solidFill>
                  <a:srgbClr val="0000CC"/>
                </a:solidFill>
                <a:latin typeface="Times New Roman" pitchFamily="18" charset="0"/>
              </a:rPr>
              <a:t>hai</a:t>
            </a:r>
            <a:r>
              <a:rPr lang="en-US" sz="2800" u="none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u="none" dirty="0" err="1">
                <a:solidFill>
                  <a:srgbClr val="0000CC"/>
                </a:solidFill>
                <a:latin typeface="Times New Roman" pitchFamily="18" charset="0"/>
              </a:rPr>
              <a:t>ngày</a:t>
            </a:r>
            <a:r>
              <a:rPr lang="en-US" sz="2800" u="none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u="none" dirty="0" err="1">
                <a:solidFill>
                  <a:srgbClr val="0000CC"/>
                </a:solidFill>
                <a:latin typeface="Times New Roman" pitchFamily="18" charset="0"/>
              </a:rPr>
              <a:t>đầu</a:t>
            </a:r>
            <a:r>
              <a:rPr lang="en-US" sz="2800" u="none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u="none" dirty="0" err="1">
                <a:solidFill>
                  <a:srgbClr val="0000CC"/>
                </a:solidFill>
                <a:latin typeface="Times New Roman" pitchFamily="18" charset="0"/>
              </a:rPr>
              <a:t>cửa</a:t>
            </a:r>
            <a:r>
              <a:rPr lang="en-US" sz="2800" u="none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u="none" dirty="0" err="1">
                <a:solidFill>
                  <a:srgbClr val="0000CC"/>
                </a:solidFill>
                <a:latin typeface="Times New Roman" pitchFamily="18" charset="0"/>
              </a:rPr>
              <a:t>hàng</a:t>
            </a:r>
            <a:r>
              <a:rPr lang="en-US" sz="2800" u="none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u="none" dirty="0" err="1">
                <a:solidFill>
                  <a:srgbClr val="0000CC"/>
                </a:solidFill>
                <a:latin typeface="Times New Roman" pitchFamily="18" charset="0"/>
              </a:rPr>
              <a:t>bán</a:t>
            </a:r>
            <a:r>
              <a:rPr lang="en-US" sz="2800" u="none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u="none" dirty="0" err="1">
                <a:solidFill>
                  <a:srgbClr val="0000CC"/>
                </a:solidFill>
                <a:latin typeface="Times New Roman" pitchFamily="18" charset="0"/>
              </a:rPr>
              <a:t>được</a:t>
            </a:r>
            <a:r>
              <a:rPr lang="en-US" sz="2800" u="none" dirty="0">
                <a:solidFill>
                  <a:srgbClr val="0000CC"/>
                </a:solidFill>
                <a:latin typeface="Times New Roman" pitchFamily="18" charset="0"/>
              </a:rPr>
              <a:t>:                        600 + 300 = 900 (kg)                                                                                  </a:t>
            </a:r>
            <a:r>
              <a:rPr lang="en-US" sz="2800" u="none" dirty="0" err="1">
                <a:solidFill>
                  <a:srgbClr val="0000CC"/>
                </a:solidFill>
                <a:latin typeface="Times New Roman" pitchFamily="18" charset="0"/>
              </a:rPr>
              <a:t>Số</a:t>
            </a:r>
            <a:r>
              <a:rPr lang="en-US" sz="2800" u="none" dirty="0">
                <a:solidFill>
                  <a:srgbClr val="0000CC"/>
                </a:solidFill>
                <a:latin typeface="Times New Roman" pitchFamily="18" charset="0"/>
              </a:rPr>
              <a:t> ki-</a:t>
            </a:r>
            <a:r>
              <a:rPr lang="en-US" sz="2800" u="none" dirty="0" err="1">
                <a:solidFill>
                  <a:srgbClr val="0000CC"/>
                </a:solidFill>
                <a:latin typeface="Times New Roman" pitchFamily="18" charset="0"/>
              </a:rPr>
              <a:t>lô</a:t>
            </a:r>
            <a:r>
              <a:rPr lang="en-US" sz="2800" u="none" dirty="0">
                <a:solidFill>
                  <a:srgbClr val="0000CC"/>
                </a:solidFill>
                <a:latin typeface="Times New Roman" pitchFamily="18" charset="0"/>
              </a:rPr>
              <a:t>-gam </a:t>
            </a:r>
            <a:r>
              <a:rPr lang="en-US" sz="2800" u="none" dirty="0" err="1">
                <a:solidFill>
                  <a:srgbClr val="0000CC"/>
                </a:solidFill>
                <a:latin typeface="Times New Roman" pitchFamily="18" charset="0"/>
              </a:rPr>
              <a:t>đường</a:t>
            </a:r>
            <a:r>
              <a:rPr lang="en-US" sz="2800" u="none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u="none" dirty="0" err="1">
                <a:solidFill>
                  <a:srgbClr val="0000CC"/>
                </a:solidFill>
                <a:latin typeface="Times New Roman" pitchFamily="18" charset="0"/>
              </a:rPr>
              <a:t>ngày</a:t>
            </a:r>
            <a:r>
              <a:rPr lang="en-US" sz="2800" u="none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u="none" dirty="0" err="1">
                <a:solidFill>
                  <a:srgbClr val="0000CC"/>
                </a:solidFill>
                <a:latin typeface="Times New Roman" pitchFamily="18" charset="0"/>
              </a:rPr>
              <a:t>thứ</a:t>
            </a:r>
            <a:r>
              <a:rPr lang="en-US" sz="2800" u="none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u="none" dirty="0" err="1">
                <a:solidFill>
                  <a:srgbClr val="0000CC"/>
                </a:solidFill>
                <a:latin typeface="Times New Roman" pitchFamily="18" charset="0"/>
              </a:rPr>
              <a:t>ba</a:t>
            </a:r>
            <a:r>
              <a:rPr lang="en-US" sz="2800" u="none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u="none" dirty="0" err="1">
                <a:solidFill>
                  <a:srgbClr val="0000CC"/>
                </a:solidFill>
                <a:latin typeface="Times New Roman" pitchFamily="18" charset="0"/>
              </a:rPr>
              <a:t>cửa</a:t>
            </a:r>
            <a:r>
              <a:rPr lang="en-US" sz="2800" u="none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u="none" dirty="0" err="1">
                <a:solidFill>
                  <a:srgbClr val="0000CC"/>
                </a:solidFill>
                <a:latin typeface="Times New Roman" pitchFamily="18" charset="0"/>
              </a:rPr>
              <a:t>hàng</a:t>
            </a:r>
            <a:r>
              <a:rPr lang="en-US" sz="2800" u="none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u="none" dirty="0" err="1">
                <a:solidFill>
                  <a:srgbClr val="0000CC"/>
                </a:solidFill>
                <a:latin typeface="Times New Roman" pitchFamily="18" charset="0"/>
              </a:rPr>
              <a:t>bán</a:t>
            </a:r>
            <a:r>
              <a:rPr lang="en-US" sz="2800" u="none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u="none" dirty="0" err="1">
                <a:solidFill>
                  <a:srgbClr val="0000CC"/>
                </a:solidFill>
                <a:latin typeface="Times New Roman" pitchFamily="18" charset="0"/>
              </a:rPr>
              <a:t>được</a:t>
            </a:r>
            <a:r>
              <a:rPr lang="en-US" sz="2800" u="none" dirty="0">
                <a:solidFill>
                  <a:srgbClr val="0000CC"/>
                </a:solidFill>
                <a:latin typeface="Times New Roman" pitchFamily="18" charset="0"/>
              </a:rPr>
              <a:t>:                                  1000 – 900 = 100 (kg)</a:t>
            </a:r>
            <a:r>
              <a:rPr lang="en-US" sz="2800" u="none" dirty="0">
                <a:latin typeface="Times New Roman" pitchFamily="18" charset="0"/>
              </a:rPr>
              <a:t>                                                                                                                   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</a:rPr>
              <a:t>Đáp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</a:rPr>
              <a:t>số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</a:rPr>
              <a:t>:</a:t>
            </a:r>
            <a:r>
              <a:rPr lang="en-US" sz="2800" u="none" dirty="0">
                <a:solidFill>
                  <a:srgbClr val="C00000"/>
                </a:solidFill>
                <a:latin typeface="Times New Roman" pitchFamily="18" charset="0"/>
              </a:rPr>
              <a:t> 100 kg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2&quot;/&gt;&lt;property id=&quot;20307&quot; value=&quot;256&quot;/&gt;&lt;/object&gt;&lt;object type=&quot;3&quot; unique_id=&quot;10005&quot;&gt;&lt;property id=&quot;20148&quot; value=&quot;5&quot;/&gt;&lt;property id=&quot;20300&quot; value=&quot;Slide 4&quot;/&gt;&lt;property id=&quot;20307&quot; value=&quot;334&quot;/&gt;&lt;/object&gt;&lt;object type=&quot;3&quot; unique_id=&quot;10006&quot;&gt;&lt;property id=&quot;20148&quot; value=&quot;5&quot;/&gt;&lt;property id=&quot;20300&quot; value=&quot;Slide 5&quot;/&gt;&lt;property id=&quot;20307&quot; value=&quot;337&quot;/&gt;&lt;/object&gt;&lt;object type=&quot;3&quot; unique_id=&quot;10007&quot;&gt;&lt;property id=&quot;20148&quot; value=&quot;5&quot;/&gt;&lt;property id=&quot;20300&quot; value=&quot;Slide 6&quot;/&gt;&lt;property id=&quot;20307&quot; value=&quot;336&quot;/&gt;&lt;/object&gt;&lt;object type=&quot;3&quot; unique_id=&quot;10008&quot;&gt;&lt;property id=&quot;20148&quot; value=&quot;5&quot;/&gt;&lt;property id=&quot;20300&quot; value=&quot;Slide 7&quot;/&gt;&lt;property id=&quot;20307&quot; value=&quot;341&quot;/&gt;&lt;/object&gt;&lt;object type=&quot;3&quot; unique_id=&quot;10009&quot;&gt;&lt;property id=&quot;20148&quot; value=&quot;5&quot;/&gt;&lt;property id=&quot;20300&quot; value=&quot;Slide 8&quot;/&gt;&lt;property id=&quot;20307&quot; value=&quot;342&quot;/&gt;&lt;/object&gt;&lt;object type=&quot;3&quot; unique_id=&quot;10010&quot;&gt;&lt;property id=&quot;20148&quot; value=&quot;5&quot;/&gt;&lt;property id=&quot;20300&quot; value=&quot;Slide 9&quot;/&gt;&lt;property id=&quot;20307&quot; value=&quot;309&quot;/&gt;&lt;/object&gt;&lt;object type=&quot;3&quot; unique_id=&quot;10011&quot;&gt;&lt;property id=&quot;20148&quot; value=&quot;5&quot;/&gt;&lt;property id=&quot;20300&quot; value=&quot;Slide 10&quot;/&gt;&lt;property id=&quot;20307&quot; value=&quot;320&quot;/&gt;&lt;/object&gt;&lt;object type=&quot;3&quot; unique_id=&quot;10022&quot;&gt;&lt;property id=&quot;20148&quot; value=&quot;5&quot;/&gt;&lt;property id=&quot;20300&quot; value=&quot;Slide 1 - &amp;quot;PHÒNG GIÁO DỤC ĐÀO TẠO ĐỨC PHỔ&amp;#x0D;&amp;#x0A;TRƯỜNG TIỂU HỌC PHỔ AN&amp;quot;&quot;/&gt;&lt;property id=&quot;20307&quot; value=&quot;343&quot;/&gt;&lt;/object&gt;&lt;object type=&quot;3&quot; unique_id=&quot;10089&quot;&gt;&lt;property id=&quot;20148&quot; value=&quot;5&quot;/&gt;&lt;property id=&quot;20300&quot; value=&quot;Slide 3 - &amp;quot;Bài dạy:&amp;#x0D;&amp;#x0A;ÔN TẬP: BẢNG ĐƠN VỊ ĐO KHỐI LƯỢNG&amp;quot;&quot;/&gt;&lt;property id=&quot;20307&quot; value=&quot;344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365339"/>
      </a:dk2>
      <a:lt2>
        <a:srgbClr val="EAEBDE"/>
      </a:lt2>
      <a:accent1>
        <a:srgbClr val="72A376"/>
      </a:accent1>
      <a:accent2>
        <a:srgbClr val="B0CCB0"/>
      </a:accent2>
      <a:accent3>
        <a:srgbClr val="527D55"/>
      </a:accent3>
      <a:accent4>
        <a:srgbClr val="AAC7AC"/>
      </a:accent4>
      <a:accent5>
        <a:srgbClr val="C6DAC8"/>
      </a:accent5>
      <a:accent6>
        <a:srgbClr val="E99797"/>
      </a:accent6>
      <a:hlink>
        <a:srgbClr val="DB5353"/>
      </a:hlink>
      <a:folHlink>
        <a:srgbClr val="90363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2131</TotalTime>
  <Words>728</Words>
  <Application>Microsoft Office PowerPoint</Application>
  <PresentationFormat>Custom</PresentationFormat>
  <Paragraphs>138</Paragraphs>
  <Slides>14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.VnArial</vt:lpstr>
      <vt:lpstr>.VnTime</vt:lpstr>
      <vt:lpstr>Arial</vt:lpstr>
      <vt:lpstr>Calibri</vt:lpstr>
      <vt:lpstr>Cambria Math</vt:lpstr>
      <vt:lpstr>Times New Roman</vt:lpstr>
      <vt:lpstr>Wingdings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84982722506</cp:lastModifiedBy>
  <cp:revision>166</cp:revision>
  <dcterms:created xsi:type="dcterms:W3CDTF">2010-03-28T15:42:57Z</dcterms:created>
  <dcterms:modified xsi:type="dcterms:W3CDTF">2021-10-02T03:08:17Z</dcterms:modified>
</cp:coreProperties>
</file>