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9" r:id="rId3"/>
    <p:sldId id="258" r:id="rId4"/>
    <p:sldId id="276" r:id="rId5"/>
    <p:sldId id="283" r:id="rId6"/>
    <p:sldId id="286" r:id="rId7"/>
    <p:sldId id="287" r:id="rId8"/>
    <p:sldId id="288" r:id="rId9"/>
    <p:sldId id="28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01" r:id="rId19"/>
    <p:sldId id="305" r:id="rId20"/>
    <p:sldId id="309" r:id="rId21"/>
    <p:sldId id="311" r:id="rId22"/>
    <p:sldId id="312" r:id="rId23"/>
    <p:sldId id="313" r:id="rId24"/>
    <p:sldId id="27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8145" autoAdjust="0"/>
  </p:normalViewPr>
  <p:slideViewPr>
    <p:cSldViewPr snapToGrid="0">
      <p:cViewPr varScale="1">
        <p:scale>
          <a:sx n="46" d="100"/>
          <a:sy n="46" d="100"/>
        </p:scale>
        <p:origin x="13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6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50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VD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âm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05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BT1</a:t>
            </a:r>
            <a:r>
              <a:rPr lang="en-US" dirty="0"/>
              <a:t> con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gì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1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9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6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imgres?imgurl=http://www.skydoor.net/Download?mode%3Dphoto%26id%3D7385&amp;imgrefurl=http://www.skydoor.net/photo/Cot_co_Ha_Noi_3/7385&amp;h=600&amp;w=450&amp;sz=41&amp;tbnid=SFEgMvKhcNXrFM:&amp;tbnh=259&amp;tbnw=194&amp;prev=/images?q%3Dhinh%2Banh%2Bcot%2Bco%2Bha%2Bnoi&amp;zoom=1&amp;q=hinh+anh+cot+co+ha+noi&amp;hl=en&amp;usg=__117xDxL9f72BLofg1DbnYXWqyuE=&amp;sa=X&amp;ei=9vOrTNuQE8f4cfKYxPIE&amp;ved=0CAYQ9QEwA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Vector Illustration Of Kids Background Royalty Free Cliparts, Vectors,  And Stock Illustration. Image 97057880.">
            <a:extLst>
              <a:ext uri="{FF2B5EF4-FFF2-40B4-BE49-F238E27FC236}">
                <a16:creationId xmlns:a16="http://schemas.microsoft.com/office/drawing/2014/main" id="{008A6572-AEA8-4EF6-A983-A78DE105C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829"/>
          <a:stretch/>
        </p:blipFill>
        <p:spPr bwMode="auto">
          <a:xfrm>
            <a:off x="0" y="0"/>
            <a:ext cx="12095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Shape 88"/>
          <p:cNvSpPr/>
          <p:nvPr/>
        </p:nvSpPr>
        <p:spPr>
          <a:xfrm>
            <a:off x="1849163" y="1102726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3597" y="1896423"/>
            <a:ext cx="6567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89667" y="1555749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cs typeface="Arial" panose="020B0604020202020204" pitchFamily="34" charset="0"/>
              </a:rPr>
              <a:t>Bài</a:t>
            </a:r>
            <a:r>
              <a:rPr lang="en-US" altLang="en-US" sz="3600" u="sng" dirty="0">
                <a:cs typeface="Arial" panose="020B0604020202020204" pitchFamily="34" charset="0"/>
              </a:rPr>
              <a:t> 1: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Phân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biệt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đồng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âm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cụm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52600" y="3285067"/>
            <a:ext cx="411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6985000" y="3285068"/>
            <a:ext cx="315806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</a:t>
            </a:r>
            <a:r>
              <a:rPr lang="en-US" altLang="en-US" sz="3600" dirty="0" err="1"/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Ba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Ba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  <p:sp>
        <p:nvSpPr>
          <p:cNvPr id="6" name="Shape 109"/>
          <p:cNvSpPr/>
          <p:nvPr/>
        </p:nvSpPr>
        <p:spPr>
          <a:xfrm>
            <a:off x="2681552" y="429682"/>
            <a:ext cx="6828895" cy="7704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THỰC HÀNH 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60400" y="5308600"/>
            <a:ext cx="1122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/>
              <a:t>-cánh đồng</a:t>
            </a:r>
            <a:r>
              <a:rPr lang="en-US" altLang="en-US" sz="4000" b="1" dirty="0"/>
              <a:t>: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rgbClr val="6600FF"/>
                </a:solidFill>
              </a:rPr>
              <a:t>là khoảng đất rộng và bằng phẳng, dùng để cày cấy, trồng trọt.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199" y="5105400"/>
            <a:ext cx="114130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-</a:t>
            </a:r>
            <a:r>
              <a:rPr lang="en-US" altLang="en-US" sz="3600" b="1" i="1" dirty="0"/>
              <a:t>tượng đồng:</a:t>
            </a:r>
            <a:r>
              <a:rPr lang="en-US" altLang="en-US" sz="3600" i="1" dirty="0"/>
              <a:t> </a:t>
            </a:r>
            <a:r>
              <a:rPr lang="en-US" altLang="en-US" sz="3600" b="1" i="1" dirty="0">
                <a:solidFill>
                  <a:srgbClr val="6600FF"/>
                </a:solidFill>
              </a:rPr>
              <a:t>đồng</a:t>
            </a:r>
            <a:r>
              <a:rPr lang="en-US" altLang="en-US" sz="3600" b="1" dirty="0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510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00200" y="5227638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/>
              <a:t>- một nghìn đồng</a:t>
            </a:r>
            <a:r>
              <a:rPr lang="en-US" altLang="en-US" sz="3600" b="1" dirty="0"/>
              <a:t>:</a:t>
            </a:r>
            <a:r>
              <a:rPr lang="en-US" altLang="en-US" sz="3600" dirty="0"/>
              <a:t> </a:t>
            </a:r>
            <a:r>
              <a:rPr lang="en-US" altLang="en-US" sz="3600" b="1" i="1" dirty="0">
                <a:solidFill>
                  <a:srgbClr val="6600FF"/>
                </a:solidFill>
              </a:rPr>
              <a:t>đồng</a:t>
            </a:r>
            <a:r>
              <a:rPr lang="en-US" altLang="en-US" sz="3600" b="1" dirty="0">
                <a:solidFill>
                  <a:srgbClr val="6600FF"/>
                </a:solidFill>
              </a:rPr>
              <a:t> là đơn vị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FF"/>
                </a:solidFill>
              </a:rPr>
              <a:t> tiền tệ Việt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52600" y="4343401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 dirty="0"/>
              <a:t>- </a:t>
            </a:r>
            <a:r>
              <a:rPr lang="en-US" altLang="en-US" sz="4400" b="1" i="1" dirty="0"/>
              <a:t>hòn đá</a:t>
            </a:r>
            <a:r>
              <a:rPr lang="en-US" altLang="en-US" sz="4400" dirty="0">
                <a:solidFill>
                  <a:srgbClr val="FF0000"/>
                </a:solidFill>
              </a:rPr>
              <a:t>:</a:t>
            </a:r>
            <a:r>
              <a:rPr lang="en-US" altLang="en-US" sz="4400" dirty="0"/>
              <a:t> </a:t>
            </a:r>
            <a:r>
              <a:rPr lang="en-US" altLang="en-US" sz="4400" b="1" dirty="0">
                <a:solidFill>
                  <a:srgbClr val="6600FF"/>
                </a:solidFill>
              </a:rPr>
              <a:t>đá là chất rắn cấu tạo nên vỏ trái đất, kết thành từng tảng, từng hòn.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1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/>
              <a:t>- </a:t>
            </a:r>
            <a:r>
              <a:rPr lang="en-US" altLang="en-US" sz="2800" b="1" i="1" dirty="0"/>
              <a:t>đá bóng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en-US" altLang="en-US" sz="2800" b="1" i="1" dirty="0">
                <a:solidFill>
                  <a:srgbClr val="6600FF"/>
                </a:solidFill>
              </a:rPr>
              <a:t>đá</a:t>
            </a:r>
            <a:r>
              <a:rPr lang="en-US" altLang="en-US" sz="2800" b="1" dirty="0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en-US" sz="2800" b="1" dirty="0"/>
              <a:t>.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685800"/>
            <a:ext cx="7924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 dirty="0"/>
              <a:t>Bài 2:</a:t>
            </a:r>
            <a:r>
              <a:rPr lang="en-US" altLang="en-US" sz="3600" b="1" dirty="0"/>
              <a:t> Đặt câu để phân biệt các từ đồng âm bàn, cờ, nước.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0" y="5029200"/>
            <a:ext cx="4343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 -</a:t>
            </a:r>
            <a:r>
              <a:rPr lang="en-US" altLang="en-US" sz="3600" dirty="0">
                <a:solidFill>
                  <a:srgbClr val="FF0000"/>
                </a:solidFill>
              </a:rPr>
              <a:t>Lá cờ tổ quốc tung bay phấp phới.</a:t>
            </a:r>
          </a:p>
          <a:p>
            <a:pPr eaLnBrk="1" hangingPunct="1"/>
            <a:r>
              <a:rPr lang="en-US" altLang="en-US" dirty="0"/>
              <a:t>   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752600" y="4800600"/>
            <a:ext cx="4191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-Cờ là một môn thể thao được nhiều người yêu thích.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6162" name="Picture 18" descr="Download%253Fmode%253Dphoto%2526id%253D7385&amp;t=1&amp;h=196&amp;w=147&amp;usg=__K2UXtDalo7dxAk65rWNjchDkN4k=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0" grpId="0"/>
      <p:bldP spid="6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44600" y="1389857"/>
            <a:ext cx="992293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tiêu</a:t>
            </a:r>
            <a:endParaRPr lang="en-US" altLang="en-US" sz="32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 dirty="0"/>
              <a:t>Nam:</a:t>
            </a:r>
            <a:r>
              <a:rPr lang="en-US" altLang="en-US" sz="3200" dirty="0"/>
              <a:t> - </a:t>
            </a:r>
            <a:r>
              <a:rPr lang="en-US" altLang="en-US" sz="3200" dirty="0" err="1"/>
              <a:t>Cậu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mới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chuyển</a:t>
            </a:r>
            <a:r>
              <a:rPr lang="en-US" altLang="en-US" sz="3200" dirty="0"/>
              <a:t> sang </a:t>
            </a:r>
            <a:r>
              <a:rPr lang="en-US" altLang="en-US" sz="3200" dirty="0" err="1"/>
              <a:t>ngân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đấy</a:t>
            </a:r>
            <a:r>
              <a:rPr lang="en-US" altLang="en-US" sz="32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/>
              <a:t>Bắc</a:t>
            </a:r>
            <a:r>
              <a:rPr lang="en-US" altLang="en-US" sz="3200" dirty="0"/>
              <a:t>:- Sao </a:t>
            </a:r>
            <a:r>
              <a:rPr lang="en-US" altLang="en-US" sz="3200" dirty="0" err="1"/>
              <a:t>cậu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cậu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bộ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đội</a:t>
            </a:r>
            <a:r>
              <a:rPr lang="en-US" altLang="en-US" sz="32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 dirty="0"/>
              <a:t>Nam</a:t>
            </a:r>
            <a:r>
              <a:rPr lang="en-US" altLang="en-US" sz="3200" dirty="0"/>
              <a:t>:- </a:t>
            </a:r>
            <a:r>
              <a:rPr lang="en-US" altLang="en-US" sz="3200" dirty="0" err="1"/>
              <a:t>Đúng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rồi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báo</a:t>
            </a:r>
            <a:r>
              <a:rPr lang="en-US" altLang="en-US" sz="3200" dirty="0"/>
              <a:t> tin: “Ba </a:t>
            </a:r>
            <a:r>
              <a:rPr lang="en-US" altLang="en-US" sz="3200" dirty="0" err="1"/>
              <a:t>đang</a:t>
            </a:r>
            <a:r>
              <a:rPr lang="en-US" altLang="en-US" sz="3200" dirty="0"/>
              <a:t> ở </a:t>
            </a:r>
            <a:r>
              <a:rPr lang="en-US" altLang="en-US" sz="3200" dirty="0" err="1"/>
              <a:t>hải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”. </a:t>
            </a:r>
            <a:r>
              <a:rPr lang="en-US" altLang="en-US" sz="3200" dirty="0" err="1"/>
              <a:t>Nhưng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giữ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tiền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Tổ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quốc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/>
              <a:t>Bắc</a:t>
            </a:r>
            <a:r>
              <a:rPr lang="en-US" altLang="en-US" sz="32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3467" y="206738"/>
            <a:ext cx="11125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u="sng" dirty="0" err="1"/>
              <a:t>Bài</a:t>
            </a:r>
            <a:r>
              <a:rPr lang="en-US" altLang="en-US" sz="3000" b="1" u="sng" dirty="0"/>
              <a:t> 3</a:t>
            </a:r>
            <a:r>
              <a:rPr lang="en-US" altLang="en-US" sz="3000" b="1" dirty="0"/>
              <a:t>: </a:t>
            </a:r>
            <a:r>
              <a:rPr lang="en-US" altLang="en-US" sz="3000" b="1" dirty="0" err="1"/>
              <a:t>Đọc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mẩu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chuyện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vui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dưới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đây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và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cho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biết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vì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sao</a:t>
            </a:r>
            <a:r>
              <a:rPr lang="en-US" altLang="en-US" sz="3000" b="1" dirty="0"/>
              <a:t> Nam </a:t>
            </a:r>
            <a:r>
              <a:rPr lang="en-US" altLang="en-US" sz="3000" b="1" dirty="0" err="1"/>
              <a:t>tưởng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ba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mình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đã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chuyển</a:t>
            </a:r>
            <a:r>
              <a:rPr lang="en-US" altLang="en-US" sz="3000" b="1" dirty="0"/>
              <a:t> sang </a:t>
            </a:r>
            <a:r>
              <a:rPr lang="en-US" altLang="en-US" sz="3000" b="1" dirty="0" err="1"/>
              <a:t>làm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việc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tại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ngân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hàng</a:t>
            </a:r>
            <a:r>
              <a:rPr lang="en-US" altLang="en-US" sz="30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399" y="1380066"/>
            <a:ext cx="10820400" cy="369331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Vì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nhầm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lẫn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nghĩa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của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hai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từ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đồng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âm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i="1" dirty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tiêu</a:t>
            </a:r>
            <a:r>
              <a:rPr lang="en-US" altLang="en-US" sz="3600" i="1" dirty="0"/>
              <a:t>.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muốn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nói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đang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giữ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một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vị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trọng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nơi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có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canh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gác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trước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khu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vực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trú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quân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hướng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về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địch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nhưng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lại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hiểu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để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4800600" y="1260778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145" name="Shape 145"/>
          <p:cNvSpPr/>
          <p:nvPr/>
        </p:nvSpPr>
        <p:spPr>
          <a:xfrm>
            <a:off x="1758030" y="2265301"/>
            <a:ext cx="8822027" cy="3108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0" y="76200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137551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1295400" y="47011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05400" y="300911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những cây gì?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hoa súng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Cây súng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138211" y="407781"/>
            <a:ext cx="4497385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 CẦU CẦN ĐẠT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Em tìm thêm các từ đồng âm ngoài bài.</a:t>
            </a:r>
          </a:p>
          <a:p>
            <a:pPr marL="571500" indent="-571500">
              <a:buFontTx/>
              <a:buChar char="-"/>
            </a:pPr>
            <a:r>
              <a:rPr lang="nb-NO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Chuẩn bị bài sau: </a:t>
            </a:r>
          </a:p>
          <a:p>
            <a:r>
              <a:rPr lang="nb-NO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MRVT: Hữu nghị - Hợp tác.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860315" y="542847"/>
            <a:ext cx="4598985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YÊU CẦU CẦN ĐẠT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,224,813 Child Vector Images, Child Illustrations | Depositphotos">
            <a:extLst>
              <a:ext uri="{FF2B5EF4-FFF2-40B4-BE49-F238E27FC236}">
                <a16:creationId xmlns:a16="http://schemas.microsoft.com/office/drawing/2014/main" id="{8EA6E185-5CB4-4009-8BA0-DD57071A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9197" r="-512" b="-368"/>
          <a:stretch/>
        </p:blipFill>
        <p:spPr bwMode="auto">
          <a:xfrm>
            <a:off x="0" y="0"/>
            <a:ext cx="12302836" cy="68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45043" y="3199753"/>
            <a:ext cx="6349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KHÁM PHÁ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71133" y="962554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I.Nhận</a:t>
            </a:r>
            <a:r>
              <a:rPr lang="en-US" altLang="en-US" sz="4400" b="1" u="sng" dirty="0">
                <a:solidFill>
                  <a:srgbClr val="3333FF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xét</a:t>
            </a:r>
            <a:endParaRPr lang="en-US" altLang="en-US" sz="4400" b="1" u="sng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/>
              <a:t>Đọc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sau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đây</a:t>
            </a:r>
            <a:r>
              <a:rPr lang="en-US" altLang="en-US" sz="4400" dirty="0"/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4909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99565" y="412677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83734" y="948268"/>
            <a:ext cx="104986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Dòng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cs typeface="Arial" panose="020B0604020202020204" pitchFamily="34" charset="0"/>
              </a:rPr>
              <a:t>Bắt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cá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tôm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móc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sắt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nhỏ</a:t>
            </a:r>
            <a:r>
              <a:rPr lang="en-US" altLang="en-US" sz="3600" dirty="0">
                <a:cs typeface="Arial" panose="020B0604020202020204" pitchFamily="34" charset="0"/>
              </a:rPr>
              <a:t>(</a:t>
            </a:r>
            <a:r>
              <a:rPr lang="en-US" altLang="en-US" sz="3600" dirty="0" err="1">
                <a:cs typeface="Arial" panose="020B0604020202020204" pitchFamily="34" charset="0"/>
              </a:rPr>
              <a:t>thường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mồi</a:t>
            </a:r>
            <a:r>
              <a:rPr lang="en-US" altLang="en-US" sz="3600" dirty="0">
                <a:cs typeface="Arial" panose="020B0604020202020204" pitchFamily="34" charset="0"/>
              </a:rPr>
              <a:t>) </a:t>
            </a:r>
            <a:r>
              <a:rPr lang="en-US" altLang="en-US" sz="3600" dirty="0" err="1">
                <a:cs typeface="Arial" panose="020B0604020202020204" pitchFamily="34" charset="0"/>
              </a:rPr>
              <a:t>buộc</a:t>
            </a:r>
            <a:r>
              <a:rPr lang="en-US" altLang="en-US" sz="3600" dirty="0">
                <a:cs typeface="Arial" panose="020B0604020202020204" pitchFamily="34" charset="0"/>
              </a:rPr>
              <a:t> ở </a:t>
            </a:r>
            <a:r>
              <a:rPr lang="en-US" altLang="en-US" sz="3600" dirty="0" err="1">
                <a:cs typeface="Arial" panose="020B0604020202020204" pitchFamily="34" charset="0"/>
              </a:rPr>
              <a:t>đầu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sợi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dây</a:t>
            </a:r>
            <a:r>
              <a:rPr lang="en-US" altLang="en-US" sz="36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lời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nói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diễn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đạt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cs typeface="Arial" panose="020B0604020202020204" pitchFamily="34" charset="0"/>
              </a:rPr>
              <a:t> ý </a:t>
            </a:r>
            <a:r>
              <a:rPr lang="en-US" altLang="en-US" sz="3600" dirty="0" err="1">
                <a:cs typeface="Arial" panose="020B0604020202020204" pitchFamily="34" charset="0"/>
              </a:rPr>
              <a:t>trọn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vẹn</a:t>
            </a:r>
            <a:r>
              <a:rPr lang="en-US" altLang="en-US" sz="3600" dirty="0"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cs typeface="Arial" panose="020B0604020202020204" pitchFamily="34" charset="0"/>
              </a:rPr>
              <a:t>trên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văn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bản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mở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đầu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chữ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cái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viết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hoa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kết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thúc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dấu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ngắt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câu</a:t>
            </a:r>
            <a:r>
              <a:rPr lang="en-US" altLang="en-US" sz="36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3199" y="719667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1734" y="3429001"/>
            <a:ext cx="3471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74266" y="491067"/>
            <a:ext cx="5808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600" b="1" dirty="0">
                <a:solidFill>
                  <a:schemeClr val="hlink"/>
                </a:solidFill>
              </a:rPr>
              <a:t>(</a:t>
            </a:r>
            <a:r>
              <a:rPr lang="en-US" altLang="en-US" sz="36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có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600" b="1" dirty="0">
                <a:solidFill>
                  <a:schemeClr val="hlink"/>
                </a:solidFill>
              </a:rPr>
              <a:t>) </a:t>
            </a:r>
            <a:r>
              <a:rPr lang="en-US" altLang="en-US" sz="36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600" b="1" dirty="0">
                <a:solidFill>
                  <a:schemeClr val="hlink"/>
                </a:solidFill>
              </a:rPr>
              <a:t> ở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1" y="3048001"/>
            <a:ext cx="68495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600" b="1" dirty="0">
                <a:solidFill>
                  <a:schemeClr val="hlink"/>
                </a:solidFill>
              </a:rPr>
              <a:t>    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ý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600" b="1" dirty="0">
                <a:solidFill>
                  <a:schemeClr val="hlink"/>
                </a:solidFill>
              </a:rPr>
              <a:t>,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hoa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30436" y="1202268"/>
            <a:ext cx="87129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713018" y="4239491"/>
            <a:ext cx="1079115" cy="31414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34533" y="1676400"/>
            <a:ext cx="103801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  <a:cs typeface="Arial" panose="020B0604020202020204" pitchFamily="34" charset="0"/>
              </a:rPr>
              <a:t>II.Ghi</a:t>
            </a:r>
            <a:r>
              <a:rPr lang="en-US" altLang="en-US" sz="4400" b="1" u="sng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  <a:cs typeface="Arial" panose="020B0604020202020204" pitchFamily="34" charset="0"/>
              </a:rPr>
              <a:t>nhớ</a:t>
            </a:r>
            <a:r>
              <a:rPr lang="en-US" altLang="en-US" sz="4400" dirty="0">
                <a:solidFill>
                  <a:schemeClr val="accent2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giống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nhưng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khác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hẳn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400" b="1" dirty="0">
                <a:solidFill>
                  <a:srgbClr val="99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887</Words>
  <Application>Microsoft Office PowerPoint</Application>
  <PresentationFormat>Widescreen</PresentationFormat>
  <Paragraphs>131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Bree Serif</vt:lpstr>
      <vt:lpstr>Calibri</vt:lpstr>
      <vt:lpstr>Cambria</vt:lpstr>
      <vt:lpstr>Noto Sans Symbols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84982722506</cp:lastModifiedBy>
  <cp:revision>37</cp:revision>
  <dcterms:modified xsi:type="dcterms:W3CDTF">2021-10-04T14:24:10Z</dcterms:modified>
</cp:coreProperties>
</file>