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3"/>
  </p:notesMasterIdLst>
  <p:sldIdLst>
    <p:sldId id="283" r:id="rId3"/>
    <p:sldId id="258" r:id="rId4"/>
    <p:sldId id="298" r:id="rId5"/>
    <p:sldId id="297" r:id="rId6"/>
    <p:sldId id="261" r:id="rId7"/>
    <p:sldId id="262" r:id="rId8"/>
    <p:sldId id="263" r:id="rId9"/>
    <p:sldId id="285" r:id="rId10"/>
    <p:sldId id="264" r:id="rId11"/>
    <p:sldId id="265" r:id="rId12"/>
    <p:sldId id="266" r:id="rId13"/>
    <p:sldId id="269" r:id="rId14"/>
    <p:sldId id="268" r:id="rId15"/>
    <p:sldId id="300" r:id="rId16"/>
    <p:sldId id="287" r:id="rId17"/>
    <p:sldId id="279" r:id="rId18"/>
    <p:sldId id="301" r:id="rId19"/>
    <p:sldId id="299" r:id="rId20"/>
    <p:sldId id="281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>
        <p:scale>
          <a:sx n="94" d="100"/>
          <a:sy n="94" d="100"/>
        </p:scale>
        <p:origin x="121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59781-6E0F-4023-80E7-B91A3078B8C5}" type="datetimeFigureOut">
              <a:rPr lang="en-GB" smtClean="0"/>
              <a:t>07/11/2021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59D4E-7161-4DE6-A626-3362566560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977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12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66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634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3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807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5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7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81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7E5929-890B-4BCF-BF5F-C6E47E669C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29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42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143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42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FBEA46-6839-4301-B344-DD1E7F3F1B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D3F61A-CFC2-4047-B072-EFFC82AF773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0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44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324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-20325" y="-10453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707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40506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052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453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486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10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99324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9762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10791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34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0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5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032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87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55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10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13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05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98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736953-2FAE-4C87-9426-CB28F757304E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07/11/2021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5B9CC-7BE5-493B-8C8F-8F8FB24BB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1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96934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image" Target="../media/image71.pn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19" Type="http://schemas.openxmlformats.org/officeDocument/2006/relationships/image" Target="../media/image87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6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67" y="3960789"/>
            <a:ext cx="3386757" cy="2904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847" y="4043597"/>
            <a:ext cx="3053803" cy="301246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grpSp>
        <p:nvGrpSpPr>
          <p:cNvPr id="16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2489298" y="2180845"/>
            <a:ext cx="7724086" cy="2939431"/>
            <a:chOff x="1513192" y="1554345"/>
            <a:chExt cx="9542584" cy="2489152"/>
          </a:xfrm>
        </p:grpSpPr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21" name="图片 4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7288" y="737926"/>
            <a:ext cx="3692229" cy="1987501"/>
          </a:xfrm>
          <a:prstGeom prst="rect">
            <a:avLst/>
          </a:prstGeom>
        </p:spPr>
      </p:pic>
      <p:pic>
        <p:nvPicPr>
          <p:cNvPr id="24" name="图片 5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7206" y="1529390"/>
            <a:ext cx="2392073" cy="2392073"/>
          </a:xfrm>
          <a:prstGeom prst="rect">
            <a:avLst/>
          </a:prstGeom>
        </p:spPr>
      </p:pic>
      <p:sp>
        <p:nvSpPr>
          <p:cNvPr id="28" name="文本框 3"/>
          <p:cNvSpPr txBox="1"/>
          <p:nvPr/>
        </p:nvSpPr>
        <p:spPr>
          <a:xfrm>
            <a:off x="3053804" y="3247170"/>
            <a:ext cx="6595074" cy="116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微软雅黑" panose="020B0503020204020204" pitchFamily="34" charset="-122"/>
              </a:rPr>
              <a:t>ĐỀ - XI – MÉT VUÔNG</a:t>
            </a:r>
            <a:endParaRPr kumimoji="0" lang="zh-CN" altLang="en-US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文本框 3"/>
          <p:cNvSpPr txBox="1"/>
          <p:nvPr/>
        </p:nvSpPr>
        <p:spPr>
          <a:xfrm>
            <a:off x="5145412" y="2454499"/>
            <a:ext cx="2286267" cy="809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微软雅黑" panose="020B0503020204020204" pitchFamily="34" charset="-122"/>
                <a:cs typeface="+mn-cs"/>
              </a:rPr>
              <a:t>Toán lớp 4</a:t>
            </a:r>
            <a:endParaRPr kumimoji="0" lang="zh-CN" altLang="en-US" sz="2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4" y="6252686"/>
            <a:ext cx="2848981" cy="605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89298" y="174381"/>
            <a:ext cx="688240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PHÒNG GD&amp;ĐT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LÊ QUÝ ĐÔN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18025" y="5046224"/>
            <a:ext cx="249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SGK/62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71742-0A67-B24B-9BCB-A580A8ED0A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1" y="-1157"/>
            <a:ext cx="1717990" cy="191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73" y="274103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9" name="Picture 18" descr="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43" y="3145792"/>
            <a:ext cx="4555216" cy="353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049182" y="920286"/>
            <a:ext cx="7256374" cy="3867808"/>
            <a:chOff x="838202" y="737756"/>
            <a:chExt cx="7619998" cy="5282044"/>
          </a:xfrm>
        </p:grpSpPr>
        <p:sp>
          <p:nvSpPr>
            <p:cNvPr id="15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18" y="3074076"/>
            <a:ext cx="2773303" cy="171401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36833" y="1856243"/>
            <a:ext cx="648107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THỰC HÀNH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1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2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9813"/>
                                </p:stCondLst>
                                <p:childTnLst>
                                  <p:par>
                                    <p:cTn id="2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16532" y="447410"/>
            <a:ext cx="40382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Bài 1: </a:t>
            </a:r>
            <a:r>
              <a:rPr lang="en-US" sz="36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iCiel Alina" pitchFamily="50" charset="0"/>
                <a:cs typeface="Times New Roman" panose="02020603050405020304" pitchFamily="18" charset="0"/>
              </a:rPr>
              <a:t>Đọc </a:t>
            </a: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cs typeface="Times New Roman" panose="02020603050405020304" pitchFamily="18" charset="0"/>
              </a:rPr>
              <a:t>(SGK/ 63)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32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1920757"/>
                <a:ext cx="1612877" cy="646331"/>
              </a:xfrm>
              <a:prstGeom prst="rect">
                <a:avLst/>
              </a:prstGeom>
              <a:blipFill>
                <a:blip r:embed="rId2"/>
                <a:stretch>
                  <a:fillRect l="-1174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911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710" y="2901532"/>
                <a:ext cx="1846916" cy="646331"/>
              </a:xfrm>
              <a:prstGeom prst="rect">
                <a:avLst/>
              </a:prstGeom>
              <a:blipFill>
                <a:blip r:embed="rId3"/>
                <a:stretch>
                  <a:fillRect l="-1023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accent2">
                        <a:lumMod val="75000"/>
                      </a:schemeClr>
                    </a:solidFill>
                  </a:rPr>
                  <a:t>1952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3871215"/>
                <a:ext cx="2080954" cy="646331"/>
              </a:xfrm>
              <a:prstGeom prst="rect">
                <a:avLst/>
              </a:prstGeom>
              <a:blipFill>
                <a:blip r:embed="rId4"/>
                <a:stretch>
                  <a:fillRect l="-877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550" dirty="0">
                    <a:solidFill>
                      <a:schemeClr val="accent2">
                        <a:lumMod val="75000"/>
                      </a:schemeClr>
                    </a:solidFill>
                  </a:rPr>
                  <a:t>492 000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55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55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550" dirty="0">
                  <a:solidFill>
                    <a:srgbClr val="FF66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25" y="4823558"/>
                <a:ext cx="2653227" cy="646331"/>
              </a:xfrm>
              <a:prstGeom prst="rect">
                <a:avLst/>
              </a:prstGeom>
              <a:blipFill>
                <a:blip r:embed="rId5"/>
                <a:stretch>
                  <a:fillRect l="-6881" t="-1320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icture containing vector graphics&#10;&#10;Description automatically generated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0"/>
            <a:ext cx="4560144" cy="3411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8193" y="1920757"/>
            <a:ext cx="63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mươi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8193" y="2904416"/>
            <a:ext cx="883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trăm mười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8193" y="3888075"/>
            <a:ext cx="1020854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nghìn chín trăm năm mươi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</a:t>
            </a:r>
            <a:endParaRPr lang="vi-VN" sz="3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5224" y="4823558"/>
            <a:ext cx="981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trăm chín mươi hai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</a:t>
            </a:r>
            <a:r>
              <a:rPr lang="en-US" sz="36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vuông</a:t>
            </a:r>
            <a:endParaRPr lang="vi-VN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lowchart: Alternate Process 14"/>
          <p:cNvSpPr/>
          <p:nvPr/>
        </p:nvSpPr>
        <p:spPr>
          <a:xfrm>
            <a:off x="431710" y="5912513"/>
            <a:ext cx="11428058" cy="768783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đọc : Ta đọc số trước sau đó đọc tên kí hiệu đơn vị đo diện tích đó.</a:t>
            </a:r>
            <a:endParaRPr lang="vi-VN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0" y="5969045"/>
            <a:ext cx="762345" cy="7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" y="5605774"/>
            <a:ext cx="1108577" cy="13379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90562" y="364753"/>
            <a:ext cx="72189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2: Viết</a:t>
            </a:r>
            <a:r>
              <a:rPr kumimoji="0" lang="en-US" sz="40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theo mẫu: </a:t>
            </a: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(SGK/63)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863638"/>
              </p:ext>
            </p:extLst>
          </p:nvPr>
        </p:nvGraphicFramePr>
        <p:xfrm>
          <a:off x="986733" y="1428511"/>
          <a:ext cx="10331013" cy="387531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519631">
                  <a:extLst>
                    <a:ext uri="{9D8B030D-6E8A-4147-A177-3AD203B41FA5}">
                      <a16:colId xmlns:a16="http://schemas.microsoft.com/office/drawing/2014/main" val="673137784"/>
                    </a:ext>
                  </a:extLst>
                </a:gridCol>
                <a:gridCol w="1811382">
                  <a:extLst>
                    <a:ext uri="{9D8B030D-6E8A-4147-A177-3AD203B41FA5}">
                      <a16:colId xmlns:a16="http://schemas.microsoft.com/office/drawing/2014/main" val="295228263"/>
                    </a:ext>
                  </a:extLst>
                </a:gridCol>
              </a:tblGrid>
              <a:tr h="775063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Đọc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Viết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8233980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4105963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15683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2831297"/>
                  </a:ext>
                </a:extLst>
              </a:tr>
              <a:tr h="775063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94085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2903" y="2297534"/>
            <a:ext cx="5731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B0F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Một trăm linh hai đề - xi - mét vuông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32903" y="3140326"/>
            <a:ext cx="6020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Tám trăm mười hai đề - xi - mét vuông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83882" y="3806122"/>
            <a:ext cx="8368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Một nghìn chín trăm sáu mươi chín đề - xi - mét vuông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32903" y="4598169"/>
            <a:ext cx="7509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Hai nghìn tám trăm mười hai đề - xi - mét vuông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00B0F0"/>
                    </a:solidFill>
                  </a:rPr>
                  <a:t>102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3" y="2338516"/>
                <a:ext cx="1569597" cy="553998"/>
              </a:xfrm>
              <a:prstGeom prst="rect">
                <a:avLst/>
              </a:prstGeom>
              <a:blipFill>
                <a:blip r:embed="rId6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4" y="3124937"/>
                <a:ext cx="1569597" cy="553998"/>
              </a:xfrm>
              <a:prstGeom prst="rect">
                <a:avLst/>
              </a:prstGeom>
              <a:blipFill>
                <a:blip r:embed="rId7"/>
                <a:stretch>
                  <a:fillRect l="-8915" t="-13333" b="-355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1969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2583" y="3889178"/>
                <a:ext cx="1765163" cy="553998"/>
              </a:xfrm>
              <a:prstGeom prst="rect">
                <a:avLst/>
              </a:prstGeom>
              <a:blipFill>
                <a:blip r:embed="rId8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000" dirty="0">
                    <a:solidFill>
                      <a:srgbClr val="FF0000"/>
                    </a:solidFill>
                  </a:rPr>
                  <a:t>2812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0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0365" y="4645597"/>
                <a:ext cx="1765163" cy="553998"/>
              </a:xfrm>
              <a:prstGeom prst="rect">
                <a:avLst/>
              </a:prstGeom>
              <a:blipFill>
                <a:blip r:embed="rId9"/>
                <a:stretch>
                  <a:fillRect l="-7931" t="-13187" b="-3406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152" y="5303826"/>
            <a:ext cx="1780427" cy="1429924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2761487" y="5888049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87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1435647" y="478545"/>
            <a:ext cx="1019065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 Viết số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thích hợp vào chỗ chấm: (SGK/64)</a:t>
            </a: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48" y="4762169"/>
            <a:ext cx="1636497" cy="19750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8113" y="1453803"/>
                <a:ext cx="3042692" cy="646331"/>
              </a:xfrm>
              <a:prstGeom prst="rect">
                <a:avLst/>
              </a:prstGeom>
              <a:blipFill>
                <a:blip r:embed="rId3"/>
                <a:stretch>
                  <a:fillRect l="-601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6" y="2423149"/>
                <a:ext cx="3510769" cy="646331"/>
              </a:xfrm>
              <a:prstGeom prst="rect">
                <a:avLst/>
              </a:prstGeom>
              <a:blipFill>
                <a:blip r:embed="rId4"/>
                <a:stretch>
                  <a:fillRect l="-5382" t="-13084" b="-34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45" y="1448812"/>
                <a:ext cx="3276731" cy="646331"/>
              </a:xfrm>
              <a:prstGeom prst="rect">
                <a:avLst/>
              </a:prstGeom>
              <a:blipFill>
                <a:blip r:embed="rId5"/>
                <a:stretch>
                  <a:fillRect l="-577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2401826"/>
                <a:ext cx="3744808" cy="646331"/>
              </a:xfrm>
              <a:prstGeom prst="rect">
                <a:avLst/>
              </a:prstGeom>
              <a:blipFill>
                <a:blip r:embed="rId6"/>
                <a:stretch>
                  <a:fillRect l="-5049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365" y="3360238"/>
                <a:ext cx="3744808" cy="646331"/>
              </a:xfrm>
              <a:prstGeom prst="rect">
                <a:avLst/>
              </a:prstGeom>
              <a:blipFill>
                <a:blip r:embed="rId7"/>
                <a:stretch>
                  <a:fillRect l="-4878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…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9"/>
                <a:ext cx="3744808" cy="646331"/>
              </a:xfrm>
              <a:prstGeom prst="rect">
                <a:avLst/>
              </a:prstGeom>
              <a:blipFill>
                <a:blip r:embed="rId8"/>
                <a:stretch>
                  <a:fillRect l="-5049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45764"/>
            <a:ext cx="7442729" cy="1078993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 3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vở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VN-Sofia" panose="02040603050506020204" pitchFamily="18" charset="0"/>
              </a:rPr>
              <a:t>nhé</a:t>
            </a: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1426971"/>
                <a:ext cx="3425810" cy="646331"/>
              </a:xfrm>
              <a:prstGeom prst="rect">
                <a:avLst/>
              </a:prstGeom>
              <a:blipFill>
                <a:blip r:embed="rId9"/>
                <a:stretch>
                  <a:fillRect l="-5516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705" y="2415527"/>
                <a:ext cx="3510769" cy="646331"/>
              </a:xfrm>
              <a:prstGeom prst="rect">
                <a:avLst/>
              </a:prstGeom>
              <a:blipFill>
                <a:blip r:embed="rId10"/>
                <a:stretch>
                  <a:fillRect l="-5382" t="-13208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1997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199700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33" y="3350148"/>
                <a:ext cx="4830040" cy="646331"/>
              </a:xfrm>
              <a:prstGeom prst="rect">
                <a:avLst/>
              </a:prstGeom>
              <a:blipFill>
                <a:blip r:embed="rId11"/>
                <a:stretch>
                  <a:fillRect l="-3783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48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</a:t>
                </a:r>
                <a:r>
                  <a:rPr lang="en-GB" sz="3600" dirty="0">
                    <a:solidFill>
                      <a:srgbClr val="FF0000"/>
                    </a:solidFill>
                  </a:rPr>
                  <a:t> 4800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1436540"/>
                <a:ext cx="3893886" cy="646331"/>
              </a:xfrm>
              <a:prstGeom prst="rect">
                <a:avLst/>
              </a:prstGeom>
              <a:blipFill>
                <a:blip r:embed="rId12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2000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20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1167" y="2368584"/>
                <a:ext cx="3893886" cy="646331"/>
              </a:xfrm>
              <a:prstGeom prst="rect">
                <a:avLst/>
              </a:prstGeom>
              <a:blipFill>
                <a:blip r:embed="rId13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dirty="0">
                    <a:solidFill>
                      <a:schemeClr val="tx1"/>
                    </a:solidFill>
                  </a:rPr>
                  <a:t>9900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3600" dirty="0">
                    <a:solidFill>
                      <a:schemeClr val="tx1"/>
                    </a:solidFill>
                  </a:rPr>
                  <a:t> = </a:t>
                </a:r>
                <a:r>
                  <a:rPr lang="en-GB" sz="3600" dirty="0">
                    <a:solidFill>
                      <a:srgbClr val="FF0000"/>
                    </a:solidFill>
                  </a:rPr>
                  <a:t>99</a:t>
                </a:r>
                <a:r>
                  <a:rPr lang="en-GB" sz="36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259" y="3350147"/>
                <a:ext cx="3893886" cy="646331"/>
              </a:xfrm>
              <a:prstGeom prst="rect">
                <a:avLst/>
              </a:prstGeom>
              <a:blipFill>
                <a:blip r:embed="rId14"/>
                <a:stretch>
                  <a:fillRect l="-4851" t="-14151" b="-358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4635420" y="5758535"/>
            <a:ext cx="7442729" cy="1055839"/>
          </a:xfrm>
          <a:custGeom>
            <a:avLst/>
            <a:gdLst>
              <a:gd name="connsiteX0" fmla="*/ 0 w 3545058"/>
              <a:gd name="connsiteY0" fmla="*/ 96131 h 576774"/>
              <a:gd name="connsiteX1" fmla="*/ 96131 w 3545058"/>
              <a:gd name="connsiteY1" fmla="*/ 0 h 576774"/>
              <a:gd name="connsiteX2" fmla="*/ 721986 w 3545058"/>
              <a:gd name="connsiteY2" fmla="*/ 0 h 576774"/>
              <a:gd name="connsiteX3" fmla="*/ 1280786 w 3545058"/>
              <a:gd name="connsiteY3" fmla="*/ 0 h 576774"/>
              <a:gd name="connsiteX4" fmla="*/ 1839585 w 3545058"/>
              <a:gd name="connsiteY4" fmla="*/ 0 h 576774"/>
              <a:gd name="connsiteX5" fmla="*/ 2297800 w 3545058"/>
              <a:gd name="connsiteY5" fmla="*/ 0 h 576774"/>
              <a:gd name="connsiteX6" fmla="*/ 2789544 w 3545058"/>
              <a:gd name="connsiteY6" fmla="*/ 0 h 576774"/>
              <a:gd name="connsiteX7" fmla="*/ 3448927 w 3545058"/>
              <a:gd name="connsiteY7" fmla="*/ 0 h 576774"/>
              <a:gd name="connsiteX8" fmla="*/ 3545058 w 3545058"/>
              <a:gd name="connsiteY8" fmla="*/ 96131 h 576774"/>
              <a:gd name="connsiteX9" fmla="*/ 3545058 w 3545058"/>
              <a:gd name="connsiteY9" fmla="*/ 480643 h 576774"/>
              <a:gd name="connsiteX10" fmla="*/ 3448927 w 3545058"/>
              <a:gd name="connsiteY10" fmla="*/ 576774 h 576774"/>
              <a:gd name="connsiteX11" fmla="*/ 2890128 w 3545058"/>
              <a:gd name="connsiteY11" fmla="*/ 576774 h 576774"/>
              <a:gd name="connsiteX12" fmla="*/ 2264272 w 3545058"/>
              <a:gd name="connsiteY12" fmla="*/ 576774 h 576774"/>
              <a:gd name="connsiteX13" fmla="*/ 1772529 w 3545058"/>
              <a:gd name="connsiteY13" fmla="*/ 576774 h 576774"/>
              <a:gd name="connsiteX14" fmla="*/ 1180202 w 3545058"/>
              <a:gd name="connsiteY14" fmla="*/ 576774 h 576774"/>
              <a:gd name="connsiteX15" fmla="*/ 688458 w 3545058"/>
              <a:gd name="connsiteY15" fmla="*/ 576774 h 576774"/>
              <a:gd name="connsiteX16" fmla="*/ 96131 w 3545058"/>
              <a:gd name="connsiteY16" fmla="*/ 576774 h 576774"/>
              <a:gd name="connsiteX17" fmla="*/ 0 w 3545058"/>
              <a:gd name="connsiteY17" fmla="*/ 480643 h 576774"/>
              <a:gd name="connsiteX18" fmla="*/ 0 w 3545058"/>
              <a:gd name="connsiteY18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45058" h="576774" fill="none" extrusionOk="0">
                <a:moveTo>
                  <a:pt x="0" y="96131"/>
                </a:moveTo>
                <a:cubicBezTo>
                  <a:pt x="8469" y="51660"/>
                  <a:pt x="47925" y="5020"/>
                  <a:pt x="96131" y="0"/>
                </a:cubicBezTo>
                <a:cubicBezTo>
                  <a:pt x="328807" y="-58924"/>
                  <a:pt x="426981" y="48115"/>
                  <a:pt x="721986" y="0"/>
                </a:cubicBezTo>
                <a:cubicBezTo>
                  <a:pt x="1016992" y="-48115"/>
                  <a:pt x="1017421" y="32492"/>
                  <a:pt x="1280786" y="0"/>
                </a:cubicBezTo>
                <a:cubicBezTo>
                  <a:pt x="1544151" y="-32492"/>
                  <a:pt x="1605561" y="33355"/>
                  <a:pt x="1839585" y="0"/>
                </a:cubicBezTo>
                <a:cubicBezTo>
                  <a:pt x="2073609" y="-33355"/>
                  <a:pt x="2202420" y="36480"/>
                  <a:pt x="2297800" y="0"/>
                </a:cubicBezTo>
                <a:cubicBezTo>
                  <a:pt x="2393180" y="-36480"/>
                  <a:pt x="2628824" y="15384"/>
                  <a:pt x="2789544" y="0"/>
                </a:cubicBezTo>
                <a:cubicBezTo>
                  <a:pt x="2950264" y="-15384"/>
                  <a:pt x="3266356" y="30402"/>
                  <a:pt x="3448927" y="0"/>
                </a:cubicBezTo>
                <a:cubicBezTo>
                  <a:pt x="3497003" y="8190"/>
                  <a:pt x="3554289" y="53047"/>
                  <a:pt x="3545058" y="96131"/>
                </a:cubicBezTo>
                <a:cubicBezTo>
                  <a:pt x="3582194" y="223006"/>
                  <a:pt x="3500532" y="304039"/>
                  <a:pt x="3545058" y="480643"/>
                </a:cubicBezTo>
                <a:cubicBezTo>
                  <a:pt x="3557281" y="525022"/>
                  <a:pt x="3510681" y="570867"/>
                  <a:pt x="3448927" y="576774"/>
                </a:cubicBezTo>
                <a:cubicBezTo>
                  <a:pt x="3265199" y="626351"/>
                  <a:pt x="3153732" y="516119"/>
                  <a:pt x="2890128" y="576774"/>
                </a:cubicBezTo>
                <a:cubicBezTo>
                  <a:pt x="2626524" y="637429"/>
                  <a:pt x="2543795" y="514245"/>
                  <a:pt x="2264272" y="576774"/>
                </a:cubicBezTo>
                <a:cubicBezTo>
                  <a:pt x="1984749" y="639303"/>
                  <a:pt x="1936652" y="544973"/>
                  <a:pt x="1772529" y="576774"/>
                </a:cubicBezTo>
                <a:cubicBezTo>
                  <a:pt x="1608406" y="608575"/>
                  <a:pt x="1319332" y="525552"/>
                  <a:pt x="1180202" y="576774"/>
                </a:cubicBezTo>
                <a:cubicBezTo>
                  <a:pt x="1041072" y="627996"/>
                  <a:pt x="850449" y="572313"/>
                  <a:pt x="688458" y="576774"/>
                </a:cubicBezTo>
                <a:cubicBezTo>
                  <a:pt x="526467" y="581235"/>
                  <a:pt x="364897" y="548993"/>
                  <a:pt x="96131" y="576774"/>
                </a:cubicBezTo>
                <a:cubicBezTo>
                  <a:pt x="31053" y="579273"/>
                  <a:pt x="-212" y="543239"/>
                  <a:pt x="0" y="480643"/>
                </a:cubicBezTo>
                <a:cubicBezTo>
                  <a:pt x="-2852" y="366264"/>
                  <a:pt x="31056" y="237213"/>
                  <a:pt x="0" y="96131"/>
                </a:cubicBezTo>
                <a:close/>
              </a:path>
              <a:path w="3545058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0742" y="-3093"/>
                  <a:pt x="485945" y="803"/>
                  <a:pt x="688458" y="0"/>
                </a:cubicBezTo>
                <a:cubicBezTo>
                  <a:pt x="890971" y="-803"/>
                  <a:pt x="1114072" y="19783"/>
                  <a:pt x="1280786" y="0"/>
                </a:cubicBezTo>
                <a:cubicBezTo>
                  <a:pt x="1447500" y="-19783"/>
                  <a:pt x="1716277" y="34185"/>
                  <a:pt x="1873113" y="0"/>
                </a:cubicBezTo>
                <a:cubicBezTo>
                  <a:pt x="2029949" y="-34185"/>
                  <a:pt x="2244527" y="23485"/>
                  <a:pt x="2498968" y="0"/>
                </a:cubicBezTo>
                <a:cubicBezTo>
                  <a:pt x="2753410" y="-23485"/>
                  <a:pt x="3153957" y="24836"/>
                  <a:pt x="3448927" y="0"/>
                </a:cubicBezTo>
                <a:cubicBezTo>
                  <a:pt x="3514463" y="6400"/>
                  <a:pt x="3535715" y="44706"/>
                  <a:pt x="3545058" y="96131"/>
                </a:cubicBezTo>
                <a:cubicBezTo>
                  <a:pt x="3557692" y="178573"/>
                  <a:pt x="3502318" y="384324"/>
                  <a:pt x="3545058" y="480643"/>
                </a:cubicBezTo>
                <a:cubicBezTo>
                  <a:pt x="3549325" y="521047"/>
                  <a:pt x="3492872" y="581268"/>
                  <a:pt x="3448927" y="576774"/>
                </a:cubicBezTo>
                <a:cubicBezTo>
                  <a:pt x="3288584" y="614035"/>
                  <a:pt x="3152018" y="563756"/>
                  <a:pt x="2990712" y="576774"/>
                </a:cubicBezTo>
                <a:cubicBezTo>
                  <a:pt x="2829407" y="589792"/>
                  <a:pt x="2679171" y="539943"/>
                  <a:pt x="2398384" y="576774"/>
                </a:cubicBezTo>
                <a:cubicBezTo>
                  <a:pt x="2117597" y="613605"/>
                  <a:pt x="2066972" y="559516"/>
                  <a:pt x="1906641" y="576774"/>
                </a:cubicBezTo>
                <a:cubicBezTo>
                  <a:pt x="1746310" y="594032"/>
                  <a:pt x="1524709" y="549960"/>
                  <a:pt x="1414897" y="576774"/>
                </a:cubicBezTo>
                <a:cubicBezTo>
                  <a:pt x="1305085" y="603588"/>
                  <a:pt x="937421" y="501787"/>
                  <a:pt x="789042" y="576774"/>
                </a:cubicBezTo>
                <a:cubicBezTo>
                  <a:pt x="640663" y="651761"/>
                  <a:pt x="353707" y="521177"/>
                  <a:pt x="96131" y="576774"/>
                </a:cubicBezTo>
                <a:cubicBezTo>
                  <a:pt x="48192" y="587358"/>
                  <a:pt x="-8858" y="527621"/>
                  <a:pt x="0" y="480643"/>
                </a:cubicBezTo>
                <a:cubicBezTo>
                  <a:pt x="-14439" y="349945"/>
                  <a:pt x="21005" y="199522"/>
                  <a:pt x="0" y="9613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SVN-Sofia" panose="02040603050506020204" pitchFamily="18" charset="0"/>
              </a:rPr>
              <a:t>Các em kiểm tra kết quả nhé!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9" name="Flowchart: Alternate Process 28"/>
              <p:cNvSpPr/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chemeClr val="accent4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2400" dirty="0">
                    <a:solidFill>
                      <a:schemeClr val="tx1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400" dirty="0">
                        <a:solidFill>
                          <a:schemeClr val="tx1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tx1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vi-VN" sz="2400" b="1" dirty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9" name="Flowchart: Alternate Process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949" y="4609324"/>
                <a:ext cx="6429491" cy="566928"/>
              </a:xfrm>
              <a:prstGeom prst="flowChartAlternateProcess">
                <a:avLst/>
              </a:prstGeom>
              <a:blipFill>
                <a:blip r:embed="rId15"/>
                <a:stretch>
                  <a:fillRect b="-12500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034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 animBg="1"/>
      <p:bldP spid="21" grpId="1" animBg="1"/>
      <p:bldP spid="22" grpId="0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01512" y="-55618"/>
            <a:ext cx="1423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788155" y="946185"/>
                <a:ext cx="53332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946185"/>
                <a:ext cx="5333255" cy="707886"/>
              </a:xfrm>
              <a:prstGeom prst="rect">
                <a:avLst/>
              </a:prstGeom>
              <a:blipFill>
                <a:blip r:embed="rId2"/>
                <a:stretch>
                  <a:fillRect l="-4119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88155" y="1912235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1912235"/>
                <a:ext cx="5216236" cy="707886"/>
              </a:xfrm>
              <a:prstGeom prst="rect">
                <a:avLst/>
              </a:prstGeom>
              <a:blipFill>
                <a:blip r:embed="rId3"/>
                <a:stretch>
                  <a:fillRect l="-4211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788155" y="28879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2887930"/>
                <a:ext cx="5836598" cy="707886"/>
              </a:xfrm>
              <a:prstGeom prst="rect">
                <a:avLst/>
              </a:prstGeom>
              <a:blipFill>
                <a:blip r:embed="rId4"/>
                <a:stretch>
                  <a:fillRect l="-3762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88155" y="3838094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8155" y="3838094"/>
                <a:ext cx="5836598" cy="707886"/>
              </a:xfrm>
              <a:prstGeom prst="rect">
                <a:avLst/>
              </a:prstGeom>
              <a:blipFill>
                <a:blip r:embed="rId5"/>
                <a:stretch>
                  <a:fillRect l="-3762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9" name="Group 48"/>
          <p:cNvGrpSpPr/>
          <p:nvPr/>
        </p:nvGrpSpPr>
        <p:grpSpPr>
          <a:xfrm>
            <a:off x="408538" y="-302476"/>
            <a:ext cx="3609736" cy="3662835"/>
            <a:chOff x="58189" y="192079"/>
            <a:chExt cx="5334588" cy="533458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45" b="89994" l="9945" r="97210">
                          <a14:foregroundMark x1="17344" y1="17950" x2="17344" y2="17950"/>
                          <a14:foregroundMark x1="13099" y1="21953" x2="15888" y2="25531"/>
                          <a14:foregroundMark x1="24318" y1="17283" x2="22317" y2="2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7988">
              <a:off x="58189" y="192079"/>
              <a:ext cx="5334588" cy="5334588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0" b="55250"/>
            <a:stretch/>
          </p:blipFill>
          <p:spPr>
            <a:xfrm>
              <a:off x="1342495" y="1693184"/>
              <a:ext cx="1481194" cy="127223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4200" r="49999"/>
            <a:stretch/>
          </p:blipFill>
          <p:spPr>
            <a:xfrm rot="21082658">
              <a:off x="2731216" y="1925041"/>
              <a:ext cx="1241262" cy="1136997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99" t="58400" r="4851" b="8001"/>
            <a:stretch/>
          </p:blipFill>
          <p:spPr>
            <a:xfrm>
              <a:off x="2226384" y="2859373"/>
              <a:ext cx="922710" cy="757096"/>
            </a:xfrm>
            <a:prstGeom prst="rect">
              <a:avLst/>
            </a:prstGeom>
          </p:spPr>
        </p:pic>
      </p:grpSp>
      <p:pic>
        <p:nvPicPr>
          <p:cNvPr id="54" name="Picture 2" descr="https://i.pinimg.com/564x/83/6f/0c/836f0c905e4e2ebe36fc2ed9462d5ec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852" l="0" r="100000">
                        <a14:foregroundMark x1="44326" y1="4579" x2="51773" y2="21418"/>
                        <a14:foregroundMark x1="56383" y1="4727" x2="58333" y2="16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8" y="2420624"/>
            <a:ext cx="1958075" cy="235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Alternate Process 16"/>
          <p:cNvSpPr/>
          <p:nvPr/>
        </p:nvSpPr>
        <p:spPr>
          <a:xfrm>
            <a:off x="1328608" y="4881795"/>
            <a:ext cx="10296145" cy="708081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Đổi 2 vế về cùng một đơn vị đo rồi so sánh kết quả 2 vế.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Alternate Process 17"/>
          <p:cNvSpPr/>
          <p:nvPr/>
        </p:nvSpPr>
        <p:spPr>
          <a:xfrm>
            <a:off x="3545398" y="5958790"/>
            <a:ext cx="6429491" cy="566928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chemeClr val="bg2">
                <a:lumMod val="1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64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96446" y="124413"/>
            <a:ext cx="14237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4: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1326" y="3826621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3826621"/>
                <a:ext cx="5216236" cy="707886"/>
              </a:xfrm>
              <a:prstGeom prst="rect">
                <a:avLst/>
              </a:prstGeom>
              <a:blipFill>
                <a:blip r:embed="rId2"/>
                <a:stretch>
                  <a:fillRect l="-4206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blipFill>
                <a:blip r:embed="rId3"/>
                <a:stretch>
                  <a:fillRect l="-3653" t="-14530" b="-35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blipFill>
                <a:blip r:embed="rId4"/>
                <a:stretch>
                  <a:fillRect l="-3653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94416" y="1419082"/>
                <a:ext cx="533325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/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/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1419082"/>
                <a:ext cx="5333255" cy="707886"/>
              </a:xfrm>
              <a:prstGeom prst="rect">
                <a:avLst/>
              </a:prstGeom>
              <a:blipFill>
                <a:blip r:embed="rId5"/>
                <a:stretch>
                  <a:fillRect l="-4000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94416" y="1407009"/>
                <a:ext cx="52210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1407009"/>
                <a:ext cx="5221045" cy="707886"/>
              </a:xfrm>
              <a:prstGeom prst="rect">
                <a:avLst/>
              </a:prstGeom>
              <a:blipFill>
                <a:blip r:embed="rId6"/>
                <a:stretch>
                  <a:fillRect l="-4084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Flowchart: Alternate Process 17"/>
          <p:cNvSpPr/>
          <p:nvPr/>
        </p:nvSpPr>
        <p:spPr>
          <a:xfrm>
            <a:off x="5350852" y="385647"/>
            <a:ext cx="6429491" cy="566928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sửa bài tập nhé!</a:t>
            </a:r>
            <a:endParaRPr lang="vi-VN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554880" y="-319771"/>
            <a:ext cx="2697481" cy="2030692"/>
            <a:chOff x="58189" y="192079"/>
            <a:chExt cx="5334588" cy="533458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45" b="89994" l="9945" r="97210">
                          <a14:foregroundMark x1="17344" y1="17950" x2="17344" y2="17950"/>
                          <a14:foregroundMark x1="13099" y1="21953" x2="15888" y2="25531"/>
                          <a14:foregroundMark x1="24318" y1="17283" x2="22317" y2="22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7988">
              <a:off x="58189" y="192079"/>
              <a:ext cx="5334588" cy="533458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00" b="55250"/>
            <a:stretch/>
          </p:blipFill>
          <p:spPr>
            <a:xfrm>
              <a:off x="1342495" y="1693184"/>
              <a:ext cx="1481194" cy="127223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54200" r="49999"/>
            <a:stretch/>
          </p:blipFill>
          <p:spPr>
            <a:xfrm rot="21082658">
              <a:off x="2731216" y="1925041"/>
              <a:ext cx="1241262" cy="113699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99" t="58400" r="4851" b="8001"/>
            <a:stretch/>
          </p:blipFill>
          <p:spPr>
            <a:xfrm>
              <a:off x="2226384" y="2859373"/>
              <a:ext cx="922710" cy="75709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261326" y="2322301"/>
                <a:ext cx="47392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210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2322301"/>
                <a:ext cx="4739246" cy="707886"/>
              </a:xfrm>
              <a:prstGeom prst="rect">
                <a:avLst/>
              </a:prstGeom>
              <a:blipFill>
                <a:blip r:embed="rId12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094598" y="139541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1326" y="3822607"/>
                <a:ext cx="521623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4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…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26" y="3822607"/>
                <a:ext cx="5216236" cy="707886"/>
              </a:xfrm>
              <a:prstGeom prst="rect">
                <a:avLst/>
              </a:prstGeom>
              <a:blipFill>
                <a:blip r:embed="rId13"/>
                <a:stretch>
                  <a:fillRect l="-4206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94416" y="4646694"/>
                <a:ext cx="317952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603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p>
                    </m:sSup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16" y="4646694"/>
                <a:ext cx="3179525" cy="707886"/>
              </a:xfrm>
              <a:prstGeom prst="rect">
                <a:avLst/>
              </a:prstGeom>
              <a:blipFill>
                <a:blip r:embed="rId14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2984529" y="371443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954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1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50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1386686"/>
                <a:ext cx="5836598" cy="707886"/>
              </a:xfrm>
              <a:prstGeom prst="rect">
                <a:avLst/>
              </a:prstGeom>
              <a:blipFill>
                <a:blip r:embed="rId15"/>
                <a:stretch>
                  <a:fillRect l="-3653" t="-14530" b="-358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268592" y="126898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&gt;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210600" y="2376390"/>
                <a:ext cx="521052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1950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00" y="2376390"/>
                <a:ext cx="5210529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001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… 2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40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4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563" y="3872330"/>
                <a:ext cx="5836598" cy="707886"/>
              </a:xfrm>
              <a:prstGeom prst="rect">
                <a:avLst/>
              </a:prstGeom>
              <a:blipFill>
                <a:blip r:embed="rId17"/>
                <a:stretch>
                  <a:fillRect l="-3653" t="-14655" b="-3706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276298" y="3755224"/>
            <a:ext cx="439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&lt;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210600" y="4660384"/>
                <a:ext cx="532594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                         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2010</m:t>
                    </m:r>
                    <m:sSup>
                      <m:sSupPr>
                        <m:ctrlPr>
                          <a:rPr lang="en-GB" sz="4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40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00" y="4660384"/>
                <a:ext cx="5325945" cy="70788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18" y="5229973"/>
            <a:ext cx="2042716" cy="1465821"/>
          </a:xfrm>
          <a:prstGeom prst="rect">
            <a:avLst/>
          </a:prstGeom>
        </p:spPr>
      </p:pic>
      <p:sp>
        <p:nvSpPr>
          <p:cNvPr id="32" name="AutoShape 14"/>
          <p:cNvSpPr>
            <a:spLocks/>
          </p:cNvSpPr>
          <p:nvPr/>
        </p:nvSpPr>
        <p:spPr bwMode="auto">
          <a:xfrm rot="16200000" flipH="1">
            <a:off x="3827420" y="1207439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7" name="AutoShape 14"/>
          <p:cNvSpPr>
            <a:spLocks/>
          </p:cNvSpPr>
          <p:nvPr/>
        </p:nvSpPr>
        <p:spPr bwMode="auto">
          <a:xfrm rot="16200000" flipH="1">
            <a:off x="1600692" y="3682060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/>
          </a:p>
        </p:txBody>
      </p:sp>
      <p:sp>
        <p:nvSpPr>
          <p:cNvPr id="38" name="AutoShape 14"/>
          <p:cNvSpPr>
            <a:spLocks/>
          </p:cNvSpPr>
          <p:nvPr/>
        </p:nvSpPr>
        <p:spPr bwMode="auto">
          <a:xfrm rot="16200000" flipH="1">
            <a:off x="10270892" y="1202886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990000"/>
              </a:solidFill>
            </a:endParaRPr>
          </a:p>
        </p:txBody>
      </p:sp>
      <p:sp>
        <p:nvSpPr>
          <p:cNvPr id="39" name="AutoShape 14"/>
          <p:cNvSpPr>
            <a:spLocks/>
          </p:cNvSpPr>
          <p:nvPr/>
        </p:nvSpPr>
        <p:spPr bwMode="auto">
          <a:xfrm rot="16200000" flipH="1">
            <a:off x="10252301" y="3673244"/>
            <a:ext cx="152400" cy="1714500"/>
          </a:xfrm>
          <a:prstGeom prst="rightBrace">
            <a:avLst>
              <a:gd name="adj1" fmla="val 93750"/>
              <a:gd name="adj2" fmla="val 50000"/>
            </a:avLst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vi-VN" altLang="vi-VN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12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4" grpId="0"/>
      <p:bldP spid="35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3" grpId="0"/>
      <p:bldP spid="36" grpId="0"/>
      <p:bldP spid="32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2112" y="51950"/>
            <a:ext cx="70198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 5: Đúng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ghi Đ, sai ghi S </a:t>
            </a: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8105" y="929015"/>
            <a:ext cx="1800000" cy="180000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94098" y="1275072"/>
            <a:ext cx="4234407" cy="1051298"/>
          </a:xfrm>
          <a:prstGeom prst="rect">
            <a:avLst/>
          </a:prstGeom>
          <a:solidFill>
            <a:srgbClr val="FF66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86026" y="4168858"/>
            <a:ext cx="93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và hình chữ nhật không bằng nhau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520" y="3348582"/>
            <a:ext cx="9413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 vuông và hình chữ nhật có diện tích bằng nhau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86026" y="5018680"/>
            <a:ext cx="10582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lớn hơn diện tích hình chữ nhật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026" y="5879907"/>
            <a:ext cx="10066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chữ nhật lớn hơn diện tích hình vuông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89524" y="3307086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085507" y="4190764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085507" y="5062789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085507" y="6000003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491201" y="1616251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34294" y="2263034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3709" y="150833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</p:spTree>
    <p:extLst>
      <p:ext uri="{BB962C8B-B14F-4D97-AF65-F5344CB8AC3E}">
        <p14:creationId xmlns:p14="http://schemas.microsoft.com/office/powerpoint/2010/main" val="277831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955" y="505368"/>
            <a:ext cx="10133684" cy="2352146"/>
          </a:xfrm>
          <a:prstGeom prst="rect">
            <a:avLst/>
          </a:prstGeom>
        </p:spPr>
      </p:pic>
      <p:sp>
        <p:nvSpPr>
          <p:cNvPr id="109" name="Rectangle 2"/>
          <p:cNvSpPr>
            <a:spLocks noChangeArrowheads="1"/>
          </p:cNvSpPr>
          <p:nvPr/>
        </p:nvSpPr>
        <p:spPr bwMode="auto">
          <a:xfrm>
            <a:off x="1468052" y="3518574"/>
            <a:ext cx="7698659" cy="25237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20 x 5 = 100 cm²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 x 1 = 1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1 dm² = 100 cm².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1394900" y="3033942"/>
            <a:ext cx="10943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Áp dụng các công thức: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= chiều dài × chiều rộng;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Diện tích hình vuông = cạnh × cạnh.</a:t>
            </a:r>
            <a:endParaRPr lang="en-US" altLang="en-US" sz="32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594406" y="2368531"/>
            <a:ext cx="39533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</a:t>
            </a:r>
            <a:endParaRPr lang="en-US" alt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1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2" grpId="0"/>
      <p:bldP spid="1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422112" y="51950"/>
            <a:ext cx="70198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Bài 5: Đúng</a:t>
            </a:r>
            <a:r>
              <a:rPr kumimoji="0" lang="en-US" sz="32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 ghi Đ, sai ghi S </a:t>
            </a:r>
            <a:r>
              <a:rPr kumimoji="0" lang="en-US" sz="32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iCiel Alina" pitchFamily="50" charset="0"/>
                <a:ea typeface="+mn-ea"/>
                <a:cs typeface="Times New Roman" panose="02020603050405020304" pitchFamily="18" charset="0"/>
              </a:rPr>
              <a:t>(SGK/64)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58105" y="929015"/>
            <a:ext cx="1800000" cy="1800000"/>
          </a:xfrm>
          <a:prstGeom prst="rect">
            <a:avLst/>
          </a:prstGeom>
          <a:solidFill>
            <a:srgbClr val="FFC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5294098" y="1275072"/>
            <a:ext cx="4234407" cy="1051298"/>
          </a:xfrm>
          <a:prstGeom prst="rect">
            <a:avLst/>
          </a:prstGeom>
          <a:solidFill>
            <a:srgbClr val="FF66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86026" y="4168858"/>
            <a:ext cx="93321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và hình chữ nhật không bằng nhau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7520" y="3348582"/>
            <a:ext cx="9413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Hình vuông và hình chữ nhật có diện tích bằng nhau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586026" y="5018680"/>
            <a:ext cx="105821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vuông lớn hơn diện tích hình chữ nhật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6026" y="5879907"/>
            <a:ext cx="10066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d) </a:t>
            </a:r>
            <a:r>
              <a:rPr lang="vi-VN" sz="2800" dirty="0">
                <a:solidFill>
                  <a:srgbClr val="33333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Diện tích hình chữ nhật lớn hơn diện tích hình vuông</a:t>
            </a:r>
            <a:endParaRPr lang="en-GB" sz="2800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89524" y="3307086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/>
          <p:cNvSpPr/>
          <p:nvPr/>
        </p:nvSpPr>
        <p:spPr>
          <a:xfrm>
            <a:off x="10085507" y="4190764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/>
          <p:cNvSpPr/>
          <p:nvPr/>
        </p:nvSpPr>
        <p:spPr>
          <a:xfrm>
            <a:off x="10085507" y="5062789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/>
          <p:cNvSpPr/>
          <p:nvPr/>
        </p:nvSpPr>
        <p:spPr>
          <a:xfrm>
            <a:off x="10085507" y="6000003"/>
            <a:ext cx="562660" cy="5570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/>
          <p:cNvSpPr txBox="1"/>
          <p:nvPr/>
        </p:nvSpPr>
        <p:spPr>
          <a:xfrm>
            <a:off x="1491201" y="1616251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061726" y="2355489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543709" y="1508333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21417" y="3337927"/>
            <a:ext cx="490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Đ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59889" y="416885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0159889" y="5037083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159889" y="5923858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576535" y="1592982"/>
                <a:ext cx="17726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535" y="1592982"/>
                <a:ext cx="1772665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709599" y="1455770"/>
                <a:ext cx="177266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320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100 </m:t>
                          </m:r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GB" sz="320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599" y="1455770"/>
                <a:ext cx="1772665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606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17" name="Picture 5" descr="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616402" y="902934"/>
            <a:ext cx="5296154" cy="1815075"/>
            <a:chOff x="1804022" y="3652025"/>
            <a:chExt cx="8823534" cy="1056159"/>
          </a:xfrm>
        </p:grpSpPr>
        <p:sp>
          <p:nvSpPr>
            <p:cNvPr id="20" name="Rounded Rectangle 19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14482" y="3855397"/>
              <a:ext cx="6813076" cy="80590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616402" y="3048464"/>
            <a:ext cx="5296154" cy="1815075"/>
            <a:chOff x="1804022" y="3652025"/>
            <a:chExt cx="8823534" cy="1056159"/>
          </a:xfrm>
        </p:grpSpPr>
        <p:sp>
          <p:nvSpPr>
            <p:cNvPr id="23" name="Rounded Rectangle 22"/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357656" y="3800378"/>
              <a:ext cx="7669902" cy="75945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thành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các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bài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tập</a:t>
              </a:r>
              <a:r>
                <a:rPr kumimoji="0" lang="en-US" sz="2800" b="0" i="0" u="none" strike="noStrike" kern="1200" cap="none" spc="0" normalizeH="0" noProof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1, 3 </a:t>
              </a:r>
              <a:r>
                <a:rPr kumimoji="0" lang="en-US" sz="2800" b="0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vào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</a:t>
              </a:r>
              <a:r>
                <a:rPr kumimoji="0" lang="en-US" sz="2800" b="0" i="0" u="none" strike="noStrike" kern="1200" cap="none" spc="0" normalizeH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vở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Toán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96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2245" y="1888431"/>
            <a:ext cx="12129756" cy="4665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AFEDF66-B769-0C4D-B5A9-CD4BDA9960EA}"/>
              </a:ext>
            </a:extLst>
          </p:cNvPr>
          <p:cNvSpPr txBox="1">
            <a:spLocks/>
          </p:cNvSpPr>
          <p:nvPr/>
        </p:nvSpPr>
        <p:spPr>
          <a:xfrm>
            <a:off x="1950299" y="558816"/>
            <a:ext cx="8353647" cy="1087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en-US" altLang="zh-CN" sz="6000" b="1" u="sng" spc="3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iCiel Cadena" panose="02000503000000020004" pitchFamily="2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YÊU CẦU CẦN ĐẠT:</a:t>
            </a:r>
            <a:endParaRPr lang="zh-CN" altLang="en-US" sz="6000" b="1" u="sng" spc="3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iCiel Cadena" panose="02000503000000020004" pitchFamily="2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85AB1A-D371-B84B-8854-AA85B6D3F139}"/>
              </a:ext>
            </a:extLst>
          </p:cNvPr>
          <p:cNvSpPr txBox="1">
            <a:spLocks/>
          </p:cNvSpPr>
          <p:nvPr/>
        </p:nvSpPr>
        <p:spPr>
          <a:xfrm>
            <a:off x="705393" y="3035828"/>
            <a:ext cx="91558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đọc, viết số đo diện tích theo đề - xi – mét vuông.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48A6690-26D0-9F47-AE1F-CEC5C2608B79}"/>
              </a:ext>
            </a:extLst>
          </p:cNvPr>
          <p:cNvSpPr txBox="1">
            <a:spLocks/>
          </p:cNvSpPr>
          <p:nvPr/>
        </p:nvSpPr>
        <p:spPr>
          <a:xfrm>
            <a:off x="705394" y="2291286"/>
            <a:ext cx="114866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Biết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 mối quan hệ giữa xăng - ti – mét vuông và </a:t>
            </a:r>
            <a:r>
              <a:rPr lang="vi-VN" sz="3200" dirty="0">
                <a:solidFill>
                  <a:prstClr val="black"/>
                </a:solidFill>
              </a:rPr>
              <a:t> 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đề - xi – mét vuông.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6A57075-BC02-4444-8188-B3B7204CB8F0}"/>
              </a:ext>
            </a:extLst>
          </p:cNvPr>
          <p:cNvSpPr txBox="1">
            <a:spLocks/>
          </p:cNvSpPr>
          <p:nvPr/>
        </p:nvSpPr>
        <p:spPr>
          <a:xfrm>
            <a:off x="858778" y="4086406"/>
            <a:ext cx="76154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just" defTabSz="661751" fontAlgn="base">
              <a:lnSpc>
                <a:spcPct val="100000"/>
              </a:lnSpc>
              <a:spcAft>
                <a:spcPct val="0"/>
              </a:spcAft>
              <a:defRPr/>
            </a:pPr>
            <a:r>
              <a:rPr lang="en-US" sz="32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Áp dụng kiến thức trên giải quyết các bài toán liên quan.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6923BA-ABC9-3B4D-AC07-0902F66DC3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966478" y="3805219"/>
            <a:ext cx="3075916" cy="25599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FF556-51AE-4960-BF47-82EEEF0CD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151" y="-268366"/>
            <a:ext cx="3631819" cy="23572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03" y="2562322"/>
            <a:ext cx="633848" cy="63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3305607"/>
            <a:ext cx="633848" cy="63384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788C1F-376A-4675-BE9A-422BD6F33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9" y="4196333"/>
            <a:ext cx="633848" cy="6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125" y="900120"/>
            <a:ext cx="8501145" cy="470435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A_图片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891" y="4532894"/>
            <a:ext cx="2437094" cy="2241007"/>
          </a:xfrm>
          <a:prstGeom prst="rect">
            <a:avLst/>
          </a:prstGeom>
        </p:spPr>
      </p:pic>
      <p:grpSp>
        <p:nvGrpSpPr>
          <p:cNvPr id="4" name="组合 21"/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5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8" name="图片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2291062" y="2571654"/>
            <a:ext cx="76098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HẸN GẶP LẠI CÁC EM</a:t>
            </a:r>
            <a:endParaRPr kumimoji="0" lang="en-GB" sz="5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9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55 0.06389 L 0.31055 0.06412 C 0.3056 0.06528 0.30078 0.06644 0.29623 0.06875 C 0.29401 0.06968 0.29206 0.07199 0.29011 0.07315 C 0.28646 0.07523 0.28268 0.07616 0.27904 0.07778 C 0.27735 0.07847 0.27604 0.0794 0.27435 0.08009 C 0.27136 0.08102 0.26823 0.08148 0.26498 0.08287 C 0.24844 0.08148 0.23164 0.08195 0.21524 0.08009 C 0.21185 0.07963 0.20834 0.07824 0.20573 0.07546 L 0.20104 0.07084 C 0.19727 0.05371 0.20274 0.07431 0.19479 0.05926 C 0.19388 0.05764 0.19401 0.05463 0.19323 0.05255 C 0.19206 0.04977 0.18998 0.04792 0.18867 0.0456 C 0.18724 0.04352 0.18633 0.04097 0.18542 0.03866 L 0.18229 0.02477 C 0.1819 0.02269 0.18229 0.01875 0.18086 0.01806 L 0.17604 0.01551 C 0.17292 0.01621 0.16003 0.01806 0.15573 0.02037 C 0.15365 0.0213 0.15182 0.02361 0.14961 0.02477 C 0.1474 0.02593 0.14544 0.02639 0.1431 0.02709 C 0.1418 0.02778 0.14024 0.02871 0.13867 0.0294 C 0.13698 0.03079 0.13542 0.03287 0.13412 0.03426 C 0.13255 0.03519 0.13086 0.03565 0.1293 0.03634 C 0.125 0.03796 0.12084 0.03889 0.11667 0.04097 C 0.10534 0.04653 0.11055 0.04468 0.10117 0.04769 C 0.0888 0.04699 0.07617 0.04746 0.06367 0.0456 C 0.06107 0.04514 0.05326 0.04005 0.04974 0.03866 C 0.04753 0.03796 0.04544 0.03727 0.04336 0.03634 C 0.04024 0.03496 0.03724 0.03357 0.03412 0.03171 C 0.03242 0.03079 0.03112 0.03009 0.0293 0.0294 C 0.02735 0.02871 0.02526 0.02801 0.02318 0.02709 C 0.02149 0.02685 0.02018 0.02523 0.01836 0.02477 C 0.01589 0.02384 0.01328 0.02338 0.01055 0.02269 C 0.00847 0.01806 0.0056 0.01389 0.00443 0.0088 C 0.00391 0.00671 0.00391 0.00371 0.00287 0.00209 C 0.00222 0.00046 0.00078 0.00046 -1.66667E-6 -1.85185E-6 L -1.66667E-6 -1.85185E-6 " pathEditMode="relative" rAng="0" ptsTypes="AAAAAAAAAAAAAAAAAAAAAAAAAAAAAAAAAAA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07407E-6 L 4.79167E-6 -0.07222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07407E-6 L 4.79167E-6 -0.07222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593119" y="1766271"/>
            <a:ext cx="642173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9600" b="1" i="0" u="none" strike="noStrike" kern="1200" cap="none" spc="0" normalizeH="0" baseline="0" noProof="0" dirty="0">
              <a:ln w="22225">
                <a:solidFill>
                  <a:srgbClr val="FD7F77">
                    <a:lumMod val="75000"/>
                  </a:srgbClr>
                </a:solidFill>
                <a:prstDash val="solid"/>
              </a:ln>
              <a:solidFill>
                <a:srgbClr val="FD7F77">
                  <a:lumMod val="60000"/>
                  <a:lumOff val="40000"/>
                </a:srgbClr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5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7"/>
          <p:cNvSpPr>
            <a:spLocks noChangeArrowheads="1"/>
          </p:cNvSpPr>
          <p:nvPr/>
        </p:nvSpPr>
        <p:spPr bwMode="auto">
          <a:xfrm>
            <a:off x="5856206" y="197300"/>
            <a:ext cx="1959352" cy="1891171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6357706" y="901691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1cm</a:t>
            </a:r>
            <a:r>
              <a:rPr lang="en-US" altLang="en-US" sz="3200" baseline="300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2</a:t>
            </a:r>
            <a:endParaRPr lang="en-US" altLang="en-US" sz="3200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67328" y="2321791"/>
            <a:ext cx="475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CHỌN ĐÁP ÁN ĐÚNG 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" y="17590"/>
            <a:ext cx="3634253" cy="21156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504" y="1269811"/>
            <a:ext cx="1742418" cy="1812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36869" y="747228"/>
            <a:ext cx="3371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13534" y="531784"/>
            <a:ext cx="221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11" descr="1-3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1" y="1248981"/>
            <a:ext cx="809074" cy="90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397" y="1485891"/>
            <a:ext cx="14273348" cy="553601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247712" y="4012048"/>
            <a:ext cx="269748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A.1cm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61273" y="4914525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673253" y="4667317"/>
            <a:ext cx="279421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C.1cm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là chu vi của hình vuông có cạnh dài 1cm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61273" y="4912338"/>
            <a:ext cx="311200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B.1cm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là diện tích của hình vuông có cạnh dài 1cm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aseline="30000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</a:p>
          <a:p>
            <a:pPr>
              <a:spcBef>
                <a:spcPct val="50000"/>
              </a:spcBef>
            </a:pPr>
            <a:endParaRPr lang="en-US" altLang="en-US" baseline="300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24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28" grpId="0"/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3175798" y="726570"/>
            <a:ext cx="7256374" cy="3867808"/>
            <a:chOff x="838202" y="737756"/>
            <a:chExt cx="7619998" cy="5282044"/>
          </a:xfrm>
        </p:grpSpPr>
        <p:sp>
          <p:nvSpPr>
            <p:cNvPr id="17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5c9486e579b42">
            <a:hlinkClick r:id="" action="ppaction://media"/>
            <a:extLst>
              <a:ext uri="{FF2B5EF4-FFF2-40B4-BE49-F238E27FC236}">
                <a16:creationId xmlns:a16="http://schemas.microsoft.com/office/drawing/2014/main" id="{DD03670A-4AA9-4021-A0B8-75D54EF2C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F5E9CD-84F5-44F0-9FF6-EEAED029D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34" y="4910059"/>
            <a:ext cx="2773303" cy="1714018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75CC999E-4A25-4E2A-ADA7-16E430D36B0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51" y="-610575"/>
            <a:ext cx="2172466" cy="2191726"/>
          </a:xfrm>
          <a:prstGeom prst="rect">
            <a:avLst/>
          </a:prstGeom>
        </p:spPr>
      </p:pic>
      <p:pic>
        <p:nvPicPr>
          <p:cNvPr id="8" name="图片 23" descr="图片包含 鲜花&#10;&#10;已生成高可信度的说明">
            <a:extLst>
              <a:ext uri="{FF2B5EF4-FFF2-40B4-BE49-F238E27FC236}">
                <a16:creationId xmlns:a16="http://schemas.microsoft.com/office/drawing/2014/main" id="{F1EA2946-E8C4-4F5A-92D2-0DE461DFB4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68" y="485288"/>
            <a:ext cx="1533397" cy="906673"/>
          </a:xfrm>
          <a:prstGeom prst="rect">
            <a:avLst/>
          </a:prstGeom>
        </p:spPr>
      </p:pic>
      <p:pic>
        <p:nvPicPr>
          <p:cNvPr id="9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43" y="5605774"/>
            <a:ext cx="923132" cy="1131478"/>
          </a:xfrm>
          <a:prstGeom prst="rect">
            <a:avLst/>
          </a:prstGeom>
        </p:spPr>
      </p:pic>
      <p:pic>
        <p:nvPicPr>
          <p:cNvPr id="12" name="Giai-dieu-mo-dau-vui-ve-ngan-www.tiengdong.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20824" y="0"/>
            <a:ext cx="520824" cy="609600"/>
          </a:xfrm>
          <a:prstGeom prst="rect">
            <a:avLst/>
          </a:prstGeom>
        </p:spPr>
      </p:pic>
      <p:pic>
        <p:nvPicPr>
          <p:cNvPr id="13" name="Picture 11" descr="1-3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1" y="3896427"/>
            <a:ext cx="2640990" cy="2956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723929" y="1699735"/>
            <a:ext cx="62549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14" name="图片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81" y="3585076"/>
            <a:ext cx="3483448" cy="32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81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  <p:audio>
                  <p:cMediaNode vol="80000">
                    <p:cTn id="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279149" y="59386"/>
            <a:ext cx="73212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2" algn="ctr">
              <a:defRPr/>
            </a:pPr>
            <a:r>
              <a:rPr lang="en-US" sz="400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đề - xi – mét vuông</a:t>
            </a:r>
            <a:endParaRPr kumimoji="0" lang="en-US" sz="40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888" y="2290932"/>
            <a:ext cx="3047889" cy="30478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1B8126-1F35-409F-8993-FFC782C53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61" y="0"/>
            <a:ext cx="1534545" cy="1534545"/>
          </a:xfrm>
          <a:prstGeom prst="rect">
            <a:avLst/>
          </a:prstGeom>
        </p:spPr>
      </p:pic>
      <p:sp>
        <p:nvSpPr>
          <p:cNvPr id="20" name="AutoShape 96"/>
          <p:cNvSpPr>
            <a:spLocks/>
          </p:cNvSpPr>
          <p:nvPr/>
        </p:nvSpPr>
        <p:spPr bwMode="auto">
          <a:xfrm>
            <a:off x="1495862" y="2290933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21" name="Text Box 23"/>
          <p:cNvSpPr txBox="1"/>
          <p:nvPr/>
        </p:nvSpPr>
        <p:spPr>
          <a:xfrm>
            <a:off x="405442" y="3299442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487790" y="861111"/>
            <a:ext cx="10643250" cy="1071416"/>
          </a:xfrm>
          <a:prstGeom prst="round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b="1" noProof="1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đo diện tích người ta còn dùng đơn vị </a:t>
            </a:r>
            <a:r>
              <a:rPr lang="vi-VN" altLang="vi-VN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đề-xi-mét vuông</a:t>
            </a:r>
            <a:r>
              <a:rPr lang="vi-VN" altLang="vi-VN" b="1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Diện tích hình vuông là:</a:t>
                </a:r>
              </a:p>
              <a:p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1 x 1 = 1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400" b="1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400" b="1" i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vi-VN" sz="4400" b="1" dirty="0">
                    <a:solidFill>
                      <a:schemeClr val="bg2"/>
                    </a:solidFill>
                    <a:latin typeface="+mj-lt"/>
                  </a:rPr>
                  <a:t>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193" y="3412587"/>
                <a:ext cx="6609807" cy="1461875"/>
              </a:xfrm>
              <a:prstGeom prst="rect">
                <a:avLst/>
              </a:prstGeom>
              <a:blipFill>
                <a:blip r:embed="rId5"/>
                <a:stretch>
                  <a:fillRect l="-3782" t="-8333" b="-191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5133702" y="2501250"/>
            <a:ext cx="7188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Tính diện tích hình vuông có cạnh 1dm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9122" y="326940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174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2333837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15" grpId="0" animBg="1"/>
      <p:bldP spid="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977" y="1420388"/>
            <a:ext cx="2628690" cy="262869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>
          <a:xfrm>
            <a:off x="2898771" y="146329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/>
          <p:cNvSpPr txBox="1"/>
          <p:nvPr/>
        </p:nvSpPr>
        <p:spPr>
          <a:xfrm>
            <a:off x="1935242" y="247312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262" y="2160264"/>
                <a:ext cx="2093818" cy="721801"/>
              </a:xfrm>
              <a:prstGeom prst="rect">
                <a:avLst/>
              </a:prstGeom>
              <a:blipFill>
                <a:blip r:embed="rId3"/>
                <a:stretch>
                  <a:fillRect l="-10496" t="-13445" b="-344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4951998"/>
                <a:ext cx="8891451" cy="707886"/>
              </a:xfrm>
              <a:prstGeom prst="rect">
                <a:avLst/>
              </a:prstGeom>
              <a:blipFill>
                <a:blip r:embed="rId4"/>
                <a:stretch>
                  <a:fillRect l="-2399" t="-15517" b="-362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181" y="189240"/>
            <a:ext cx="4254137" cy="42541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400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noProof="0" dirty="0">
                    <a:ln w="0"/>
                    <a:solidFill>
                      <a:srgbClr val="00B0F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đọc là: </a:t>
                </a:r>
                <a14:m>
                  <m:oMath xmlns:m="http://schemas.openxmlformats.org/officeDocument/2006/math"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đề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xi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é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t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vu</m:t>
                    </m:r>
                    <m: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ô</m:t>
                    </m:r>
                    <m:r>
                      <m:rPr>
                        <m:sty m:val="p"/>
                      </m:rPr>
                      <a:rPr lang="en-GB" sz="4000" b="0" i="0" noProof="0" smtClean="0">
                        <a:ln w="0"/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endParaRPr kumimoji="0" lang="en-US" sz="4000" b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240" y="5659884"/>
                <a:ext cx="9075939" cy="707886"/>
              </a:xfrm>
              <a:prstGeom prst="rect">
                <a:avLst/>
              </a:prstGeom>
              <a:blipFill>
                <a:blip r:embed="rId6"/>
                <a:stretch>
                  <a:fillRect t="-15385" b="-3504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/>
          <p:cNvSpPr/>
          <p:nvPr/>
        </p:nvSpPr>
        <p:spPr>
          <a:xfrm>
            <a:off x="1940777" y="165803"/>
            <a:ext cx="84433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cách đọc, viết đề - xi –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4" y="4540742"/>
            <a:ext cx="1258572" cy="13218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8" y="5451303"/>
            <a:ext cx="1258572" cy="132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9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55831" y="4702056"/>
            <a:ext cx="3883449" cy="1168216"/>
          </a:xfrm>
          <a:prstGeom prst="rect">
            <a:avLst/>
          </a:prstGeom>
          <a:noFill/>
          <a:ln w="76200">
            <a:solidFill>
              <a:schemeClr val="accent6">
                <a:lumMod val="1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/>
          <p:cNvSpPr/>
          <p:nvPr/>
        </p:nvSpPr>
        <p:spPr>
          <a:xfrm>
            <a:off x="1158827" y="320432"/>
            <a:ext cx="105657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kumimoji="0" lang="en-US" sz="3600" b="0" i="0" u="none" strike="noStrike" kern="1200" cap="none" spc="0" normalizeH="0" noProof="0" dirty="0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quan hệ giữa đề xi mét vuông và xăng ti mét vuông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>
                  <a:defRPr/>
                </a:pPr>
                <a:r>
                  <a:rPr lang="vi-VN" sz="36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36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36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36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36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>
                  <a:defRPr/>
                </a:pP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</a:t>
                </a:r>
                <a:endParaRPr kumimoji="0" lang="en-US" sz="4000" b="0" i="0" u="none" strike="noStrike" kern="1200" cap="none" spc="0" normalizeH="0" baseline="0" noProof="0" dirty="0">
                  <a:ln w="0"/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184" y="1591589"/>
                <a:ext cx="6433445" cy="2923877"/>
              </a:xfrm>
              <a:prstGeom prst="rect">
                <a:avLst/>
              </a:prstGeom>
              <a:blipFill>
                <a:blip r:embed="rId2"/>
                <a:stretch>
                  <a:fillRect l="-2938" t="-3125" r="-398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944" y="1580399"/>
            <a:ext cx="4010768" cy="37057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226944" y="4915353"/>
            <a:ext cx="418976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5831" y="486584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9" t="-12037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1136" y="28895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3559" b="-355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utoShape 96"/>
          <p:cNvSpPr>
            <a:spLocks/>
          </p:cNvSpPr>
          <p:nvPr/>
        </p:nvSpPr>
        <p:spPr bwMode="auto">
          <a:xfrm>
            <a:off x="987837" y="15915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5" name="TextBox 14"/>
          <p:cNvSpPr txBox="1"/>
          <p:nvPr/>
        </p:nvSpPr>
        <p:spPr>
          <a:xfrm>
            <a:off x="26422" y="3140894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cxnSpLocks/>
            <a:stCxn id="16" idx="2"/>
          </p:cNvCxnSpPr>
          <p:nvPr/>
        </p:nvCxnSpPr>
        <p:spPr>
          <a:xfrm flipH="1">
            <a:off x="1422596" y="5286164"/>
            <a:ext cx="13836" cy="238579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chemeClr val="bg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18" y="54054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1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/>
      <p:bldP spid="16" grpId="0" animBg="1"/>
      <p:bldP spid="26" grpId="0"/>
      <p:bldP spid="14" grpId="0" animBg="1"/>
      <p:bldP spid="1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1CA48C3-BB90-4F72-8F25-5874A248A05D}"/>
              </a:ext>
            </a:extLst>
          </p:cNvPr>
          <p:cNvGrpSpPr/>
          <p:nvPr/>
        </p:nvGrpSpPr>
        <p:grpSpPr>
          <a:xfrm>
            <a:off x="4654550" y="787978"/>
            <a:ext cx="7315200" cy="5282044"/>
            <a:chOff x="838202" y="737756"/>
            <a:chExt cx="7619998" cy="528204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F80CDEA-F582-468B-A130-8CCF392E0B2D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71C6F02-07D4-466A-8B44-D140B40FBF7F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1BE2C4-23B6-44AA-9660-E7A079C5E04D}"/>
              </a:ext>
            </a:extLst>
          </p:cNvPr>
          <p:cNvGrpSpPr/>
          <p:nvPr/>
        </p:nvGrpSpPr>
        <p:grpSpPr>
          <a:xfrm>
            <a:off x="222250" y="1187355"/>
            <a:ext cx="4320271" cy="4156796"/>
            <a:chOff x="659200" y="1370833"/>
            <a:chExt cx="3865753" cy="315781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D17B60-CADF-4A66-A005-12519E10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200" y="1370833"/>
              <a:ext cx="3865753" cy="315781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0AF2204-1927-4643-A354-877E7990C467}"/>
                </a:ext>
              </a:extLst>
            </p:cNvPr>
            <p:cNvSpPr txBox="1"/>
            <p:nvPr/>
          </p:nvSpPr>
          <p:spPr>
            <a:xfrm>
              <a:off x="1579214" y="3130002"/>
              <a:ext cx="1729920" cy="3483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GHI NHỚ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5335742" y="1906456"/>
            <a:ext cx="61671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 w="0"/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iCiel Alina" pitchFamily="50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67" y="5137518"/>
            <a:ext cx="1677072" cy="1813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600" dirty="0">
                    <a:ln w="0"/>
                    <a:solidFill>
                      <a:srgbClr val="5B9BD5">
                        <a:lumMod val="50000"/>
                      </a:srgb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Đề xi mét vuông viết tắt là: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dm</m:t>
                        </m:r>
                      </m:e>
                      <m:sup>
                        <m:r>
                          <a:rPr lang="en-GB" sz="3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 dirty="0">
                  <a:ln w="0"/>
                  <a:solidFill>
                    <a:srgbClr val="5B9BD5">
                      <a:lumMod val="50000"/>
                    </a:srgb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4405" y="3167881"/>
                <a:ext cx="6609847" cy="646331"/>
              </a:xfrm>
              <a:prstGeom prst="rect">
                <a:avLst/>
              </a:prstGeom>
              <a:blipFill>
                <a:blip r:embed="rId5"/>
                <a:stretch>
                  <a:fillRect l="-2860" t="-15094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5111684" y="1835141"/>
            <a:ext cx="61681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Đề xi mét vuông </a:t>
            </a:r>
            <a:r>
              <a:rPr lang="en-GB" sz="3600" dirty="0">
                <a:ln w="0"/>
                <a:solidFill>
                  <a:srgbClr val="5B9BD5">
                    <a:lumMod val="50000"/>
                  </a:srgb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là đơn vị đo diện tích.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6406788" y="4082256"/>
            <a:ext cx="3971108" cy="9902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8335" y="4247955"/>
                <a:ext cx="3748014" cy="658898"/>
              </a:xfrm>
              <a:prstGeom prst="rect">
                <a:avLst/>
              </a:prstGeom>
              <a:blipFill>
                <a:blip r:embed="rId6"/>
                <a:stretch>
                  <a:fillRect l="-4878" t="-12963" b="-342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271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grpId="0" nodeType="with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13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5" grpId="0"/>
          <p:bldP spid="6" grpId="0"/>
          <p:bldP spid="14" grpId="0" animBg="1"/>
          <p:bldP spid="1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951</Words>
  <Application>Microsoft Macintosh PowerPoint</Application>
  <PresentationFormat>Widescreen</PresentationFormat>
  <Paragraphs>151</Paragraphs>
  <Slides>20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微软雅黑</vt:lpstr>
      <vt:lpstr>#9Slide03 Arima Madurai Black</vt:lpstr>
      <vt:lpstr>Arial</vt:lpstr>
      <vt:lpstr>Calibri</vt:lpstr>
      <vt:lpstr>Calibri Light</vt:lpstr>
      <vt:lpstr>Cambria Math</vt:lpstr>
      <vt:lpstr>iCiel Alina</vt:lpstr>
      <vt:lpstr>iCiel Cadena</vt:lpstr>
      <vt:lpstr>PangMenZhengDao</vt:lpstr>
      <vt:lpstr>SVN-Sofia</vt:lpstr>
      <vt:lpstr>Times New Roman</vt:lpstr>
      <vt:lpstr>1_Office Theme</vt:lpstr>
      <vt:lpstr>Flippy Cute Daily Activities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Microsoft Office User</cp:lastModifiedBy>
  <cp:revision>93</cp:revision>
  <dcterms:created xsi:type="dcterms:W3CDTF">2021-10-29T07:54:01Z</dcterms:created>
  <dcterms:modified xsi:type="dcterms:W3CDTF">2021-11-07T06:58:05Z</dcterms:modified>
</cp:coreProperties>
</file>