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9"/>
  </p:notesMasterIdLst>
  <p:sldIdLst>
    <p:sldId id="470" r:id="rId11"/>
    <p:sldId id="471" r:id="rId12"/>
    <p:sldId id="263" r:id="rId13"/>
    <p:sldId id="268" r:id="rId14"/>
    <p:sldId id="270" r:id="rId15"/>
    <p:sldId id="272" r:id="rId16"/>
    <p:sldId id="271" r:id="rId17"/>
    <p:sldId id="511" r:id="rId18"/>
    <p:sldId id="353" r:id="rId19"/>
    <p:sldId id="510" r:id="rId20"/>
    <p:sldId id="352" r:id="rId21"/>
    <p:sldId id="512" r:id="rId22"/>
    <p:sldId id="513" r:id="rId23"/>
    <p:sldId id="494" r:id="rId24"/>
    <p:sldId id="495" r:id="rId25"/>
    <p:sldId id="496" r:id="rId26"/>
    <p:sldId id="514" r:id="rId27"/>
    <p:sldId id="297" r:id="rId28"/>
  </p:sldIdLst>
  <p:sldSz cx="12190413" cy="68595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CDE"/>
    <a:srgbClr val="F0C0AC"/>
    <a:srgbClr val="CE6337"/>
    <a:srgbClr val="B9282D"/>
    <a:srgbClr val="986955"/>
    <a:srgbClr val="9C3C24"/>
    <a:srgbClr val="4DC2E6"/>
    <a:srgbClr val="9C3D23"/>
    <a:srgbClr val="D472A1"/>
    <a:srgbClr val="F09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7778" autoAdjust="0"/>
  </p:normalViewPr>
  <p:slideViewPr>
    <p:cSldViewPr snapToGrid="0" showGuides="1">
      <p:cViewPr>
        <p:scale>
          <a:sx n="60" d="100"/>
          <a:sy n="60" d="100"/>
        </p:scale>
        <p:origin x="1008" y="461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481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9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8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892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microsoft.com/office/2007/relationships/media" Target="../media/media4.mp4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video" Target="../media/media5.mp4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573565" y="498020"/>
            <a:ext cx="6995886" cy="4673602"/>
            <a:chOff x="2049919" y="1325464"/>
            <a:chExt cx="8119524" cy="4170716"/>
          </a:xfrm>
        </p:grpSpPr>
        <p:grpSp>
          <p:nvGrpSpPr>
            <p:cNvPr id="21" name="组合 20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2" name="直接连接符 31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4" name="组合 23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4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6F8C27-2050-483C-AF8E-D768F00FEDCD}"/>
              </a:ext>
            </a:extLst>
          </p:cNvPr>
          <p:cNvSpPr txBox="1"/>
          <p:nvPr/>
        </p:nvSpPr>
        <p:spPr>
          <a:xfrm>
            <a:off x="3579779" y="1535609"/>
            <a:ext cx="502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C56125"/>
                </a:solidFill>
              </a:rPr>
              <a:t>Môn</a:t>
            </a:r>
            <a:r>
              <a:rPr lang="en-US" sz="8800" b="1" dirty="0">
                <a:solidFill>
                  <a:srgbClr val="C56125"/>
                </a:solidFill>
              </a:rPr>
              <a:t> </a:t>
            </a:r>
            <a:r>
              <a:rPr lang="en-US" sz="8800" b="1" dirty="0" err="1">
                <a:solidFill>
                  <a:srgbClr val="C56125"/>
                </a:solidFill>
              </a:rPr>
              <a:t>Toán</a:t>
            </a:r>
            <a:r>
              <a:rPr lang="en-US" sz="8800" b="1" dirty="0">
                <a:solidFill>
                  <a:srgbClr val="C56125"/>
                </a:solidFill>
              </a:rPr>
              <a:t> </a:t>
            </a:r>
          </a:p>
          <a:p>
            <a:pPr algn="ctr"/>
            <a:r>
              <a:rPr lang="en-US" sz="8800" b="1" dirty="0" err="1">
                <a:solidFill>
                  <a:srgbClr val="C56125"/>
                </a:solidFill>
              </a:rPr>
              <a:t>lớp</a:t>
            </a:r>
            <a:r>
              <a:rPr lang="en-US" sz="8800" b="1" dirty="0">
                <a:solidFill>
                  <a:srgbClr val="C56125"/>
                </a:solidFill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222731" y="1843141"/>
            <a:ext cx="3746539" cy="891656"/>
            <a:chOff x="1100240" y="3154466"/>
            <a:chExt cx="3746539" cy="869572"/>
          </a:xfrm>
        </p:grpSpPr>
        <p:sp>
          <p:nvSpPr>
            <p:cNvPr id="15" name="文本框 14"/>
            <p:cNvSpPr txBox="1"/>
            <p:nvPr/>
          </p:nvSpPr>
          <p:spPr>
            <a:xfrm>
              <a:off x="1100240" y="3154466"/>
              <a:ext cx="3746539" cy="810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động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8126" y="3978319"/>
              <a:ext cx="3570750" cy="45719"/>
            </a:xfrm>
            <a:prstGeom prst="rect">
              <a:avLst/>
            </a:prstGeom>
            <a:solidFill>
              <a:srgbClr val="219CA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0A0BE-307A-4744-852C-C65EE9490ABB}"/>
              </a:ext>
            </a:extLst>
          </p:cNvPr>
          <p:cNvSpPr txBox="1"/>
          <p:nvPr/>
        </p:nvSpPr>
        <p:spPr>
          <a:xfrm>
            <a:off x="3435485" y="2810132"/>
            <a:ext cx="532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46225"/>
                </a:solidFill>
              </a:rPr>
              <a:t>Khám</a:t>
            </a:r>
            <a:r>
              <a:rPr lang="en-US" sz="4400" b="1" dirty="0">
                <a:solidFill>
                  <a:srgbClr val="C46225"/>
                </a:solidFill>
              </a:rPr>
              <a:t> </a:t>
            </a:r>
            <a:r>
              <a:rPr lang="en-US" sz="4400" b="1" dirty="0" err="1">
                <a:solidFill>
                  <a:srgbClr val="C46225"/>
                </a:solidFill>
              </a:rPr>
              <a:t>phá</a:t>
            </a:r>
            <a:endParaRPr lang="en-US" sz="4400" b="1" dirty="0">
              <a:solidFill>
                <a:srgbClr val="C462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1937" y="115783"/>
            <a:ext cx="12190413" cy="999384"/>
            <a:chOff x="-40192" y="887124"/>
            <a:chExt cx="12190413" cy="999384"/>
          </a:xfrm>
        </p:grpSpPr>
        <p:sp>
          <p:nvSpPr>
            <p:cNvPr id="11" name="矩形 10"/>
            <p:cNvSpPr/>
            <p:nvPr/>
          </p:nvSpPr>
          <p:spPr>
            <a:xfrm flipV="1">
              <a:off x="-40192" y="1840789"/>
              <a:ext cx="12190413" cy="45719"/>
            </a:xfrm>
            <a:prstGeom prst="rect">
              <a:avLst/>
            </a:prstGeom>
            <a:solidFill>
              <a:srgbClr val="219C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19CAC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614792" y="887124"/>
              <a:ext cx="953310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 eaLnBrk="1" hangingPunct="1"/>
              <a:r>
                <a:rPr lang="en-US" altLang="zh-CN" sz="2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Ví</a:t>
              </a:r>
              <a:r>
                <a:rPr lang="en-US" altLang="zh-CN" sz="2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dụ</a:t>
              </a:r>
              <a:r>
                <a:rPr lang="en-US" altLang="zh-CN" sz="2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: 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Hai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anh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cùng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 Anh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được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… con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được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… con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Cả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hai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anh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được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… con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  <a:endParaRPr lang="zh-CN" altLang="en-US" sz="2800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6CA20D-59B2-403B-BD3B-6EBAEF86D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252469"/>
              </p:ext>
            </p:extLst>
          </p:nvPr>
        </p:nvGraphicFramePr>
        <p:xfrm>
          <a:off x="192088" y="1303986"/>
          <a:ext cx="5653911" cy="36715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9903">
                  <a:extLst>
                    <a:ext uri="{9D8B030D-6E8A-4147-A177-3AD203B41FA5}">
                      <a16:colId xmlns:a16="http://schemas.microsoft.com/office/drawing/2014/main" val="4187684357"/>
                    </a:ext>
                  </a:extLst>
                </a:gridCol>
                <a:gridCol w="1957136">
                  <a:extLst>
                    <a:ext uri="{9D8B030D-6E8A-4147-A177-3AD203B41FA5}">
                      <a16:colId xmlns:a16="http://schemas.microsoft.com/office/drawing/2014/main" val="579767267"/>
                    </a:ext>
                  </a:extLst>
                </a:gridCol>
                <a:gridCol w="1846872">
                  <a:extLst>
                    <a:ext uri="{9D8B030D-6E8A-4147-A177-3AD203B41FA5}">
                      <a16:colId xmlns:a16="http://schemas.microsoft.com/office/drawing/2014/main" val="1840627956"/>
                    </a:ext>
                  </a:extLst>
                </a:gridCol>
              </a:tblGrid>
              <a:tr h="9718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</a:t>
                      </a:r>
                      <a:endParaRPr lang="en-US" sz="2800" dirty="0"/>
                    </a:p>
                    <a:p>
                      <a:pPr algn="ctr"/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hai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anh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086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2648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239429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228412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072194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255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3AF8EB-5400-4074-86D0-F5E016A5DD97}"/>
              </a:ext>
            </a:extLst>
          </p:cNvPr>
          <p:cNvSpPr txBox="1"/>
          <p:nvPr/>
        </p:nvSpPr>
        <p:spPr>
          <a:xfrm>
            <a:off x="437425" y="225862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209AF3-48B6-4F6B-8499-2B8E7321364A}"/>
              </a:ext>
            </a:extLst>
          </p:cNvPr>
          <p:cNvSpPr txBox="1"/>
          <p:nvPr/>
        </p:nvSpPr>
        <p:spPr>
          <a:xfrm>
            <a:off x="2377018" y="225862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8CCFA-538E-4C74-A137-A4AC95D290E0}"/>
              </a:ext>
            </a:extLst>
          </p:cNvPr>
          <p:cNvSpPr txBox="1"/>
          <p:nvPr/>
        </p:nvSpPr>
        <p:spPr>
          <a:xfrm>
            <a:off x="4258251" y="225862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 + 2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E3446-8053-402A-92FC-2B1709CFE846}"/>
              </a:ext>
            </a:extLst>
          </p:cNvPr>
          <p:cNvSpPr txBox="1"/>
          <p:nvPr/>
        </p:nvSpPr>
        <p:spPr>
          <a:xfrm>
            <a:off x="437425" y="2843400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DE1F3-1A68-4652-9B5E-A8AE9B2CE6BA}"/>
              </a:ext>
            </a:extLst>
          </p:cNvPr>
          <p:cNvSpPr txBox="1"/>
          <p:nvPr/>
        </p:nvSpPr>
        <p:spPr>
          <a:xfrm>
            <a:off x="2377017" y="2843400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A69235-5B86-4C55-BDB5-51A575CDCAF1}"/>
              </a:ext>
            </a:extLst>
          </p:cNvPr>
          <p:cNvSpPr txBox="1"/>
          <p:nvPr/>
        </p:nvSpPr>
        <p:spPr>
          <a:xfrm>
            <a:off x="4258249" y="2843400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 + 0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B66363-3ADA-4C83-861D-A9057D7755DD}"/>
              </a:ext>
            </a:extLst>
          </p:cNvPr>
          <p:cNvSpPr txBox="1"/>
          <p:nvPr/>
        </p:nvSpPr>
        <p:spPr>
          <a:xfrm>
            <a:off x="437425" y="332693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243EDE-E973-4E94-A2EE-42E73D966572}"/>
              </a:ext>
            </a:extLst>
          </p:cNvPr>
          <p:cNvSpPr txBox="1"/>
          <p:nvPr/>
        </p:nvSpPr>
        <p:spPr>
          <a:xfrm>
            <a:off x="2377017" y="332693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8FFD5-6494-4DF2-85FA-AD1E6C05E06F}"/>
              </a:ext>
            </a:extLst>
          </p:cNvPr>
          <p:cNvSpPr txBox="1"/>
          <p:nvPr/>
        </p:nvSpPr>
        <p:spPr>
          <a:xfrm>
            <a:off x="4238791" y="332693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0 + 1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BF459-E94C-4CE4-8B99-178F97F469AB}"/>
              </a:ext>
            </a:extLst>
          </p:cNvPr>
          <p:cNvSpPr txBox="1"/>
          <p:nvPr/>
        </p:nvSpPr>
        <p:spPr>
          <a:xfrm>
            <a:off x="437425" y="3870361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7B757-65E3-48FB-ACB6-FAB2FA6140AB}"/>
              </a:ext>
            </a:extLst>
          </p:cNvPr>
          <p:cNvSpPr txBox="1"/>
          <p:nvPr/>
        </p:nvSpPr>
        <p:spPr>
          <a:xfrm>
            <a:off x="2377017" y="3870361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296249-659B-479A-80C4-4ED048FC5A82}"/>
              </a:ext>
            </a:extLst>
          </p:cNvPr>
          <p:cNvSpPr txBox="1"/>
          <p:nvPr/>
        </p:nvSpPr>
        <p:spPr>
          <a:xfrm>
            <a:off x="4238791" y="3870361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C9284-285D-4824-87FE-FFDB1162DEBB}"/>
              </a:ext>
            </a:extLst>
          </p:cNvPr>
          <p:cNvSpPr txBox="1"/>
          <p:nvPr/>
        </p:nvSpPr>
        <p:spPr>
          <a:xfrm>
            <a:off x="437425" y="439524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7D125C-57E9-4375-82E4-8B3E2DD219F8}"/>
              </a:ext>
            </a:extLst>
          </p:cNvPr>
          <p:cNvSpPr txBox="1"/>
          <p:nvPr/>
        </p:nvSpPr>
        <p:spPr>
          <a:xfrm>
            <a:off x="2377016" y="439524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3EFB9-845E-4B9D-B348-596B95735B23}"/>
              </a:ext>
            </a:extLst>
          </p:cNvPr>
          <p:cNvSpPr txBox="1"/>
          <p:nvPr/>
        </p:nvSpPr>
        <p:spPr>
          <a:xfrm>
            <a:off x="4238790" y="439524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+ b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92A845-C7C4-445D-964B-216D50E461B2}"/>
              </a:ext>
            </a:extLst>
          </p:cNvPr>
          <p:cNvSpPr/>
          <p:nvPr/>
        </p:nvSpPr>
        <p:spPr>
          <a:xfrm>
            <a:off x="8132321" y="1239150"/>
            <a:ext cx="1750981" cy="569073"/>
          </a:xfrm>
          <a:prstGeom prst="ellipse">
            <a:avLst/>
          </a:prstGeom>
          <a:solidFill>
            <a:srgbClr val="F09372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 + b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4F01ADB-FD51-4C8D-9E1E-49B9AFD92EFC}"/>
              </a:ext>
            </a:extLst>
          </p:cNvPr>
          <p:cNvSpPr/>
          <p:nvPr/>
        </p:nvSpPr>
        <p:spPr>
          <a:xfrm rot="5400000">
            <a:off x="8831943" y="1987498"/>
            <a:ext cx="351735" cy="140676"/>
          </a:xfrm>
          <a:prstGeom prst="rightArrow">
            <a:avLst/>
          </a:prstGeom>
          <a:solidFill>
            <a:srgbClr val="94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5400BA7-63CC-4D52-A619-885636E9C5E3}"/>
              </a:ext>
            </a:extLst>
          </p:cNvPr>
          <p:cNvSpPr/>
          <p:nvPr/>
        </p:nvSpPr>
        <p:spPr>
          <a:xfrm>
            <a:off x="6457020" y="2321898"/>
            <a:ext cx="5112962" cy="504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chứa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6A17D8-174B-45B5-8928-4B4E6A526878}"/>
              </a:ext>
            </a:extLst>
          </p:cNvPr>
          <p:cNvGrpSpPr/>
          <p:nvPr/>
        </p:nvGrpSpPr>
        <p:grpSpPr>
          <a:xfrm>
            <a:off x="6018176" y="2983511"/>
            <a:ext cx="6014936" cy="1196599"/>
            <a:chOff x="6018176" y="2983511"/>
            <a:chExt cx="6014936" cy="11965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2CB2D6A-D850-4265-B3D2-51F4AFC75F60}"/>
                </a:ext>
              </a:extLst>
            </p:cNvPr>
            <p:cNvSpPr/>
            <p:nvPr/>
          </p:nvSpPr>
          <p:spPr>
            <a:xfrm>
              <a:off x="6018176" y="2983511"/>
              <a:ext cx="6014936" cy="965819"/>
            </a:xfrm>
            <a:prstGeom prst="roundRect">
              <a:avLst>
                <a:gd name="adj" fmla="val 26739"/>
              </a:avLst>
            </a:prstGeom>
            <a:solidFill>
              <a:srgbClr val="F0C0AC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Tx/>
                <a:buChar char="-"/>
              </a:pPr>
              <a:endParaRPr lang="en-US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A8D0DE-897F-4C25-916B-BC5C7FCA6380}"/>
                </a:ext>
              </a:extLst>
            </p:cNvPr>
            <p:cNvSpPr txBox="1"/>
            <p:nvPr/>
          </p:nvSpPr>
          <p:spPr>
            <a:xfrm>
              <a:off x="6167336" y="3072114"/>
              <a:ext cx="57393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en-US" sz="2400" b="1" dirty="0">
                  <a:solidFill>
                    <a:schemeClr val="tx1"/>
                  </a:solidFill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</a:rPr>
                <a:t>Nếu</a:t>
              </a:r>
              <a:r>
                <a:rPr lang="en-US" sz="2400" b="1" dirty="0">
                  <a:solidFill>
                    <a:schemeClr val="tx1"/>
                  </a:solidFill>
                </a:rPr>
                <a:t> a = 3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b = 2 </a:t>
              </a:r>
              <a:r>
                <a:rPr lang="en-US" sz="2400" b="1" dirty="0" err="1">
                  <a:solidFill>
                    <a:schemeClr val="tx1"/>
                  </a:solidFill>
                </a:rPr>
                <a:t>thì</a:t>
              </a:r>
              <a:r>
                <a:rPr lang="en-US" sz="2400" b="1" dirty="0">
                  <a:solidFill>
                    <a:schemeClr val="tx1"/>
                  </a:solidFill>
                </a:rPr>
                <a:t> a + b = 3 + 2 = 5 ; </a:t>
              </a:r>
            </a:p>
            <a:p>
              <a:pPr algn="ctr" defTabSz="179388"/>
              <a:r>
                <a:rPr lang="en-US" sz="2400" b="1" dirty="0">
                  <a:solidFill>
                    <a:schemeClr val="tx1"/>
                  </a:solidFill>
                </a:rPr>
                <a:t>5 </a:t>
              </a:r>
              <a:r>
                <a:rPr lang="en-US" sz="2400" b="1" dirty="0" err="1">
                  <a:solidFill>
                    <a:schemeClr val="tx1"/>
                  </a:solidFill>
                </a:rPr>
                <a:t>là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giá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trị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của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biểu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</a:rPr>
                <a:t> a +b </a:t>
              </a:r>
            </a:p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9FE21F-5EDC-4B48-87EA-039FAB32D52D}"/>
              </a:ext>
            </a:extLst>
          </p:cNvPr>
          <p:cNvGrpSpPr/>
          <p:nvPr/>
        </p:nvGrpSpPr>
        <p:grpSpPr>
          <a:xfrm>
            <a:off x="6034384" y="4087939"/>
            <a:ext cx="6014936" cy="1196599"/>
            <a:chOff x="6034384" y="4087939"/>
            <a:chExt cx="6014936" cy="119659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142263-3010-4CBC-81AB-1396EA05188E}"/>
                </a:ext>
              </a:extLst>
            </p:cNvPr>
            <p:cNvSpPr/>
            <p:nvPr/>
          </p:nvSpPr>
          <p:spPr>
            <a:xfrm>
              <a:off x="6034384" y="4087939"/>
              <a:ext cx="6014936" cy="965819"/>
            </a:xfrm>
            <a:prstGeom prst="roundRect">
              <a:avLst>
                <a:gd name="adj" fmla="val 26739"/>
              </a:avLst>
            </a:prstGeom>
            <a:solidFill>
              <a:srgbClr val="F0C0AC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Tx/>
                <a:buChar char="-"/>
              </a:pPr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82961-E002-4632-AA6E-BAB4F784E9B7}"/>
                </a:ext>
              </a:extLst>
            </p:cNvPr>
            <p:cNvSpPr txBox="1"/>
            <p:nvPr/>
          </p:nvSpPr>
          <p:spPr>
            <a:xfrm>
              <a:off x="6183544" y="4176542"/>
              <a:ext cx="57393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en-US" sz="2400" b="1" dirty="0">
                  <a:solidFill>
                    <a:schemeClr val="tx1"/>
                  </a:solidFill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</a:rPr>
                <a:t>Nếu</a:t>
              </a:r>
              <a:r>
                <a:rPr lang="en-US" sz="2400" b="1" dirty="0">
                  <a:solidFill>
                    <a:schemeClr val="tx1"/>
                  </a:solidFill>
                </a:rPr>
                <a:t> a = 4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b = 0 </a:t>
              </a:r>
              <a:r>
                <a:rPr lang="en-US" sz="2400" b="1" dirty="0" err="1">
                  <a:solidFill>
                    <a:schemeClr val="tx1"/>
                  </a:solidFill>
                </a:rPr>
                <a:t>thì</a:t>
              </a:r>
              <a:r>
                <a:rPr lang="en-US" sz="2400" b="1" dirty="0">
                  <a:solidFill>
                    <a:schemeClr val="tx1"/>
                  </a:solidFill>
                </a:rPr>
                <a:t> a + b = 4 + 0 = 4 ; </a:t>
              </a:r>
            </a:p>
            <a:p>
              <a:pPr algn="ctr" defTabSz="179388"/>
              <a:r>
                <a:rPr lang="en-US" sz="2400" b="1" dirty="0"/>
                <a:t>4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là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giá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trị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của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biểu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</a:rPr>
                <a:t> a +b </a:t>
              </a:r>
            </a:p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3215BB-FECE-4847-87F1-7E0DF0D49469}"/>
              </a:ext>
            </a:extLst>
          </p:cNvPr>
          <p:cNvGrpSpPr/>
          <p:nvPr/>
        </p:nvGrpSpPr>
        <p:grpSpPr>
          <a:xfrm>
            <a:off x="6046111" y="5194929"/>
            <a:ext cx="6014936" cy="1196599"/>
            <a:chOff x="6046111" y="5194929"/>
            <a:chExt cx="6014936" cy="119659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3C1E0C7-BA57-40BE-BB50-66553FBB475D}"/>
                </a:ext>
              </a:extLst>
            </p:cNvPr>
            <p:cNvSpPr/>
            <p:nvPr/>
          </p:nvSpPr>
          <p:spPr>
            <a:xfrm>
              <a:off x="6046111" y="5194929"/>
              <a:ext cx="6014936" cy="965819"/>
            </a:xfrm>
            <a:prstGeom prst="roundRect">
              <a:avLst>
                <a:gd name="adj" fmla="val 26739"/>
              </a:avLst>
            </a:prstGeom>
            <a:solidFill>
              <a:srgbClr val="F0C0AC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Tx/>
                <a:buChar char="-"/>
              </a:pPr>
              <a:endParaRPr lang="en-US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293C3F-0ACD-470A-8626-32140444E7AE}"/>
                </a:ext>
              </a:extLst>
            </p:cNvPr>
            <p:cNvSpPr txBox="1"/>
            <p:nvPr/>
          </p:nvSpPr>
          <p:spPr>
            <a:xfrm>
              <a:off x="6195271" y="5283532"/>
              <a:ext cx="57393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en-US" sz="2400" b="1" dirty="0">
                  <a:solidFill>
                    <a:schemeClr val="tx1"/>
                  </a:solidFill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</a:rPr>
                <a:t>Nếu</a:t>
              </a:r>
              <a:r>
                <a:rPr lang="en-US" sz="2400" b="1" dirty="0">
                  <a:solidFill>
                    <a:schemeClr val="tx1"/>
                  </a:solidFill>
                </a:rPr>
                <a:t> a = 0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b = 1 </a:t>
              </a:r>
              <a:r>
                <a:rPr lang="en-US" sz="2400" b="1" dirty="0" err="1">
                  <a:solidFill>
                    <a:schemeClr val="tx1"/>
                  </a:solidFill>
                </a:rPr>
                <a:t>thì</a:t>
              </a:r>
              <a:r>
                <a:rPr lang="en-US" sz="2400" b="1" dirty="0">
                  <a:solidFill>
                    <a:schemeClr val="tx1"/>
                  </a:solidFill>
                </a:rPr>
                <a:t> a + b = 0 + 1 = 1 ; </a:t>
              </a:r>
            </a:p>
            <a:p>
              <a:pPr algn="ctr" defTabSz="179388"/>
              <a:r>
                <a:rPr lang="en-US" sz="2400" b="1" dirty="0">
                  <a:solidFill>
                    <a:schemeClr val="tx1"/>
                  </a:solidFill>
                </a:rPr>
                <a:t>1 </a:t>
              </a:r>
              <a:r>
                <a:rPr lang="en-US" sz="2400" b="1" dirty="0" err="1">
                  <a:solidFill>
                    <a:schemeClr val="tx1"/>
                  </a:solidFill>
                </a:rPr>
                <a:t>là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giá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trị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của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biểu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</a:rPr>
                <a:t> a +b </a:t>
              </a:r>
            </a:p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4F7A5F-A948-49F1-B873-4927CF9A7F09}"/>
              </a:ext>
            </a:extLst>
          </p:cNvPr>
          <p:cNvGrpSpPr/>
          <p:nvPr/>
        </p:nvGrpSpPr>
        <p:grpSpPr>
          <a:xfrm>
            <a:off x="202134" y="5164851"/>
            <a:ext cx="5653911" cy="995897"/>
            <a:chOff x="202134" y="5164851"/>
            <a:chExt cx="5653911" cy="99589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DB935D3-7D4C-42C1-A415-5D131E4AFF24}"/>
                </a:ext>
              </a:extLst>
            </p:cNvPr>
            <p:cNvSpPr/>
            <p:nvPr/>
          </p:nvSpPr>
          <p:spPr>
            <a:xfrm>
              <a:off x="202134" y="5164851"/>
              <a:ext cx="5653911" cy="995897"/>
            </a:xfrm>
            <a:prstGeom prst="roundRect">
              <a:avLst>
                <a:gd name="adj" fmla="val 20799"/>
              </a:avLst>
            </a:prstGeom>
            <a:solidFill>
              <a:srgbClr val="249FB1">
                <a:alpha val="28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623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499CCAC-E153-4B87-ABE7-44369F70F8D1}"/>
                </a:ext>
              </a:extLst>
            </p:cNvPr>
            <p:cNvSpPr txBox="1"/>
            <p:nvPr/>
          </p:nvSpPr>
          <p:spPr>
            <a:xfrm>
              <a:off x="447473" y="5285361"/>
              <a:ext cx="5330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C46225"/>
                  </a:solidFill>
                </a:rPr>
                <a:t>Mỗi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lần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thay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chữ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bằng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số</a:t>
              </a:r>
              <a:r>
                <a:rPr lang="en-US" sz="2400" b="1" i="1" dirty="0">
                  <a:solidFill>
                    <a:srgbClr val="C46225"/>
                  </a:solidFill>
                </a:rPr>
                <a:t> ta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tính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được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một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giá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trị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của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biểu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thức</a:t>
              </a:r>
              <a:r>
                <a:rPr lang="en-US" sz="2400" b="1" i="1" dirty="0">
                  <a:solidFill>
                    <a:srgbClr val="C46225"/>
                  </a:solidFill>
                </a:rPr>
                <a:t> a + b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5A9834-835F-4634-945C-CA8A987FDDDA}"/>
              </a:ext>
            </a:extLst>
          </p:cNvPr>
          <p:cNvSpPr/>
          <p:nvPr/>
        </p:nvSpPr>
        <p:spPr>
          <a:xfrm>
            <a:off x="476778" y="2365409"/>
            <a:ext cx="2987390" cy="2130358"/>
          </a:xfrm>
          <a:prstGeom prst="roundRect">
            <a:avLst/>
          </a:prstGeom>
          <a:solidFill>
            <a:srgbClr val="F0C0AC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1.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Lấy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ví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dụ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về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.</a:t>
            </a: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A11DC31C-BED1-4FD0-8451-1BD671D9A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207" y="1068640"/>
            <a:ext cx="1600200" cy="1030926"/>
          </a:xfrm>
          <a:prstGeom prst="flowChartAlternateProcess">
            <a:avLst/>
          </a:prstGeom>
          <a:solidFill>
            <a:schemeClr val="bg1">
              <a:alpha val="69000"/>
            </a:schemeClr>
          </a:solidFill>
          <a:ln w="38100">
            <a:solidFill>
              <a:srgbClr val="4DC2E6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4DC2E6"/>
                </a:solidFill>
                <a:latin typeface="Times New Roman" panose="02020603050405020304" pitchFamily="18" charset="0"/>
              </a:rPr>
              <a:t>p : q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94384E25-6FA9-46B5-B1A1-0AEF9057F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875" y="2892982"/>
            <a:ext cx="2297723" cy="1327326"/>
          </a:xfrm>
          <a:prstGeom prst="star16">
            <a:avLst>
              <a:gd name="adj" fmla="val 39898"/>
            </a:avLst>
          </a:prstGeom>
          <a:solidFill>
            <a:schemeClr val="bg1"/>
          </a:solidFill>
          <a:ln w="57150">
            <a:solidFill>
              <a:srgbClr val="CD6236"/>
            </a:solidFill>
            <a:prstDash val="lgDash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C3C24"/>
                </a:solidFill>
                <a:latin typeface="Times New Roman" panose="02020603050405020304" pitchFamily="18" charset="0"/>
              </a:rPr>
              <a:t>m + n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39CCDA59-8EC4-4A6A-9FE2-7D04CB26D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445" y="4761610"/>
            <a:ext cx="2297723" cy="1420676"/>
          </a:xfrm>
          <a:prstGeom prst="star8">
            <a:avLst>
              <a:gd name="adj" fmla="val 38250"/>
            </a:avLst>
          </a:prstGeom>
          <a:solidFill>
            <a:schemeClr val="bg1"/>
          </a:solidFill>
          <a:ln w="38100">
            <a:solidFill>
              <a:srgbClr val="D472A1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F09372"/>
                </a:solidFill>
                <a:latin typeface="Times New Roman" panose="02020603050405020304" pitchFamily="18" charset="0"/>
              </a:rPr>
              <a:t>c + 3 x 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6E40D-BD90-4890-9E23-0B4C823B7703}"/>
              </a:ext>
            </a:extLst>
          </p:cNvPr>
          <p:cNvSpPr txBox="1"/>
          <p:nvPr/>
        </p:nvSpPr>
        <p:spPr>
          <a:xfrm>
            <a:off x="6447691" y="292541"/>
            <a:ext cx="5404340" cy="1598386"/>
          </a:xfrm>
          <a:prstGeom prst="rect">
            <a:avLst/>
          </a:prstGeom>
          <a:solidFill>
            <a:srgbClr val="F0C0AC">
              <a:alpha val="35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2.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Tìm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điểm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giống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nhau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và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khác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nhau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giữa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và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một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BAE1F2-4C64-4BBD-BD7C-4CEBF235F686}"/>
              </a:ext>
            </a:extLst>
          </p:cNvPr>
          <p:cNvSpPr txBox="1"/>
          <p:nvPr/>
        </p:nvSpPr>
        <p:spPr>
          <a:xfrm>
            <a:off x="6447691" y="1935430"/>
            <a:ext cx="2627316" cy="3785652"/>
          </a:xfrm>
          <a:prstGeom prst="rect">
            <a:avLst/>
          </a:prstGeom>
          <a:solidFill>
            <a:srgbClr val="F0C0A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b="1" i="1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Giống</a:t>
            </a:r>
            <a:r>
              <a:rPr lang="en-US" altLang="ko-KR" sz="2400" b="1" i="1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b="1" i="1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nhau</a:t>
            </a:r>
            <a:r>
              <a:rPr lang="en-US" altLang="ko-KR" sz="2400" b="1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biểu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thức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chứa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chữ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thể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hoặc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không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phần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số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9EC75-AE7D-444B-9F40-BC5FBEB72932}"/>
              </a:ext>
            </a:extLst>
          </p:cNvPr>
          <p:cNvSpPr txBox="1"/>
          <p:nvPr/>
        </p:nvSpPr>
        <p:spPr>
          <a:xfrm>
            <a:off x="9177824" y="1935430"/>
            <a:ext cx="2627316" cy="3785652"/>
          </a:xfrm>
          <a:prstGeom prst="rect">
            <a:avLst/>
          </a:prstGeom>
          <a:solidFill>
            <a:srgbClr val="F0C0AC">
              <a:alpha val="70000"/>
            </a:srgbClr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ko-KR" sz="2400" b="1" i="1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Khác</a:t>
            </a:r>
            <a:r>
              <a:rPr lang="en-US" altLang="ko-KR" sz="2400" b="1" i="1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b="1" i="1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nhau</a:t>
            </a:r>
            <a:r>
              <a:rPr lang="en-US" altLang="ko-KR" sz="2400" b="1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+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một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: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chỉ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một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trong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endParaRPr lang="en-US" altLang="ko-KR" sz="2400" dirty="0">
              <a:solidFill>
                <a:srgbClr val="9C3D23"/>
              </a:solidFill>
              <a:latin typeface="Times New Roman" panose="02020603050405020304" pitchFamily="18" charset="0"/>
              <a:ea typeface="Gulim" panose="020B0503020000020004" pitchFamily="34" charset="-127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9C3D23"/>
              </a:solidFill>
              <a:latin typeface="Times New Roman" panose="02020603050405020304" pitchFamily="18" charset="0"/>
              <a:ea typeface="Gulim" panose="020B0503020000020004" pitchFamily="34" charset="-127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+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: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trong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1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222731" y="1843141"/>
            <a:ext cx="3746539" cy="891656"/>
            <a:chOff x="1100240" y="3154466"/>
            <a:chExt cx="3746539" cy="869572"/>
          </a:xfrm>
        </p:grpSpPr>
        <p:sp>
          <p:nvSpPr>
            <p:cNvPr id="15" name="文本框 14"/>
            <p:cNvSpPr txBox="1"/>
            <p:nvPr/>
          </p:nvSpPr>
          <p:spPr>
            <a:xfrm>
              <a:off x="1100240" y="3154466"/>
              <a:ext cx="3746539" cy="810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động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3</a:t>
              </a:r>
              <a:endParaRPr lang="zh-CN" altLang="en-US" sz="4800" b="1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8126" y="3978319"/>
              <a:ext cx="3570750" cy="45719"/>
            </a:xfrm>
            <a:prstGeom prst="rect">
              <a:avLst/>
            </a:prstGeom>
            <a:solidFill>
              <a:srgbClr val="219CA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0A0BE-307A-4744-852C-C65EE9490ABB}"/>
              </a:ext>
            </a:extLst>
          </p:cNvPr>
          <p:cNvSpPr txBox="1"/>
          <p:nvPr/>
        </p:nvSpPr>
        <p:spPr>
          <a:xfrm>
            <a:off x="3435485" y="2810132"/>
            <a:ext cx="532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46225"/>
                </a:solidFill>
              </a:rPr>
              <a:t>Luyện</a:t>
            </a:r>
            <a:r>
              <a:rPr lang="en-US" sz="4400" b="1" dirty="0">
                <a:solidFill>
                  <a:srgbClr val="C46225"/>
                </a:solidFill>
              </a:rPr>
              <a:t> </a:t>
            </a:r>
            <a:r>
              <a:rPr lang="en-US" sz="4400" b="1" dirty="0" err="1">
                <a:solidFill>
                  <a:srgbClr val="C46225"/>
                </a:solidFill>
              </a:rPr>
              <a:t>tập</a:t>
            </a:r>
            <a:endParaRPr lang="en-US" sz="4400" b="1" dirty="0">
              <a:solidFill>
                <a:srgbClr val="C462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91686"/>
            <a:ext cx="12190413" cy="1159809"/>
            <a:chOff x="0" y="557446"/>
            <a:chExt cx="12190413" cy="1159809"/>
          </a:xfrm>
        </p:grpSpPr>
        <p:sp>
          <p:nvSpPr>
            <p:cNvPr id="11" name="矩形 10"/>
            <p:cNvSpPr/>
            <p:nvPr/>
          </p:nvSpPr>
          <p:spPr>
            <a:xfrm flipV="1">
              <a:off x="0" y="1671536"/>
              <a:ext cx="12190413" cy="45719"/>
            </a:xfrm>
            <a:prstGeom prst="rect">
              <a:avLst/>
            </a:prstGeom>
            <a:solidFill>
              <a:srgbClr val="219C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19CAC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4467544" y="55744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36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5BFE37A-E99D-4759-AC73-7937BEF7A7AD}"/>
              </a:ext>
            </a:extLst>
          </p:cNvPr>
          <p:cNvSpPr txBox="1"/>
          <p:nvPr/>
        </p:nvSpPr>
        <p:spPr>
          <a:xfrm>
            <a:off x="1935155" y="174786"/>
            <a:ext cx="8321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 + d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+ d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5534D-DE85-4614-A235-0636B743A270}"/>
              </a:ext>
            </a:extLst>
          </p:cNvPr>
          <p:cNvSpPr/>
          <p:nvPr/>
        </p:nvSpPr>
        <p:spPr>
          <a:xfrm>
            <a:off x="375141" y="1720825"/>
            <a:ext cx="3376246" cy="1362095"/>
          </a:xfrm>
          <a:prstGeom prst="round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9C3C24"/>
                </a:solidFill>
              </a:rPr>
              <a:t>a) c = 10 </a:t>
            </a:r>
            <a:r>
              <a:rPr lang="en-US" sz="3200" b="1" dirty="0" err="1">
                <a:solidFill>
                  <a:srgbClr val="9C3C24"/>
                </a:solidFill>
              </a:rPr>
              <a:t>và</a:t>
            </a:r>
            <a:r>
              <a:rPr lang="en-US" sz="3200" b="1" dirty="0">
                <a:solidFill>
                  <a:srgbClr val="9C3C24"/>
                </a:solidFill>
              </a:rPr>
              <a:t> d = 25</a:t>
            </a:r>
            <a:endParaRPr lang="en-US" sz="3200" dirty="0">
              <a:solidFill>
                <a:srgbClr val="9C3C24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A0E8B49-2C14-46AF-A7AA-BDE1E3E6D5AA}"/>
              </a:ext>
            </a:extLst>
          </p:cNvPr>
          <p:cNvSpPr/>
          <p:nvPr/>
        </p:nvSpPr>
        <p:spPr>
          <a:xfrm>
            <a:off x="375141" y="4124889"/>
            <a:ext cx="3376246" cy="1428922"/>
          </a:xfrm>
          <a:prstGeom prst="round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9C3C24"/>
                </a:solidFill>
              </a:rPr>
              <a:t>b) c = 15 cm </a:t>
            </a:r>
            <a:r>
              <a:rPr lang="en-US" sz="3200" b="1" dirty="0" err="1">
                <a:solidFill>
                  <a:srgbClr val="9C3C24"/>
                </a:solidFill>
              </a:rPr>
              <a:t>và</a:t>
            </a:r>
            <a:r>
              <a:rPr lang="en-US" sz="3200" b="1" dirty="0">
                <a:solidFill>
                  <a:srgbClr val="9C3C24"/>
                </a:solidFill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9C3C24"/>
                </a:solidFill>
              </a:rPr>
              <a:t>d = 45 cm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9FDDFA73-838B-401D-BC1D-F79735C2A2F6}"/>
              </a:ext>
            </a:extLst>
          </p:cNvPr>
          <p:cNvSpPr/>
          <p:nvPr/>
        </p:nvSpPr>
        <p:spPr>
          <a:xfrm>
            <a:off x="3880338" y="1720826"/>
            <a:ext cx="7924800" cy="131057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4DC2E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9C3C24"/>
                </a:solidFill>
              </a:rPr>
              <a:t>Nếu</a:t>
            </a:r>
            <a:r>
              <a:rPr lang="en-US" sz="3200" dirty="0">
                <a:solidFill>
                  <a:srgbClr val="9C3C24"/>
                </a:solidFill>
              </a:rPr>
              <a:t> c = 10 </a:t>
            </a:r>
            <a:r>
              <a:rPr lang="en-US" sz="3200" dirty="0" err="1">
                <a:solidFill>
                  <a:srgbClr val="9C3C24"/>
                </a:solidFill>
              </a:rPr>
              <a:t>và</a:t>
            </a:r>
            <a:r>
              <a:rPr lang="en-US" sz="3200" dirty="0">
                <a:solidFill>
                  <a:srgbClr val="9C3C24"/>
                </a:solidFill>
              </a:rPr>
              <a:t> d = 25 </a:t>
            </a:r>
            <a:r>
              <a:rPr lang="en-US" sz="3200" dirty="0" err="1">
                <a:solidFill>
                  <a:srgbClr val="9C3C24"/>
                </a:solidFill>
              </a:rPr>
              <a:t>thì</a:t>
            </a:r>
            <a:r>
              <a:rPr lang="en-US" sz="3200" dirty="0">
                <a:solidFill>
                  <a:srgbClr val="9C3C24"/>
                </a:solidFill>
              </a:rPr>
              <a:t> c + d= 10 + 25 = 35; </a:t>
            </a:r>
            <a:r>
              <a:rPr lang="en-US" sz="3200" dirty="0" err="1">
                <a:solidFill>
                  <a:srgbClr val="9C3C24"/>
                </a:solidFill>
              </a:rPr>
              <a:t>vậy</a:t>
            </a:r>
            <a:r>
              <a:rPr lang="en-US" sz="3200" dirty="0">
                <a:solidFill>
                  <a:srgbClr val="9C3C24"/>
                </a:solidFill>
              </a:rPr>
              <a:t> 35 </a:t>
            </a:r>
            <a:r>
              <a:rPr lang="en-US" sz="3200" dirty="0" err="1">
                <a:solidFill>
                  <a:srgbClr val="9C3C24"/>
                </a:solidFill>
              </a:rPr>
              <a:t>là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một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giá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trị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số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của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biểu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thức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c+d</a:t>
            </a:r>
            <a:r>
              <a:rPr lang="en-US" sz="3200" dirty="0">
                <a:solidFill>
                  <a:srgbClr val="9C3C24"/>
                </a:solidFill>
              </a:rPr>
              <a:t>.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A13FECA8-1B86-4B07-8BD9-32170FD43A72}"/>
              </a:ext>
            </a:extLst>
          </p:cNvPr>
          <p:cNvSpPr/>
          <p:nvPr/>
        </p:nvSpPr>
        <p:spPr>
          <a:xfrm>
            <a:off x="3880338" y="4124889"/>
            <a:ext cx="7924800" cy="187732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4DC2E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9C3C24"/>
                </a:solidFill>
              </a:rPr>
              <a:t>Nếu</a:t>
            </a:r>
            <a:r>
              <a:rPr lang="en-US" sz="3200" dirty="0">
                <a:solidFill>
                  <a:srgbClr val="9C3C24"/>
                </a:solidFill>
              </a:rPr>
              <a:t> c = 15cm </a:t>
            </a:r>
            <a:r>
              <a:rPr lang="en-US" sz="3200" dirty="0" err="1">
                <a:solidFill>
                  <a:srgbClr val="9C3C24"/>
                </a:solidFill>
              </a:rPr>
              <a:t>và</a:t>
            </a:r>
            <a:r>
              <a:rPr lang="en-US" sz="3200" dirty="0">
                <a:solidFill>
                  <a:srgbClr val="9C3C24"/>
                </a:solidFill>
              </a:rPr>
              <a:t> d = 45cm </a:t>
            </a:r>
            <a:r>
              <a:rPr lang="en-US" sz="3200" dirty="0" err="1">
                <a:solidFill>
                  <a:srgbClr val="9C3C24"/>
                </a:solidFill>
              </a:rPr>
              <a:t>thì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</a:p>
          <a:p>
            <a:r>
              <a:rPr lang="en-US" sz="3200" dirty="0">
                <a:solidFill>
                  <a:srgbClr val="9C3C24"/>
                </a:solidFill>
              </a:rPr>
              <a:t>c + d = 15cm + 45cm = 60cm; </a:t>
            </a:r>
            <a:r>
              <a:rPr lang="en-US" sz="3200" dirty="0" err="1">
                <a:solidFill>
                  <a:srgbClr val="9C3C24"/>
                </a:solidFill>
              </a:rPr>
              <a:t>vậy</a:t>
            </a:r>
            <a:r>
              <a:rPr lang="en-US" sz="3200" dirty="0">
                <a:solidFill>
                  <a:srgbClr val="9C3C24"/>
                </a:solidFill>
              </a:rPr>
              <a:t> 60cm </a:t>
            </a:r>
            <a:r>
              <a:rPr lang="en-US" sz="3200" dirty="0" err="1">
                <a:solidFill>
                  <a:srgbClr val="9C3C24"/>
                </a:solidFill>
              </a:rPr>
              <a:t>là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>
                <a:solidFill>
                  <a:srgbClr val="9C3C24"/>
                </a:solidFill>
              </a:rPr>
              <a:t>một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giá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trị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số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của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biểu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thức</a:t>
            </a:r>
            <a:r>
              <a:rPr lang="en-US" sz="3200" dirty="0">
                <a:solidFill>
                  <a:srgbClr val="9C3C24"/>
                </a:solidFill>
              </a:rPr>
              <a:t> c + 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-1" y="1209220"/>
            <a:ext cx="12190413" cy="45719"/>
          </a:xfrm>
          <a:prstGeom prst="rect">
            <a:avLst/>
          </a:prstGeom>
          <a:solidFill>
            <a:srgbClr val="219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CAC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A31427-1DD3-411D-893C-4C2AAF86210C}"/>
              </a:ext>
            </a:extLst>
          </p:cNvPr>
          <p:cNvSpPr txBox="1"/>
          <p:nvPr/>
        </p:nvSpPr>
        <p:spPr>
          <a:xfrm>
            <a:off x="1935155" y="174786"/>
            <a:ext cx="8321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 – b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– b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EBCE85-0F3F-4DB3-B85C-B3DF98AF78DB}"/>
              </a:ext>
            </a:extLst>
          </p:cNvPr>
          <p:cNvSpPr txBox="1"/>
          <p:nvPr/>
        </p:nvSpPr>
        <p:spPr>
          <a:xfrm>
            <a:off x="683368" y="1334276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986955"/>
                </a:solidFill>
              </a:rPr>
              <a:t>a)   a = 32 </a:t>
            </a:r>
            <a:r>
              <a:rPr lang="en-US" sz="2800" b="1" dirty="0" err="1">
                <a:solidFill>
                  <a:srgbClr val="986955"/>
                </a:solidFill>
              </a:rPr>
              <a:t>và</a:t>
            </a:r>
            <a:r>
              <a:rPr lang="en-US" sz="2800" b="1" dirty="0">
                <a:solidFill>
                  <a:srgbClr val="986955"/>
                </a:solidFill>
              </a:rPr>
              <a:t> b = 20    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0274FD-B3BF-4171-87E5-F42AB3EE5375}"/>
              </a:ext>
            </a:extLst>
          </p:cNvPr>
          <p:cNvSpPr txBox="1"/>
          <p:nvPr/>
        </p:nvSpPr>
        <p:spPr>
          <a:xfrm>
            <a:off x="683368" y="2876884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B9282D"/>
                </a:solidFill>
              </a:rPr>
              <a:t>b) a = 45 </a:t>
            </a:r>
            <a:r>
              <a:rPr lang="en-US" sz="2800" b="1" dirty="0" err="1">
                <a:solidFill>
                  <a:srgbClr val="B9282D"/>
                </a:solidFill>
              </a:rPr>
              <a:t>và</a:t>
            </a:r>
            <a:r>
              <a:rPr lang="en-US" sz="2800" b="1" dirty="0">
                <a:solidFill>
                  <a:srgbClr val="B9282D"/>
                </a:solidFill>
              </a:rPr>
              <a:t> b = 36 </a:t>
            </a:r>
            <a:endParaRPr lang="en-US" sz="2800" dirty="0">
              <a:solidFill>
                <a:srgbClr val="B9282D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4C6C9C-BC46-40D0-A078-F3E722A2C3F5}"/>
              </a:ext>
            </a:extLst>
          </p:cNvPr>
          <p:cNvSpPr txBox="1"/>
          <p:nvPr/>
        </p:nvSpPr>
        <p:spPr>
          <a:xfrm>
            <a:off x="683368" y="4523535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E6337"/>
                </a:solidFill>
              </a:rPr>
              <a:t>c) a = 18m </a:t>
            </a:r>
            <a:r>
              <a:rPr lang="en-US" sz="2800" b="1" dirty="0" err="1">
                <a:solidFill>
                  <a:srgbClr val="CE6337"/>
                </a:solidFill>
              </a:rPr>
              <a:t>và</a:t>
            </a:r>
            <a:r>
              <a:rPr lang="en-US" sz="2800" b="1" dirty="0">
                <a:solidFill>
                  <a:srgbClr val="CE6337"/>
                </a:solidFill>
              </a:rPr>
              <a:t> b = 10m</a:t>
            </a:r>
            <a:endParaRPr lang="en-US" sz="2800" dirty="0">
              <a:solidFill>
                <a:srgbClr val="CE6337"/>
              </a:solidFill>
            </a:endParaRPr>
          </a:p>
        </p:txBody>
      </p:sp>
      <p:sp>
        <p:nvSpPr>
          <p:cNvPr id="56" name="Hình chữ nhật góc tròn 8">
            <a:extLst>
              <a:ext uri="{FF2B5EF4-FFF2-40B4-BE49-F238E27FC236}">
                <a16:creationId xmlns:a16="http://schemas.microsoft.com/office/drawing/2014/main" id="{7D62B51D-5278-409F-8511-4EFCFF7337DB}"/>
              </a:ext>
            </a:extLst>
          </p:cNvPr>
          <p:cNvSpPr/>
          <p:nvPr/>
        </p:nvSpPr>
        <p:spPr>
          <a:xfrm>
            <a:off x="1095989" y="1823959"/>
            <a:ext cx="10586936" cy="972000"/>
          </a:xfrm>
          <a:prstGeom prst="roundRect">
            <a:avLst/>
          </a:prstGeom>
          <a:solidFill>
            <a:srgbClr val="F0C0AC">
              <a:alpha val="40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986955"/>
                </a:solidFill>
              </a:rPr>
              <a:t>Nếu</a:t>
            </a:r>
            <a:r>
              <a:rPr lang="en-US" sz="2800" b="1" dirty="0">
                <a:solidFill>
                  <a:srgbClr val="986955"/>
                </a:solidFill>
              </a:rPr>
              <a:t> a = 32 </a:t>
            </a:r>
            <a:r>
              <a:rPr lang="en-US" sz="2800" b="1" dirty="0" err="1">
                <a:solidFill>
                  <a:srgbClr val="986955"/>
                </a:solidFill>
              </a:rPr>
              <a:t>và</a:t>
            </a:r>
            <a:r>
              <a:rPr lang="en-US" sz="2800" b="1" dirty="0">
                <a:solidFill>
                  <a:srgbClr val="986955"/>
                </a:solidFill>
              </a:rPr>
              <a:t> b = 20 </a:t>
            </a:r>
            <a:r>
              <a:rPr lang="en-US" sz="2800" b="1" dirty="0" err="1">
                <a:solidFill>
                  <a:srgbClr val="986955"/>
                </a:solidFill>
              </a:rPr>
              <a:t>thì</a:t>
            </a:r>
            <a:r>
              <a:rPr lang="en-US" sz="2800" b="1" dirty="0">
                <a:solidFill>
                  <a:srgbClr val="986955"/>
                </a:solidFill>
              </a:rPr>
              <a:t> a – b = 32 – 20 = 12; </a:t>
            </a:r>
            <a:r>
              <a:rPr lang="en-US" sz="2800" b="1" dirty="0" err="1">
                <a:solidFill>
                  <a:srgbClr val="986955"/>
                </a:solidFill>
              </a:rPr>
              <a:t>vậy</a:t>
            </a:r>
            <a:r>
              <a:rPr lang="en-US" sz="2800" b="1" dirty="0">
                <a:solidFill>
                  <a:srgbClr val="986955"/>
                </a:solidFill>
              </a:rPr>
              <a:t> 12 </a:t>
            </a:r>
            <a:r>
              <a:rPr lang="en-US" sz="2800" b="1" dirty="0" err="1">
                <a:solidFill>
                  <a:srgbClr val="986955"/>
                </a:solidFill>
              </a:rPr>
              <a:t>là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một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giá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trị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của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biểu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thức</a:t>
            </a:r>
            <a:r>
              <a:rPr lang="en-US" sz="2800" b="1" dirty="0">
                <a:solidFill>
                  <a:srgbClr val="986955"/>
                </a:solidFill>
              </a:rPr>
              <a:t> a - b.</a:t>
            </a:r>
          </a:p>
        </p:txBody>
      </p:sp>
      <p:sp>
        <p:nvSpPr>
          <p:cNvPr id="57" name="Hình chữ nhật góc tròn 9">
            <a:extLst>
              <a:ext uri="{FF2B5EF4-FFF2-40B4-BE49-F238E27FC236}">
                <a16:creationId xmlns:a16="http://schemas.microsoft.com/office/drawing/2014/main" id="{C8717588-5F71-4794-944E-907AE199C491}"/>
              </a:ext>
            </a:extLst>
          </p:cNvPr>
          <p:cNvSpPr/>
          <p:nvPr/>
        </p:nvSpPr>
        <p:spPr>
          <a:xfrm>
            <a:off x="1095989" y="3419164"/>
            <a:ext cx="10586936" cy="972000"/>
          </a:xfrm>
          <a:prstGeom prst="roundRect">
            <a:avLst/>
          </a:prstGeom>
          <a:solidFill>
            <a:srgbClr val="F0C0AC">
              <a:alpha val="40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B9282D"/>
                </a:solidFill>
              </a:rPr>
              <a:t>Nếu</a:t>
            </a:r>
            <a:r>
              <a:rPr lang="en-US" sz="2800" b="1" dirty="0">
                <a:solidFill>
                  <a:srgbClr val="B9282D"/>
                </a:solidFill>
              </a:rPr>
              <a:t> a = 45 </a:t>
            </a:r>
            <a:r>
              <a:rPr lang="en-US" sz="2800" b="1" dirty="0" err="1">
                <a:solidFill>
                  <a:srgbClr val="B9282D"/>
                </a:solidFill>
              </a:rPr>
              <a:t>và</a:t>
            </a:r>
            <a:r>
              <a:rPr lang="en-US" sz="2800" b="1" dirty="0">
                <a:solidFill>
                  <a:srgbClr val="B9282D"/>
                </a:solidFill>
              </a:rPr>
              <a:t> b = 36 </a:t>
            </a:r>
            <a:r>
              <a:rPr lang="en-US" sz="2800" b="1" dirty="0" err="1">
                <a:solidFill>
                  <a:srgbClr val="B9282D"/>
                </a:solidFill>
              </a:rPr>
              <a:t>thì</a:t>
            </a:r>
            <a:r>
              <a:rPr lang="en-US" sz="2800" b="1" dirty="0">
                <a:solidFill>
                  <a:srgbClr val="B9282D"/>
                </a:solidFill>
              </a:rPr>
              <a:t> a – b = 45 – 36 = 9; </a:t>
            </a:r>
            <a:r>
              <a:rPr lang="en-US" sz="2800" b="1" dirty="0" err="1">
                <a:solidFill>
                  <a:srgbClr val="B9282D"/>
                </a:solidFill>
              </a:rPr>
              <a:t>vậy</a:t>
            </a:r>
            <a:r>
              <a:rPr lang="en-US" sz="2800" b="1" dirty="0">
                <a:solidFill>
                  <a:srgbClr val="B9282D"/>
                </a:solidFill>
              </a:rPr>
              <a:t> 9 </a:t>
            </a:r>
            <a:r>
              <a:rPr lang="en-US" sz="2800" b="1" dirty="0" err="1">
                <a:solidFill>
                  <a:srgbClr val="B9282D"/>
                </a:solidFill>
              </a:rPr>
              <a:t>là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một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giá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trị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của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biểu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thức</a:t>
            </a:r>
            <a:r>
              <a:rPr lang="en-US" sz="2800" b="1" dirty="0">
                <a:solidFill>
                  <a:srgbClr val="B9282D"/>
                </a:solidFill>
              </a:rPr>
              <a:t> a - b.</a:t>
            </a:r>
          </a:p>
        </p:txBody>
      </p:sp>
      <p:sp>
        <p:nvSpPr>
          <p:cNvPr id="58" name="Hình chữ nhật góc tròn 10">
            <a:extLst>
              <a:ext uri="{FF2B5EF4-FFF2-40B4-BE49-F238E27FC236}">
                <a16:creationId xmlns:a16="http://schemas.microsoft.com/office/drawing/2014/main" id="{247D7DF7-F549-4542-910E-1A340D8F588F}"/>
              </a:ext>
            </a:extLst>
          </p:cNvPr>
          <p:cNvSpPr/>
          <p:nvPr/>
        </p:nvSpPr>
        <p:spPr>
          <a:xfrm>
            <a:off x="1095988" y="5012744"/>
            <a:ext cx="10586936" cy="972000"/>
          </a:xfrm>
          <a:prstGeom prst="roundRect">
            <a:avLst/>
          </a:prstGeom>
          <a:solidFill>
            <a:srgbClr val="F0C0AC">
              <a:alpha val="40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CE6337"/>
                </a:solidFill>
              </a:rPr>
              <a:t>Nếu</a:t>
            </a:r>
            <a:r>
              <a:rPr lang="en-US" sz="2800" b="1" dirty="0">
                <a:solidFill>
                  <a:srgbClr val="CE6337"/>
                </a:solidFill>
              </a:rPr>
              <a:t> a = 18m </a:t>
            </a:r>
            <a:r>
              <a:rPr lang="en-US" sz="2800" b="1" dirty="0" err="1">
                <a:solidFill>
                  <a:srgbClr val="CE6337"/>
                </a:solidFill>
              </a:rPr>
              <a:t>và</a:t>
            </a:r>
            <a:r>
              <a:rPr lang="en-US" sz="2800" b="1" dirty="0">
                <a:solidFill>
                  <a:srgbClr val="CE6337"/>
                </a:solidFill>
              </a:rPr>
              <a:t> b = 10m </a:t>
            </a:r>
            <a:r>
              <a:rPr lang="en-US" sz="2800" b="1" dirty="0" err="1">
                <a:solidFill>
                  <a:srgbClr val="CE6337"/>
                </a:solidFill>
              </a:rPr>
              <a:t>thì</a:t>
            </a:r>
            <a:r>
              <a:rPr lang="en-US" sz="2800" b="1" dirty="0">
                <a:solidFill>
                  <a:srgbClr val="CE6337"/>
                </a:solidFill>
              </a:rPr>
              <a:t> a – b = 18m - 10m = 8m; </a:t>
            </a:r>
            <a:r>
              <a:rPr lang="en-US" sz="2800" b="1" dirty="0" err="1">
                <a:solidFill>
                  <a:srgbClr val="CE6337"/>
                </a:solidFill>
              </a:rPr>
              <a:t>vậy</a:t>
            </a:r>
            <a:r>
              <a:rPr lang="en-US" sz="2800" b="1" dirty="0">
                <a:solidFill>
                  <a:srgbClr val="CE6337"/>
                </a:solidFill>
              </a:rPr>
              <a:t> 8m </a:t>
            </a:r>
            <a:r>
              <a:rPr lang="en-US" sz="2800" b="1" dirty="0" err="1">
                <a:solidFill>
                  <a:srgbClr val="CE6337"/>
                </a:solidFill>
              </a:rPr>
              <a:t>là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một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giá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trị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của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biểu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thức</a:t>
            </a:r>
            <a:r>
              <a:rPr lang="en-US" sz="2800" b="1" dirty="0">
                <a:solidFill>
                  <a:srgbClr val="CE6337"/>
                </a:solidFill>
              </a:rPr>
              <a:t> a - 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-1" y="1235037"/>
            <a:ext cx="12190413" cy="45719"/>
          </a:xfrm>
          <a:prstGeom prst="rect">
            <a:avLst/>
          </a:prstGeom>
          <a:solidFill>
            <a:srgbClr val="219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CA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0244D-8225-45BC-8651-A355BA0D95F2}"/>
                  </a:ext>
                </a:extLst>
              </p:cNvPr>
              <p:cNvSpPr txBox="1"/>
              <p:nvPr/>
            </p:nvSpPr>
            <p:spPr>
              <a:xfrm>
                <a:off x="1597580" y="174786"/>
                <a:ext cx="93363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a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trống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0244D-8225-45BC-8651-A355BA0D9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580" y="174786"/>
                <a:ext cx="9336309" cy="1077218"/>
              </a:xfrm>
              <a:prstGeom prst="rect">
                <a:avLst/>
              </a:prstGeom>
              <a:blipFill>
                <a:blip r:embed="rId3"/>
                <a:stretch>
                  <a:fillRect l="-1632" t="-7955" r="-254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41">
            <a:extLst>
              <a:ext uri="{FF2B5EF4-FFF2-40B4-BE49-F238E27FC236}">
                <a16:creationId xmlns:a16="http://schemas.microsoft.com/office/drawing/2014/main" id="{9FBAA04E-AC34-49B2-AA0F-2BC87B449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</a:t>
            </a:r>
          </a:p>
        </p:txBody>
      </p:sp>
      <p:graphicFrame>
        <p:nvGraphicFramePr>
          <p:cNvPr id="19" name="Group 142">
            <a:extLst>
              <a:ext uri="{FF2B5EF4-FFF2-40B4-BE49-F238E27FC236}">
                <a16:creationId xmlns:a16="http://schemas.microsoft.com/office/drawing/2014/main" id="{E1F766EA-729B-4AD7-BC85-F02CEA2CD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28354"/>
              </p:ext>
            </p:extLst>
          </p:nvPr>
        </p:nvGraphicFramePr>
        <p:xfrm>
          <a:off x="2184164" y="1877439"/>
          <a:ext cx="8243887" cy="285020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49412">
                  <a:extLst>
                    <a:ext uri="{9D8B030D-6E8A-4147-A177-3AD203B41FA5}">
                      <a16:colId xmlns:a16="http://schemas.microsoft.com/office/drawing/2014/main" val="3471760114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87748019"/>
                    </a:ext>
                  </a:extLst>
                </a:gridCol>
                <a:gridCol w="1649413">
                  <a:extLst>
                    <a:ext uri="{9D8B030D-6E8A-4147-A177-3AD203B41FA5}">
                      <a16:colId xmlns:a16="http://schemas.microsoft.com/office/drawing/2014/main" val="1423015048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794882008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883512166"/>
                    </a:ext>
                  </a:extLst>
                </a:gridCol>
              </a:tblGrid>
              <a:tr h="7121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698574"/>
                  </a:ext>
                </a:extLst>
              </a:tr>
              <a:tr h="7138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61286"/>
                  </a:ext>
                </a:extLst>
              </a:tr>
              <a:tr h="7121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84920"/>
                  </a:ext>
                </a:extLst>
              </a:tr>
              <a:tr h="7121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2426"/>
                  </a:ext>
                </a:extLst>
              </a:tr>
            </a:tbl>
          </a:graphicData>
        </a:graphic>
      </p:graphicFrame>
      <p:sp>
        <p:nvSpPr>
          <p:cNvPr id="20" name="Text Box 174">
            <a:extLst>
              <a:ext uri="{FF2B5EF4-FFF2-40B4-BE49-F238E27FC236}">
                <a16:creationId xmlns:a16="http://schemas.microsoft.com/office/drawing/2014/main" id="{CE544C7D-EC3B-47AD-8FE3-D996E68B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b</a:t>
            </a:r>
          </a:p>
        </p:txBody>
      </p:sp>
      <p:sp>
        <p:nvSpPr>
          <p:cNvPr id="21" name="Text Box 175">
            <a:extLst>
              <a:ext uri="{FF2B5EF4-FFF2-40B4-BE49-F238E27FC236}">
                <a16:creationId xmlns:a16="http://schemas.microsoft.com/office/drawing/2014/main" id="{BBC551CD-3BCE-45A0-879C-B2695035B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3334764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 x b</a:t>
            </a:r>
          </a:p>
        </p:txBody>
      </p:sp>
      <p:sp>
        <p:nvSpPr>
          <p:cNvPr id="22" name="Text Box 176">
            <a:extLst>
              <a:ext uri="{FF2B5EF4-FFF2-40B4-BE49-F238E27FC236}">
                <a16:creationId xmlns:a16="http://schemas.microsoft.com/office/drawing/2014/main" id="{023E9318-0D86-4762-AD7A-0DADBA4DB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 : b</a:t>
            </a:r>
          </a:p>
        </p:txBody>
      </p:sp>
      <p:sp>
        <p:nvSpPr>
          <p:cNvPr id="23" name="Text Box 177">
            <a:extLst>
              <a:ext uri="{FF2B5EF4-FFF2-40B4-BE49-F238E27FC236}">
                <a16:creationId xmlns:a16="http://schemas.microsoft.com/office/drawing/2014/main" id="{BDF1C583-F7EE-4C57-B3CE-B02CD29A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564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12</a:t>
            </a:r>
          </a:p>
        </p:txBody>
      </p:sp>
      <p:sp>
        <p:nvSpPr>
          <p:cNvPr id="24" name="Text Box 178">
            <a:extLst>
              <a:ext uri="{FF2B5EF4-FFF2-40B4-BE49-F238E27FC236}">
                <a16:creationId xmlns:a16="http://schemas.microsoft.com/office/drawing/2014/main" id="{BFB886D7-739E-4BE5-820E-451B4228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26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3</a:t>
            </a:r>
          </a:p>
        </p:txBody>
      </p:sp>
      <p:sp>
        <p:nvSpPr>
          <p:cNvPr id="25" name="Text Box 179">
            <a:extLst>
              <a:ext uri="{FF2B5EF4-FFF2-40B4-BE49-F238E27FC236}">
                <a16:creationId xmlns:a16="http://schemas.microsoft.com/office/drawing/2014/main" id="{EBFC309D-951C-4E9D-BD03-4A4333B7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26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36</a:t>
            </a:r>
          </a:p>
        </p:txBody>
      </p:sp>
      <p:sp>
        <p:nvSpPr>
          <p:cNvPr id="26" name="Text Box 180">
            <a:extLst>
              <a:ext uri="{FF2B5EF4-FFF2-40B4-BE49-F238E27FC236}">
                <a16:creationId xmlns:a16="http://schemas.microsoft.com/office/drawing/2014/main" id="{6EFABFD0-DC1B-4BA7-BBC7-45EF8AD2B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26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4</a:t>
            </a:r>
          </a:p>
        </p:txBody>
      </p:sp>
      <p:sp>
        <p:nvSpPr>
          <p:cNvPr id="27" name="Text Box 181">
            <a:extLst>
              <a:ext uri="{FF2B5EF4-FFF2-40B4-BE49-F238E27FC236}">
                <a16:creationId xmlns:a16="http://schemas.microsoft.com/office/drawing/2014/main" id="{A0D78F0B-7446-4324-9C07-30F6AA8B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801" y="194093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28</a:t>
            </a:r>
          </a:p>
        </p:txBody>
      </p:sp>
      <p:sp>
        <p:nvSpPr>
          <p:cNvPr id="28" name="Text Box 182">
            <a:extLst>
              <a:ext uri="{FF2B5EF4-FFF2-40B4-BE49-F238E27FC236}">
                <a16:creationId xmlns:a16="http://schemas.microsoft.com/office/drawing/2014/main" id="{C40A6BFF-4988-4C76-8540-B9176E13D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164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4</a:t>
            </a:r>
          </a:p>
        </p:txBody>
      </p:sp>
      <p:sp>
        <p:nvSpPr>
          <p:cNvPr id="29" name="Text Box 183">
            <a:extLst>
              <a:ext uri="{FF2B5EF4-FFF2-40B4-BE49-F238E27FC236}">
                <a16:creationId xmlns:a16="http://schemas.microsoft.com/office/drawing/2014/main" id="{BDDA52FD-2BD1-4E3E-9902-39BDB81F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401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60</a:t>
            </a:r>
          </a:p>
        </p:txBody>
      </p:sp>
      <p:sp>
        <p:nvSpPr>
          <p:cNvPr id="30" name="Text Box 184">
            <a:extLst>
              <a:ext uri="{FF2B5EF4-FFF2-40B4-BE49-F238E27FC236}">
                <a16:creationId xmlns:a16="http://schemas.microsoft.com/office/drawing/2014/main" id="{6A53D99E-E814-4A02-9F96-7480F8B92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64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6</a:t>
            </a:r>
          </a:p>
        </p:txBody>
      </p:sp>
      <p:sp>
        <p:nvSpPr>
          <p:cNvPr id="31" name="Text Box 185">
            <a:extLst>
              <a:ext uri="{FF2B5EF4-FFF2-40B4-BE49-F238E27FC236}">
                <a16:creationId xmlns:a16="http://schemas.microsoft.com/office/drawing/2014/main" id="{F2390764-A6AE-4B3D-870A-C43A235B1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276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70</a:t>
            </a:r>
          </a:p>
        </p:txBody>
      </p:sp>
      <p:sp>
        <p:nvSpPr>
          <p:cNvPr id="32" name="Text Box 186">
            <a:extLst>
              <a:ext uri="{FF2B5EF4-FFF2-40B4-BE49-F238E27FC236}">
                <a16:creationId xmlns:a16="http://schemas.microsoft.com/office/drawing/2014/main" id="{62114A2B-BE67-4E05-956D-A79F152FC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639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10</a:t>
            </a:r>
          </a:p>
        </p:txBody>
      </p:sp>
      <p:sp>
        <p:nvSpPr>
          <p:cNvPr id="33" name="Text Box 187">
            <a:extLst>
              <a:ext uri="{FF2B5EF4-FFF2-40B4-BE49-F238E27FC236}">
                <a16:creationId xmlns:a16="http://schemas.microsoft.com/office/drawing/2014/main" id="{F7E0A3BA-CB0C-49F8-B35A-24B4DA426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439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112</a:t>
            </a:r>
          </a:p>
        </p:txBody>
      </p:sp>
      <p:sp>
        <p:nvSpPr>
          <p:cNvPr id="34" name="Text Box 188">
            <a:extLst>
              <a:ext uri="{FF2B5EF4-FFF2-40B4-BE49-F238E27FC236}">
                <a16:creationId xmlns:a16="http://schemas.microsoft.com/office/drawing/2014/main" id="{80030993-95F4-4206-943C-2C5BE40F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214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7</a:t>
            </a:r>
          </a:p>
        </p:txBody>
      </p:sp>
      <p:sp>
        <p:nvSpPr>
          <p:cNvPr id="35" name="Text Box 189">
            <a:extLst>
              <a:ext uri="{FF2B5EF4-FFF2-40B4-BE49-F238E27FC236}">
                <a16:creationId xmlns:a16="http://schemas.microsoft.com/office/drawing/2014/main" id="{14D389BE-9482-438E-B5C4-771FA240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401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360</a:t>
            </a:r>
          </a:p>
        </p:txBody>
      </p:sp>
      <p:sp>
        <p:nvSpPr>
          <p:cNvPr id="36" name="Text Box 190">
            <a:extLst>
              <a:ext uri="{FF2B5EF4-FFF2-40B4-BE49-F238E27FC236}">
                <a16:creationId xmlns:a16="http://schemas.microsoft.com/office/drawing/2014/main" id="{A34582A4-A8B0-43F4-9F6F-819D6787D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451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10</a:t>
            </a:r>
          </a:p>
        </p:txBody>
      </p:sp>
      <p:sp>
        <p:nvSpPr>
          <p:cNvPr id="37" name="Text Box 191">
            <a:extLst>
              <a:ext uri="{FF2B5EF4-FFF2-40B4-BE49-F238E27FC236}">
                <a16:creationId xmlns:a16="http://schemas.microsoft.com/office/drawing/2014/main" id="{D806FBEB-3417-4FFF-978F-0976A629F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326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700</a:t>
            </a:r>
          </a:p>
        </p:txBody>
      </p:sp>
      <p:sp>
        <p:nvSpPr>
          <p:cNvPr id="38" name="Text Box 192">
            <a:extLst>
              <a:ext uri="{FF2B5EF4-FFF2-40B4-BE49-F238E27FC236}">
                <a16:creationId xmlns:a16="http://schemas.microsoft.com/office/drawing/2014/main" id="{BDA3ADA7-8B78-41F1-BB58-3CA8DAFB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689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2" grpId="0"/>
      <p:bldP spid="22" grpId="1"/>
      <p:bldP spid="22" grpId="2"/>
      <p:bldP spid="22" grpId="3"/>
      <p:bldP spid="23" grpId="0"/>
      <p:bldP spid="23" grpId="1"/>
      <p:bldP spid="24" grpId="0"/>
      <p:bldP spid="24" grpId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-1" y="896523"/>
            <a:ext cx="12190413" cy="45719"/>
          </a:xfrm>
          <a:prstGeom prst="rect">
            <a:avLst/>
          </a:prstGeom>
          <a:solidFill>
            <a:srgbClr val="219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CA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20244D-8225-45BC-8651-A355BA0D95F2}"/>
              </a:ext>
            </a:extLst>
          </p:cNvPr>
          <p:cNvSpPr txBox="1"/>
          <p:nvPr/>
        </p:nvSpPr>
        <p:spPr>
          <a:xfrm>
            <a:off x="1597580" y="174786"/>
            <a:ext cx="9336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187DDD13-3D20-439C-B227-698AAAE95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</a:t>
            </a:r>
          </a:p>
        </p:txBody>
      </p:sp>
      <p:graphicFrame>
        <p:nvGraphicFramePr>
          <p:cNvPr id="40" name="Group 12">
            <a:extLst>
              <a:ext uri="{FF2B5EF4-FFF2-40B4-BE49-F238E27FC236}">
                <a16:creationId xmlns:a16="http://schemas.microsoft.com/office/drawing/2014/main" id="{EA14946F-8EFF-4C13-9A95-3AF536BCC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59100"/>
              </p:ext>
            </p:extLst>
          </p:nvPr>
        </p:nvGraphicFramePr>
        <p:xfrm>
          <a:off x="2252261" y="1892029"/>
          <a:ext cx="8243887" cy="2923163"/>
        </p:xfrm>
        <a:graphic>
          <a:graphicData uri="http://schemas.openxmlformats.org/drawingml/2006/table">
            <a:tbl>
              <a:tblPr/>
              <a:tblGrid>
                <a:gridCol w="1649412">
                  <a:extLst>
                    <a:ext uri="{9D8B030D-6E8A-4147-A177-3AD203B41FA5}">
                      <a16:colId xmlns:a16="http://schemas.microsoft.com/office/drawing/2014/main" val="685803037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462616886"/>
                    </a:ext>
                  </a:extLst>
                </a:gridCol>
                <a:gridCol w="1649413">
                  <a:extLst>
                    <a:ext uri="{9D8B030D-6E8A-4147-A177-3AD203B41FA5}">
                      <a16:colId xmlns:a16="http://schemas.microsoft.com/office/drawing/2014/main" val="2498023145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416916836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374669083"/>
                    </a:ext>
                  </a:extLst>
                </a:gridCol>
              </a:tblGrid>
              <a:tr h="7303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979272"/>
                  </a:ext>
                </a:extLst>
              </a:tr>
              <a:tr h="732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788962"/>
                  </a:ext>
                </a:extLst>
              </a:tr>
              <a:tr h="7303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481125"/>
                  </a:ext>
                </a:extLst>
              </a:tr>
              <a:tr h="7303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556218"/>
                  </a:ext>
                </a:extLst>
              </a:tr>
            </a:tbl>
          </a:graphicData>
        </a:graphic>
      </p:graphicFrame>
      <p:sp>
        <p:nvSpPr>
          <p:cNvPr id="41" name="Text Box 44">
            <a:extLst>
              <a:ext uri="{FF2B5EF4-FFF2-40B4-BE49-F238E27FC236}">
                <a16:creationId xmlns:a16="http://schemas.microsoft.com/office/drawing/2014/main" id="{1A8041F8-9068-44FD-92D7-3AFD12622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b</a:t>
            </a:r>
          </a:p>
        </p:txBody>
      </p:sp>
      <p:sp>
        <p:nvSpPr>
          <p:cNvPr id="42" name="Text Box 45">
            <a:extLst>
              <a:ext uri="{FF2B5EF4-FFF2-40B4-BE49-F238E27FC236}">
                <a16:creationId xmlns:a16="http://schemas.microsoft.com/office/drawing/2014/main" id="{EE2700DD-207E-4F3D-9ABC-88B1BB040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3349354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 + b</a:t>
            </a:r>
          </a:p>
        </p:txBody>
      </p:sp>
      <p:sp>
        <p:nvSpPr>
          <p:cNvPr id="43" name="Text Box 46">
            <a:extLst>
              <a:ext uri="{FF2B5EF4-FFF2-40B4-BE49-F238E27FC236}">
                <a16:creationId xmlns:a16="http://schemas.microsoft.com/office/drawing/2014/main" id="{6E7F98D0-44CB-416A-92BF-26C039F8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b + a</a:t>
            </a:r>
          </a:p>
        </p:txBody>
      </p:sp>
      <p:sp>
        <p:nvSpPr>
          <p:cNvPr id="44" name="Text Box 47">
            <a:extLst>
              <a:ext uri="{FF2B5EF4-FFF2-40B4-BE49-F238E27FC236}">
                <a16:creationId xmlns:a16="http://schemas.microsoft.com/office/drawing/2014/main" id="{F8457B62-DBF7-417C-A3C8-B9BC63ED5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661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300</a:t>
            </a:r>
          </a:p>
        </p:txBody>
      </p:sp>
      <p:sp>
        <p:nvSpPr>
          <p:cNvPr id="45" name="Text Box 48">
            <a:extLst>
              <a:ext uri="{FF2B5EF4-FFF2-40B4-BE49-F238E27FC236}">
                <a16:creationId xmlns:a16="http://schemas.microsoft.com/office/drawing/2014/main" id="{3AB6AAD3-BC57-487B-B3BA-E42A067C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023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.VnCentury Schoolbook" pitchFamily="34" charset="0"/>
              </a:rPr>
              <a:t>500</a:t>
            </a:r>
          </a:p>
        </p:txBody>
      </p:sp>
      <p:sp>
        <p:nvSpPr>
          <p:cNvPr id="46" name="Text Box 49">
            <a:extLst>
              <a:ext uri="{FF2B5EF4-FFF2-40B4-BE49-F238E27FC236}">
                <a16:creationId xmlns:a16="http://schemas.microsoft.com/office/drawing/2014/main" id="{7020B2ED-DC6A-4E53-8ABA-8C47CEA6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023" y="332871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800</a:t>
            </a:r>
          </a:p>
        </p:txBody>
      </p:sp>
      <p:sp>
        <p:nvSpPr>
          <p:cNvPr id="47" name="Text Box 50">
            <a:extLst>
              <a:ext uri="{FF2B5EF4-FFF2-40B4-BE49-F238E27FC236}">
                <a16:creationId xmlns:a16="http://schemas.microsoft.com/office/drawing/2014/main" id="{19221D41-B875-4875-927A-0826F1ED8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023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800</a:t>
            </a:r>
          </a:p>
        </p:txBody>
      </p:sp>
      <p:sp>
        <p:nvSpPr>
          <p:cNvPr id="48" name="Text Box 51">
            <a:extLst>
              <a:ext uri="{FF2B5EF4-FFF2-40B4-BE49-F238E27FC236}">
                <a16:creationId xmlns:a16="http://schemas.microsoft.com/office/drawing/2014/main" id="{3FA2A68B-4ABA-44DC-A4C5-534A2365A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898" y="195552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.VnCentury Schoolbook" pitchFamily="34" charset="0"/>
              </a:rPr>
              <a:t>3200</a:t>
            </a:r>
          </a:p>
        </p:txBody>
      </p:sp>
      <p:sp>
        <p:nvSpPr>
          <p:cNvPr id="49" name="Text Box 52">
            <a:extLst>
              <a:ext uri="{FF2B5EF4-FFF2-40B4-BE49-F238E27FC236}">
                <a16:creationId xmlns:a16="http://schemas.microsoft.com/office/drawing/2014/main" id="{B6E4ED1C-9D37-427C-97E3-B70EB378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261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.VnCentury Schoolbook" pitchFamily="34" charset="0"/>
              </a:rPr>
              <a:t>1800</a:t>
            </a:r>
          </a:p>
        </p:txBody>
      </p:sp>
      <p:sp>
        <p:nvSpPr>
          <p:cNvPr id="50" name="Text Box 53">
            <a:extLst>
              <a:ext uri="{FF2B5EF4-FFF2-40B4-BE49-F238E27FC236}">
                <a16:creationId xmlns:a16="http://schemas.microsoft.com/office/drawing/2014/main" id="{61EA395D-4B78-40ED-8B73-A8699044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498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24 687</a:t>
            </a:r>
          </a:p>
        </p:txBody>
      </p:sp>
      <p:sp>
        <p:nvSpPr>
          <p:cNvPr id="51" name="Text Box 54">
            <a:extLst>
              <a:ext uri="{FF2B5EF4-FFF2-40B4-BE49-F238E27FC236}">
                <a16:creationId xmlns:a16="http://schemas.microsoft.com/office/drawing/2014/main" id="{067D26E4-B63D-4038-914E-8A4702F4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861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63 805</a:t>
            </a:r>
          </a:p>
        </p:txBody>
      </p:sp>
      <p:sp>
        <p:nvSpPr>
          <p:cNvPr id="52" name="Text Box 55">
            <a:extLst>
              <a:ext uri="{FF2B5EF4-FFF2-40B4-BE49-F238E27FC236}">
                <a16:creationId xmlns:a16="http://schemas.microsoft.com/office/drawing/2014/main" id="{9D73065A-B675-4214-A47A-A1CF046D7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73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54 036</a:t>
            </a:r>
          </a:p>
        </p:txBody>
      </p:sp>
      <p:sp>
        <p:nvSpPr>
          <p:cNvPr id="53" name="Text Box 56">
            <a:extLst>
              <a:ext uri="{FF2B5EF4-FFF2-40B4-BE49-F238E27FC236}">
                <a16:creationId xmlns:a16="http://schemas.microsoft.com/office/drawing/2014/main" id="{09470F91-E85D-45FC-B79D-1B3EE3D4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736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31 894</a:t>
            </a:r>
          </a:p>
        </p:txBody>
      </p:sp>
      <p:sp>
        <p:nvSpPr>
          <p:cNvPr id="54" name="Text Box 57">
            <a:extLst>
              <a:ext uri="{FF2B5EF4-FFF2-40B4-BE49-F238E27FC236}">
                <a16:creationId xmlns:a16="http://schemas.microsoft.com/office/drawing/2014/main" id="{6584FF87-9D02-4A5D-97EE-FA40E9F53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536" y="332871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5000</a:t>
            </a:r>
          </a:p>
        </p:txBody>
      </p:sp>
      <p:sp>
        <p:nvSpPr>
          <p:cNvPr id="55" name="Text Box 58">
            <a:extLst>
              <a:ext uri="{FF2B5EF4-FFF2-40B4-BE49-F238E27FC236}">
                <a16:creationId xmlns:a16="http://schemas.microsoft.com/office/drawing/2014/main" id="{DF2C4DC0-026C-44FE-A3A0-D0E92BFB0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311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5000</a:t>
            </a:r>
          </a:p>
        </p:txBody>
      </p:sp>
      <p:sp>
        <p:nvSpPr>
          <p:cNvPr id="56" name="Text Box 59">
            <a:extLst>
              <a:ext uri="{FF2B5EF4-FFF2-40B4-BE49-F238E27FC236}">
                <a16:creationId xmlns:a16="http://schemas.microsoft.com/office/drawing/2014/main" id="{2B04F70A-A310-4445-886F-34F7CB855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112" y="3387085"/>
            <a:ext cx="16049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3300"/>
                </a:solidFill>
                <a:latin typeface=".VnCentury Schoolbook" pitchFamily="34" charset="0"/>
              </a:rPr>
              <a:t> 88 492</a:t>
            </a:r>
          </a:p>
        </p:txBody>
      </p:sp>
      <p:sp>
        <p:nvSpPr>
          <p:cNvPr id="57" name="Text Box 60">
            <a:extLst>
              <a:ext uri="{FF2B5EF4-FFF2-40B4-BE49-F238E27FC236}">
                <a16:creationId xmlns:a16="http://schemas.microsoft.com/office/drawing/2014/main" id="{E1C45A90-0A01-4FC4-8AB9-61501CB94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548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88 492</a:t>
            </a:r>
          </a:p>
        </p:txBody>
      </p:sp>
      <p:sp>
        <p:nvSpPr>
          <p:cNvPr id="58" name="Text Box 61">
            <a:extLst>
              <a:ext uri="{FF2B5EF4-FFF2-40B4-BE49-F238E27FC236}">
                <a16:creationId xmlns:a16="http://schemas.microsoft.com/office/drawing/2014/main" id="{C80545B4-042D-48A3-9704-76E9A704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423" y="332871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85 930</a:t>
            </a:r>
          </a:p>
        </p:txBody>
      </p:sp>
      <p:sp>
        <p:nvSpPr>
          <p:cNvPr id="59" name="Text Box 62">
            <a:extLst>
              <a:ext uri="{FF2B5EF4-FFF2-40B4-BE49-F238E27FC236}">
                <a16:creationId xmlns:a16="http://schemas.microsoft.com/office/drawing/2014/main" id="{66CB9710-C163-47FE-B411-77F67517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786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85 930</a:t>
            </a:r>
          </a:p>
        </p:txBody>
      </p:sp>
    </p:spTree>
    <p:extLst>
      <p:ext uri="{BB962C8B-B14F-4D97-AF65-F5344CB8AC3E}">
        <p14:creationId xmlns:p14="http://schemas.microsoft.com/office/powerpoint/2010/main" val="22590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2" grpId="2"/>
      <p:bldP spid="42" grpId="3"/>
      <p:bldP spid="43" grpId="0"/>
      <p:bldP spid="43" grpId="1"/>
      <p:bldP spid="43" grpId="2"/>
      <p:bldP spid="43" grpId="3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49" grpId="1"/>
      <p:bldP spid="50" grpId="0"/>
      <p:bldP spid="51" grpId="0"/>
      <p:bldP spid="51" grpId="1"/>
      <p:bldP spid="52" grpId="0"/>
      <p:bldP spid="53" grpId="0"/>
      <p:bldP spid="53" grpId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3213383" y="2403934"/>
            <a:ext cx="5905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Tạm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biệt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và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hẹn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gặp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lại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các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con!!!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573565" y="498020"/>
            <a:ext cx="6995886" cy="4673602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222731" y="1843141"/>
            <a:ext cx="3746538" cy="891656"/>
            <a:chOff x="1100240" y="3154466"/>
            <a:chExt cx="3746538" cy="869572"/>
          </a:xfrm>
        </p:grpSpPr>
        <p:sp>
          <p:nvSpPr>
            <p:cNvPr id="15" name="文本框 14"/>
            <p:cNvSpPr txBox="1"/>
            <p:nvPr/>
          </p:nvSpPr>
          <p:spPr>
            <a:xfrm>
              <a:off x="1100240" y="3154466"/>
              <a:ext cx="37465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động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8126" y="3978319"/>
              <a:ext cx="3570750" cy="45719"/>
            </a:xfrm>
            <a:prstGeom prst="rect">
              <a:avLst/>
            </a:prstGeom>
            <a:solidFill>
              <a:srgbClr val="219CA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0A0BE-307A-4744-852C-C65EE9490ABB}"/>
              </a:ext>
            </a:extLst>
          </p:cNvPr>
          <p:cNvSpPr txBox="1"/>
          <p:nvPr/>
        </p:nvSpPr>
        <p:spPr>
          <a:xfrm>
            <a:off x="3435485" y="2810132"/>
            <a:ext cx="532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46225"/>
                </a:solidFill>
              </a:rPr>
              <a:t>Khởi</a:t>
            </a:r>
            <a:r>
              <a:rPr lang="en-US" sz="4400" b="1" dirty="0">
                <a:solidFill>
                  <a:srgbClr val="C46225"/>
                </a:solidFill>
              </a:rPr>
              <a:t> </a:t>
            </a:r>
            <a:r>
              <a:rPr lang="en-US" sz="4400" b="1" dirty="0" err="1">
                <a:solidFill>
                  <a:srgbClr val="C46225"/>
                </a:solidFill>
              </a:rPr>
              <a:t>động</a:t>
            </a:r>
            <a:endParaRPr lang="en-US" sz="4400" b="1" dirty="0">
              <a:solidFill>
                <a:srgbClr val="C4622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0397" y="5105976"/>
            <a:ext cx="2349619" cy="909313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191"/>
            <a:ext cx="6001454" cy="6857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835" y="954742"/>
            <a:ext cx="3730589" cy="4608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537" y="763142"/>
            <a:ext cx="5656841" cy="591286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182" y="540537"/>
            <a:ext cx="828409" cy="828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2839" y="1601233"/>
            <a:ext cx="891154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310" y="557644"/>
            <a:ext cx="9971792" cy="5919754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1979" y="4632526"/>
            <a:ext cx="2467265" cy="2819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305" y="5252245"/>
            <a:ext cx="1533686" cy="18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122" y="4832431"/>
            <a:ext cx="2325590" cy="2430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636" y="2134563"/>
            <a:ext cx="7921200" cy="2780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6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3793" y="175757"/>
            <a:ext cx="8685669" cy="229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520" y="467172"/>
            <a:ext cx="2133322" cy="17435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2619" y="950178"/>
            <a:ext cx="72680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: 80508 – 4936</a:t>
            </a:r>
            <a:endParaRPr lang="en-US" sz="88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00" y="2137926"/>
            <a:ext cx="11243072" cy="175131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31148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521" y="3935750"/>
            <a:ext cx="11123751" cy="1468153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75572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19" y="5249067"/>
            <a:ext cx="11195753" cy="164633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76672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5878" y="7300733"/>
            <a:ext cx="7538657" cy="420645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2525493" y="7453011"/>
            <a:ext cx="7139427" cy="3901895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21" y="-6943568"/>
            <a:ext cx="7139428" cy="39179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199" y="-8295639"/>
            <a:ext cx="7139428" cy="391793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5047" y="9194165"/>
            <a:ext cx="5920320" cy="1511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424" y="3333009"/>
            <a:ext cx="1469827" cy="5539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3793" y="175757"/>
            <a:ext cx="8685669" cy="229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520" y="467172"/>
            <a:ext cx="2133322" cy="17435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08307" y="816688"/>
            <a:ext cx="67166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dirty="0" err="1"/>
              <a:t>Tìm</a:t>
            </a:r>
            <a:r>
              <a:rPr lang="en-US" sz="4800" dirty="0"/>
              <a:t> x, </a:t>
            </a:r>
            <a:r>
              <a:rPr lang="en-US" sz="4800" dirty="0" err="1"/>
              <a:t>biết</a:t>
            </a:r>
            <a:r>
              <a:rPr lang="en-US" sz="4800" dirty="0"/>
              <a:t> 6095 - x = 2816 </a:t>
            </a:r>
            <a:endParaRPr lang="en-US" sz="115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00" y="2137926"/>
            <a:ext cx="11243072" cy="175131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x = 3279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521" y="3935750"/>
            <a:ext cx="11123751" cy="1468153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x = 3389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19" y="5249067"/>
            <a:ext cx="11195753" cy="164633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x = 8911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602" y="1860811"/>
            <a:ext cx="1384210" cy="1384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5878" y="7300733"/>
            <a:ext cx="7538657" cy="420645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492" y="7444989"/>
            <a:ext cx="7139428" cy="391793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791" y="9194165"/>
            <a:ext cx="5766831" cy="15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3793" y="175757"/>
            <a:ext cx="8685669" cy="229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520" y="467172"/>
            <a:ext cx="2133322" cy="17435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5704" y="546215"/>
            <a:ext cx="755491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4"/>
                </a:solidFill>
                <a:latin typeface="+mj-lt"/>
              </a:rPr>
              <a:t>Điền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dấu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thích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hợp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:</a:t>
            </a:r>
          </a:p>
          <a:p>
            <a:pPr algn="ctr"/>
            <a:r>
              <a:rPr lang="en-US" sz="4800" dirty="0">
                <a:solidFill>
                  <a:schemeClr val="accent4"/>
                </a:solidFill>
                <a:latin typeface="+mj-lt"/>
              </a:rPr>
              <a:t>8153 – 3871 …. 12044 - 7762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00" y="2137926"/>
            <a:ext cx="11243072" cy="175131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&lt;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521" y="3935750"/>
            <a:ext cx="11123751" cy="1468153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&gt;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19" y="5249067"/>
            <a:ext cx="11195753" cy="164633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602" y="1860811"/>
            <a:ext cx="1384210" cy="1384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5878" y="7300733"/>
            <a:ext cx="7538657" cy="420645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0730" y="7461338"/>
            <a:ext cx="7108952" cy="3885240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377" y="9194165"/>
            <a:ext cx="5887659" cy="1511570"/>
          </a:xfrm>
          <a:prstGeom prst="rect">
            <a:avLst/>
          </a:prstGeom>
        </p:spPr>
      </p:pic>
      <p:pic>
        <p:nvPicPr>
          <p:cNvPr id="1026" name="Picture 2" descr="Bài tập Phép trừ Toán lớp 4 có lời giải">
            <a:extLst>
              <a:ext uri="{FF2B5EF4-FFF2-40B4-BE49-F238E27FC236}">
                <a16:creationId xmlns:a16="http://schemas.microsoft.com/office/drawing/2014/main" id="{3426D469-887E-411E-9826-87729B1C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2" y="654809"/>
            <a:ext cx="4286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573565" y="498020"/>
            <a:ext cx="6995886" cy="4673602"/>
            <a:chOff x="2049919" y="1325464"/>
            <a:chExt cx="8119524" cy="4170716"/>
          </a:xfrm>
        </p:grpSpPr>
        <p:grpSp>
          <p:nvGrpSpPr>
            <p:cNvPr id="21" name="组合 20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2" name="直接连接符 31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4" name="组合 23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4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6F8C27-2050-483C-AF8E-D768F00FEDCD}"/>
              </a:ext>
            </a:extLst>
          </p:cNvPr>
          <p:cNvSpPr txBox="1"/>
          <p:nvPr/>
        </p:nvSpPr>
        <p:spPr>
          <a:xfrm>
            <a:off x="3294435" y="1997631"/>
            <a:ext cx="5603129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56125"/>
                </a:solidFill>
              </a:rPr>
              <a:t>Thứ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ba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ngày</a:t>
            </a:r>
            <a:r>
              <a:rPr lang="en-US" sz="3200" b="1" dirty="0">
                <a:solidFill>
                  <a:srgbClr val="C56125"/>
                </a:solidFill>
              </a:rPr>
              <a:t> 19 – 10 – 2021 </a:t>
            </a:r>
            <a:endParaRPr lang="en-US" sz="8800" b="1" dirty="0">
              <a:solidFill>
                <a:srgbClr val="C56125"/>
              </a:solidFill>
            </a:endParaRPr>
          </a:p>
          <a:p>
            <a:pPr algn="ctr"/>
            <a:r>
              <a:rPr lang="en-US" sz="3200" b="1" dirty="0" err="1">
                <a:solidFill>
                  <a:srgbClr val="C56125"/>
                </a:solidFill>
              </a:rPr>
              <a:t>Toán</a:t>
            </a:r>
            <a:endParaRPr lang="en-US" sz="3200" b="1" dirty="0">
              <a:solidFill>
                <a:srgbClr val="C56125"/>
              </a:solidFill>
            </a:endParaRPr>
          </a:p>
          <a:p>
            <a:pPr algn="ctr"/>
            <a:r>
              <a:rPr lang="en-US" sz="3200" b="1" dirty="0" err="1">
                <a:solidFill>
                  <a:srgbClr val="C56125"/>
                </a:solidFill>
              </a:rPr>
              <a:t>Biểu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thức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có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chứa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hai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chữ</a:t>
            </a:r>
            <a:endParaRPr lang="en-US" sz="3200" b="1" dirty="0">
              <a:solidFill>
                <a:srgbClr val="C56125"/>
              </a:solidFill>
            </a:endParaRPr>
          </a:p>
          <a:p>
            <a:pPr algn="ctr"/>
            <a:endParaRPr lang="en-US" sz="3200" b="1" dirty="0">
              <a:solidFill>
                <a:srgbClr val="C56125"/>
              </a:solidFill>
            </a:endParaRPr>
          </a:p>
          <a:p>
            <a:pPr algn="ctr"/>
            <a:endParaRPr lang="en-US" sz="1100" b="1" dirty="0">
              <a:solidFill>
                <a:srgbClr val="C56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" y="1240"/>
            <a:ext cx="12190413" cy="685710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16200000" flipH="1">
            <a:off x="5048002" y="137416"/>
            <a:ext cx="3250120" cy="5584409"/>
            <a:chOff x="4616625" y="2061735"/>
            <a:chExt cx="2915907" cy="1611505"/>
          </a:xfrm>
          <a:solidFill>
            <a:srgbClr val="219CAC"/>
          </a:solidFill>
        </p:grpSpPr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5291064" y="2061735"/>
              <a:ext cx="2241468" cy="670130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5291063" y="2948839"/>
              <a:ext cx="2241468" cy="724401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4618353" y="2061735"/>
              <a:ext cx="522368" cy="670130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4616625" y="2948839"/>
              <a:ext cx="522368" cy="724401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5" name="TextBox 106"/>
            <p:cNvSpPr txBox="1">
              <a:spLocks noChangeArrowheads="1"/>
            </p:cNvSpPr>
            <p:nvPr/>
          </p:nvSpPr>
          <p:spPr bwMode="auto">
            <a:xfrm rot="16200000">
              <a:off x="4850973" y="2138681"/>
              <a:ext cx="98242" cy="5039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spc="3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</a:t>
              </a:r>
              <a:endParaRPr lang="zh-CN" altLang="en-US" sz="3200" spc="3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7" name="TextBox 109"/>
            <p:cNvSpPr txBox="1">
              <a:spLocks noChangeArrowheads="1"/>
            </p:cNvSpPr>
            <p:nvPr/>
          </p:nvSpPr>
          <p:spPr bwMode="auto">
            <a:xfrm rot="16200000">
              <a:off x="4824159" y="3041070"/>
              <a:ext cx="118596" cy="5039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spc="3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2</a:t>
              </a:r>
              <a:endParaRPr lang="zh-CN" altLang="en-US" sz="3200" spc="3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52" name="Shape 18"/>
          <p:cNvSpPr/>
          <p:nvPr/>
        </p:nvSpPr>
        <p:spPr>
          <a:xfrm rot="16200000">
            <a:off x="831893" y="2274453"/>
            <a:ext cx="2646878" cy="1310362"/>
          </a:xfrm>
          <a:prstGeom prst="roundRect">
            <a:avLst>
              <a:gd name="adj" fmla="val 0"/>
            </a:avLst>
          </a:prstGeom>
          <a:solidFill>
            <a:srgbClr val="219CAC"/>
          </a:solidFill>
          <a:ln w="12700" cap="flat">
            <a:noFill/>
            <a:prstDash val="solid"/>
            <a:miter lim="400000"/>
          </a:ln>
          <a:effectLst/>
        </p:spPr>
        <p:txBody>
          <a:bodyPr vert="eaVert" wrap="square" lIns="19050" tIns="19050" rIns="19050" bIns="19050" numCol="1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spc="300" noProof="0" dirty="0" err="1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Mục</a:t>
            </a:r>
            <a:r>
              <a:rPr lang="en-US" sz="4000" b="1" kern="0" spc="300" noProof="0" dirty="0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kern="0" spc="300" noProof="0" dirty="0" err="1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tiêu</a:t>
            </a:r>
            <a:endParaRPr kumimoji="0" sz="40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2AD092-DC7A-453F-A69A-38756FD009FB}"/>
              </a:ext>
            </a:extLst>
          </p:cNvPr>
          <p:cNvSpPr txBox="1"/>
          <p:nvPr/>
        </p:nvSpPr>
        <p:spPr>
          <a:xfrm>
            <a:off x="3876329" y="2183201"/>
            <a:ext cx="2322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Nhận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được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giản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chứa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chữ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D4C8C-56BD-4202-85DF-97A68D97457B}"/>
              </a:ext>
            </a:extLst>
          </p:cNvPr>
          <p:cNvSpPr txBox="1"/>
          <p:nvPr/>
        </p:nvSpPr>
        <p:spPr>
          <a:xfrm>
            <a:off x="6950443" y="2183201"/>
            <a:ext cx="2510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giản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chứa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chữ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839</Words>
  <Application>Microsoft Office PowerPoint</Application>
  <PresentationFormat>Custom</PresentationFormat>
  <Paragraphs>151</Paragraphs>
  <Slides>18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等线</vt:lpstr>
      <vt:lpstr>等线 Light</vt:lpstr>
      <vt:lpstr>华文新魏</vt:lpstr>
      <vt:lpstr>#9Slide04 AdrianeSwash</vt:lpstr>
      <vt:lpstr>.VnCentury Schoolbook</vt:lpstr>
      <vt:lpstr>Arial</vt:lpstr>
      <vt:lpstr>Calibri</vt:lpstr>
      <vt:lpstr>Cambria Math</vt:lpstr>
      <vt:lpstr>iCiel Cadena</vt:lpstr>
      <vt:lpstr>Impact</vt:lpstr>
      <vt:lpstr>ITC Avant Garde Std Bk</vt:lpstr>
      <vt:lpstr>LiHei Pro</vt:lpstr>
      <vt:lpstr>Open Sans</vt:lpstr>
      <vt:lpstr>Signika</vt:lpstr>
      <vt:lpstr>Times New Roman</vt:lpstr>
      <vt:lpstr>Verdana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ngalelqd@outlook.com</cp:lastModifiedBy>
  <cp:revision>3181</cp:revision>
  <dcterms:created xsi:type="dcterms:W3CDTF">2015-12-01T09:06:00Z</dcterms:created>
  <dcterms:modified xsi:type="dcterms:W3CDTF">2021-10-19T03:36:53Z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