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65" r:id="rId5"/>
    <p:sldId id="266" r:id="rId6"/>
    <p:sldId id="276" r:id="rId7"/>
    <p:sldId id="268" r:id="rId8"/>
    <p:sldId id="277" r:id="rId9"/>
    <p:sldId id="269" r:id="rId10"/>
    <p:sldId id="272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06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973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970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36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631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1590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364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743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429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021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14114E-8218-4CFF-A9C3-7E33E8EF457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10/14/2021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099CB2-1389-4D08-A587-A6CDF24EC2A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3494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5"/>
          <p:cNvSpPr txBox="1"/>
          <p:nvPr/>
        </p:nvSpPr>
        <p:spPr>
          <a:xfrm>
            <a:off x="2458264" y="2621551"/>
            <a:ext cx="7387348" cy="110799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155403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TOÁN – LỚP </a:t>
            </a:r>
            <a:r>
              <a:rPr kumimoji="0" lang="en-US" altLang="zh-CN" sz="66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4</a:t>
            </a:r>
            <a:endParaRPr kumimoji="0" lang="zh-CN" altLang="en-US" sz="6600" b="1" i="0" u="none" strike="noStrike" kern="1200" cap="none" spc="0" normalizeH="0" baseline="0" noProof="0" dirty="0">
              <a:ln w="6350"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方正尚酷简体" panose="020000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 txBox="1"/>
          <p:nvPr/>
        </p:nvSpPr>
        <p:spPr>
          <a:xfrm>
            <a:off x="715871" y="389915"/>
            <a:ext cx="10872136" cy="782455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PHÒNG GIÁO DỤC VÀ ĐÀO TẠO QUẬN LONG BIÊN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TR</a:t>
            </a:r>
            <a:r>
              <a:rPr kumimoji="0" lang="vi-VN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ƯỜNG</a:t>
            </a:r>
            <a:r>
              <a:rPr kumimoji="0" lang="en-US" altLang="zh-CN" sz="2400" b="1" i="0" u="none" strike="noStrike" kern="1200" cap="none" spc="0" normalizeH="0" baseline="0" noProof="0" dirty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 TIỂU HỌC </a:t>
            </a:r>
            <a:r>
              <a:rPr kumimoji="0" lang="en-US" altLang="zh-CN" sz="24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LÊ</a:t>
            </a:r>
            <a:r>
              <a:rPr kumimoji="0" lang="en-US" altLang="zh-CN" sz="2400" b="1" i="0" u="none" strike="noStrike" kern="1200" cap="none" spc="0" normalizeH="0" noProof="0" dirty="0" smtClean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 QUÝ ĐÔN</a:t>
            </a:r>
            <a:endParaRPr kumimoji="0" lang="zh-CN" altLang="en-US" sz="2400" b="1" i="0" u="none" strike="noStrike" kern="1200" cap="none" spc="0" normalizeH="0" baseline="0" noProof="0" dirty="0">
              <a:ln w="6350"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方正尚酷简体" panose="02000000000000000000" pitchFamily="2" charset="-122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/>
          <p:nvPr/>
        </p:nvSpPr>
        <p:spPr>
          <a:xfrm>
            <a:off x="2615477" y="3461300"/>
            <a:ext cx="7072923" cy="536495"/>
          </a:xfrm>
          <a:prstGeom prst="rect">
            <a:avLst/>
          </a:prstGeom>
          <a:ln>
            <a:noFill/>
          </a:ln>
        </p:spPr>
        <p:txBody>
          <a:bodyPr vert="horz" lIns="121920" tIns="60960" rIns="121920" bIns="6096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05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zh-CN" sz="66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LUYỆN</a:t>
            </a:r>
            <a:r>
              <a:rPr kumimoji="0" lang="en-US" altLang="zh-CN" sz="6600" b="1" i="0" u="none" strike="noStrike" kern="1200" cap="none" spc="0" normalizeH="0" noProof="0" dirty="0" smtClean="0">
                <a:ln w="6350"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方正尚酷简体" panose="02000000000000000000" pitchFamily="2" charset="-122"/>
                <a:cs typeface="Arial" panose="020B0604020202020204" pitchFamily="34" charset="0"/>
              </a:rPr>
              <a:t> TẬP</a:t>
            </a:r>
            <a:endParaRPr kumimoji="0" lang="zh-CN" altLang="en-US" sz="6600" b="1" i="0" u="none" strike="noStrike" kern="1200" cap="none" spc="0" normalizeH="0" baseline="0" noProof="0" dirty="0">
              <a:ln w="6350"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方正尚酷简体" panose="02000000000000000000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39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833844" y="1231785"/>
            <a:ext cx="9627968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Bài</a:t>
            </a:r>
            <a:r>
              <a:rPr kumimoji="0" lang="en-US" sz="2800" b="1" i="0" u="sng" strike="noStrike" kern="1200" cap="none" spc="0" normalizeH="0" baseline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r>
              <a:rPr kumimoji="0" lang="en-US" sz="28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28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Tính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nhẩm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hiệu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của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lớn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năm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chữ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bé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nhất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có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năm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chữ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số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>
              <a:ln w="1905"/>
              <a:gradFill>
                <a:gsLst>
                  <a:gs pos="0">
                    <a:srgbClr val="70AD47">
                      <a:shade val="20000"/>
                      <a:satMod val="200000"/>
                    </a:srgbClr>
                  </a:gs>
                  <a:gs pos="78000">
                    <a:srgbClr val="70AD47">
                      <a:tint val="90000"/>
                      <a:shade val="89000"/>
                      <a:satMod val="220000"/>
                    </a:srgbClr>
                  </a:gs>
                  <a:gs pos="100000">
                    <a:srgbClr val="70AD47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1" y="2448943"/>
            <a:ext cx="11390810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-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lớn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nhất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năm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</a:t>
            </a:r>
            <a:r>
              <a:rPr lang="en-US" sz="2400" b="1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99 999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1441" y="3158216"/>
            <a:ext cx="11390810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-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bé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nhất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năm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là</a:t>
            </a:r>
            <a:r>
              <a:rPr lang="en-US" sz="2400" b="1" dirty="0" smtClean="0"/>
              <a:t>: </a:t>
            </a:r>
            <a:r>
              <a:rPr lang="en-US" sz="2400" b="1" dirty="0" smtClean="0">
                <a:solidFill>
                  <a:srgbClr val="FF0000"/>
                </a:solidFill>
              </a:rPr>
              <a:t>10 000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1441" y="3867489"/>
            <a:ext cx="121005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/>
              <a:t>- </a:t>
            </a:r>
            <a:r>
              <a:rPr lang="en-US" sz="2400" b="1" dirty="0" err="1" smtClean="0"/>
              <a:t>Hiệu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của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lớn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nhất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năm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và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bé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nhất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có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năm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số</a:t>
            </a:r>
            <a:r>
              <a:rPr lang="en-US" sz="2400" b="1" dirty="0" smtClean="0"/>
              <a:t> là:</a:t>
            </a:r>
            <a:r>
              <a:rPr lang="en-US" sz="2400" b="1" dirty="0" smtClean="0">
                <a:solidFill>
                  <a:srgbClr val="FF0000"/>
                </a:solidFill>
              </a:rPr>
              <a:t>99 999-10 000 = 89 999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6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57994" y="2034251"/>
            <a:ext cx="9430904" cy="3052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lang="pt-BR" sz="4000" b="1" dirty="0" smtClean="0">
                <a:solidFill>
                  <a:srgbClr val="00206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Ôn lại cách thực hiện các phép tính cộng, trừ các số tự nhiên.</a:t>
            </a:r>
            <a:endParaRPr kumimoji="0" lang="pt-BR" sz="40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Char char="-"/>
              <a:tabLst/>
              <a:defRPr/>
            </a:pP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Chuẩn bị bài: Biểu</a:t>
            </a:r>
            <a:r>
              <a:rPr kumimoji="0" lang="pt-BR" sz="40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thức có chứa hai chữ</a:t>
            </a:r>
            <a:r>
              <a:rPr kumimoji="0" lang="pt-BR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文本框 15"/>
          <p:cNvSpPr txBox="1"/>
          <p:nvPr/>
        </p:nvSpPr>
        <p:spPr>
          <a:xfrm>
            <a:off x="2479772" y="926255"/>
            <a:ext cx="7387348" cy="110799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155403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000" b="1" i="0" u="none" strike="noStrike" kern="1200" cap="none" spc="0" normalizeH="0" baseline="0" noProof="0" dirty="0" smtClean="0">
                <a:ln w="6350"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方正尚酷简体" panose="02000000000000000000" pitchFamily="2" charset="-122"/>
                <a:cs typeface="Times New Roman" panose="02020603050405020304" pitchFamily="18" charset="0"/>
              </a:rPr>
              <a:t>DẶN DÒ</a:t>
            </a:r>
            <a:endParaRPr kumimoji="0" lang="zh-CN" altLang="en-US" sz="6000" b="1" i="0" u="none" strike="noStrike" kern="1200" cap="none" spc="0" normalizeH="0" baseline="0" noProof="0" dirty="0">
              <a:ln w="6350"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方正尚酷简体" panose="02000000000000000000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21"/>
          <p:cNvSpPr txBox="1"/>
          <p:nvPr/>
        </p:nvSpPr>
        <p:spPr>
          <a:xfrm>
            <a:off x="1457994" y="2896766"/>
            <a:ext cx="8917893" cy="2189603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Chào</a:t>
            </a:r>
            <a:r>
              <a:rPr kumimoji="0" lang="en-US" altLang="zh-CN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 </a:t>
            </a:r>
            <a:r>
              <a:rPr kumimoji="0" lang="en-US" altLang="zh-CN" sz="8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tạm</a:t>
            </a:r>
            <a:r>
              <a:rPr kumimoji="0" lang="en-US" altLang="zh-CN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 </a:t>
            </a:r>
            <a:r>
              <a:rPr kumimoji="0" lang="en-US" altLang="zh-CN" sz="8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biệt</a:t>
            </a:r>
            <a:r>
              <a:rPr kumimoji="0" lang="en-US" altLang="zh-CN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 </a:t>
            </a:r>
            <a:r>
              <a:rPr kumimoji="0" lang="en-US" altLang="zh-CN" sz="8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các</a:t>
            </a:r>
            <a:r>
              <a:rPr kumimoji="0" lang="en-US" altLang="zh-CN" sz="8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reflection blurRad="6350" stA="55000" endA="300" endPos="45500" dir="5400000" sy="-100000" algn="bl" rotWithShape="0"/>
                </a:effectLst>
                <a:uLnTx/>
                <a:uFillTx/>
                <a:latin typeface="Calibri" panose="020F0502020204030204"/>
                <a:ea typeface="微软雅黑" panose="020B0503020204020204" charset="-122"/>
                <a:cs typeface="+mn-cs"/>
              </a:rPr>
              <a:t> con!</a:t>
            </a:r>
            <a:endParaRPr kumimoji="0" lang="en-US" altLang="zh-CN" sz="8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reflection blurRad="6350" stA="55000" endA="300" endPos="45500" dir="5400000" sy="-100000" algn="bl" rotWithShape="0"/>
              </a:effectLst>
              <a:uLnTx/>
              <a:uFillTx/>
              <a:latin typeface="Calibri" panose="020F0502020204030204"/>
              <a:ea typeface="微软雅黑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639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16"/>
          <p:cNvGrpSpPr/>
          <p:nvPr/>
        </p:nvGrpSpPr>
        <p:grpSpPr>
          <a:xfrm>
            <a:off x="757973" y="2094392"/>
            <a:ext cx="1025381" cy="968416"/>
            <a:chOff x="3128671" y="1872384"/>
            <a:chExt cx="769036" cy="726312"/>
          </a:xfrm>
        </p:grpSpPr>
        <p:pic>
          <p:nvPicPr>
            <p:cNvPr id="5" name="图片 1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28671" y="1872384"/>
              <a:ext cx="769036" cy="726312"/>
            </a:xfrm>
            <a:prstGeom prst="rect">
              <a:avLst/>
            </a:prstGeom>
          </p:spPr>
        </p:pic>
        <p:sp>
          <p:nvSpPr>
            <p:cNvPr id="6" name="文本框 18"/>
            <p:cNvSpPr txBox="1"/>
            <p:nvPr/>
          </p:nvSpPr>
          <p:spPr>
            <a:xfrm>
              <a:off x="3279154" y="2021833"/>
              <a:ext cx="398186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667" b="0" i="0" u="none" strike="noStrike" kern="1200" cap="none" spc="0" normalizeH="0" baseline="0" noProof="0" dirty="0">
                  <a:ln>
                    <a:noFill/>
                  </a:ln>
                  <a:solidFill>
                    <a:srgbClr val="E13810"/>
                  </a:solidFill>
                  <a:effectLst/>
                  <a:uLnTx/>
                  <a:uFillTx/>
                  <a:latin typeface="Calibri" panose="020F0502020204030204"/>
                  <a:cs typeface="+mn-cs"/>
                </a:rPr>
                <a:t>01</a:t>
              </a:r>
              <a:endParaRPr kumimoji="0" lang="zh-CN" altLang="en-US" sz="2667" b="0" i="0" u="none" strike="noStrike" kern="1200" cap="none" spc="0" normalizeH="0" baseline="0" noProof="0" dirty="0">
                <a:ln>
                  <a:noFill/>
                </a:ln>
                <a:solidFill>
                  <a:srgbClr val="E13810"/>
                </a:solidFill>
                <a:effectLst/>
                <a:uLnTx/>
                <a:uFillTx/>
                <a:latin typeface="Calibri" panose="020F0502020204030204"/>
                <a:cs typeface="+mn-cs"/>
              </a:endParaRPr>
            </a:p>
          </p:txBody>
        </p:sp>
      </p:grpSp>
      <p:grpSp>
        <p:nvGrpSpPr>
          <p:cNvPr id="7" name="组合 23"/>
          <p:cNvGrpSpPr/>
          <p:nvPr/>
        </p:nvGrpSpPr>
        <p:grpSpPr>
          <a:xfrm>
            <a:off x="757973" y="4118910"/>
            <a:ext cx="1025381" cy="968416"/>
            <a:chOff x="5192698" y="1872384"/>
            <a:chExt cx="769036" cy="726312"/>
          </a:xfrm>
        </p:grpSpPr>
        <p:pic>
          <p:nvPicPr>
            <p:cNvPr id="8" name="图片 2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92698" y="1872384"/>
              <a:ext cx="769036" cy="726312"/>
            </a:xfrm>
            <a:prstGeom prst="rect">
              <a:avLst/>
            </a:prstGeom>
          </p:spPr>
        </p:pic>
        <p:sp>
          <p:nvSpPr>
            <p:cNvPr id="9" name="文本框 25"/>
            <p:cNvSpPr txBox="1"/>
            <p:nvPr/>
          </p:nvSpPr>
          <p:spPr>
            <a:xfrm>
              <a:off x="5343181" y="2021833"/>
              <a:ext cx="398186" cy="3770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2667" b="0" i="0" u="none" strike="noStrike" kern="1200" cap="none" spc="0" normalizeH="0" baseline="0" noProof="0" dirty="0">
                  <a:ln>
                    <a:noFill/>
                  </a:ln>
                  <a:solidFill>
                    <a:srgbClr val="E13810"/>
                  </a:solidFill>
                  <a:effectLst/>
                  <a:uLnTx/>
                  <a:uFillTx/>
                  <a:latin typeface="Calibri" panose="020F0502020204030204"/>
                  <a:cs typeface="+mn-cs"/>
                </a:rPr>
                <a:t>02</a:t>
              </a:r>
              <a:endParaRPr kumimoji="0" lang="zh-CN" altLang="en-US" sz="2667" b="0" i="0" u="none" strike="noStrike" kern="1200" cap="none" spc="0" normalizeH="0" baseline="0" noProof="0" dirty="0">
                <a:ln>
                  <a:noFill/>
                </a:ln>
                <a:solidFill>
                  <a:srgbClr val="E13810"/>
                </a:solidFill>
                <a:effectLst/>
                <a:uLnTx/>
                <a:uFillTx/>
                <a:latin typeface="Calibri" panose="020F0502020204030204"/>
                <a:cs typeface="+mn-cs"/>
              </a:endParaRPr>
            </a:p>
          </p:txBody>
        </p:sp>
      </p:grpSp>
      <p:sp>
        <p:nvSpPr>
          <p:cNvPr id="10" name="文本框 21"/>
          <p:cNvSpPr txBox="1"/>
          <p:nvPr/>
        </p:nvSpPr>
        <p:spPr>
          <a:xfrm>
            <a:off x="4137921" y="0"/>
            <a:ext cx="3727098" cy="105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MỤC TIÊU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33660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文本框 21"/>
          <p:cNvSpPr txBox="1"/>
          <p:nvPr/>
        </p:nvSpPr>
        <p:spPr>
          <a:xfrm>
            <a:off x="1783354" y="1967862"/>
            <a:ext cx="10224870" cy="115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Biết</a:t>
            </a: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thực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hiện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các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phép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tính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cộng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,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trừ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các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số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tự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nhiên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và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cách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thử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lại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phép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cộng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,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phép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trừ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các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số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tự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nhiên</a:t>
            </a: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.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33660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文本框 21"/>
          <p:cNvSpPr txBox="1"/>
          <p:nvPr/>
        </p:nvSpPr>
        <p:spPr>
          <a:xfrm>
            <a:off x="2091575" y="4025941"/>
            <a:ext cx="8831495" cy="115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Vận</a:t>
            </a: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dụng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kiến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thức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để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giải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toán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và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tìm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thành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phần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chưa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biết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của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phép</a:t>
            </a:r>
            <a:r>
              <a:rPr kumimoji="0" lang="en-US" altLang="zh-CN" sz="2800" b="1" i="0" u="none" strike="noStrike" kern="1200" cap="none" spc="0" normalizeH="0" noProof="0" dirty="0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n-US" altLang="zh-CN" sz="2800" b="1" i="0" u="none" strike="noStrike" kern="1200" cap="none" spc="0" normalizeH="0" noProof="0" dirty="0" err="1" smtClean="0">
                <a:ln>
                  <a:noFill/>
                </a:ln>
                <a:solidFill>
                  <a:srgbClr val="336601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tính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336601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9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 Box 32"/>
          <p:cNvSpPr txBox="1">
            <a:spLocks noChangeArrowheads="1"/>
          </p:cNvSpPr>
          <p:nvPr/>
        </p:nvSpPr>
        <p:spPr bwMode="auto">
          <a:xfrm>
            <a:off x="1794086" y="616559"/>
            <a:ext cx="50595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altLang="vi-VN" b="1" u="sng" dirty="0">
                <a:solidFill>
                  <a:prstClr val="black"/>
                </a:solidFill>
                <a:latin typeface="Times New Roman" pitchFamily="18" charset="0"/>
              </a:rPr>
              <a:t> 1</a:t>
            </a:r>
            <a:r>
              <a:rPr lang="en-US" altLang="vi-VN">
                <a:solidFill>
                  <a:prstClr val="black"/>
                </a:solidFill>
                <a:latin typeface="Times New Roman" pitchFamily="18" charset="0"/>
              </a:rPr>
              <a:t>: </a:t>
            </a:r>
            <a:r>
              <a:rPr lang="en-US" altLang="vi-VN" b="1" smtClean="0">
                <a:solidFill>
                  <a:srgbClr val="FF0000"/>
                </a:solidFill>
                <a:latin typeface="Times New Roman" pitchFamily="18" charset="0"/>
              </a:rPr>
              <a:t>Thử lại phép cộng:</a:t>
            </a:r>
            <a:endParaRPr lang="en-US" altLang="vi-VN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920603" y="1411080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Mẫu:</a:t>
            </a: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3042058" y="2385862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2 416</a:t>
            </a:r>
            <a:endParaRPr lang="en-US" altLang="vi-VN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7"/>
          <p:cNvSpPr txBox="1">
            <a:spLocks noChangeArrowheads="1"/>
          </p:cNvSpPr>
          <p:nvPr/>
        </p:nvSpPr>
        <p:spPr bwMode="auto">
          <a:xfrm>
            <a:off x="3061108" y="3101825"/>
            <a:ext cx="1711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5 164</a:t>
            </a:r>
            <a:r>
              <a:rPr lang="en-US" altLang="vi-VN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Line 13"/>
          <p:cNvSpPr>
            <a:spLocks noChangeShapeType="1"/>
          </p:cNvSpPr>
          <p:nvPr/>
        </p:nvSpPr>
        <p:spPr bwMode="auto">
          <a:xfrm>
            <a:off x="3108733" y="3681262"/>
            <a:ext cx="885825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0" name="Text Box 35"/>
          <p:cNvSpPr txBox="1">
            <a:spLocks noChangeArrowheads="1"/>
          </p:cNvSpPr>
          <p:nvPr/>
        </p:nvSpPr>
        <p:spPr bwMode="auto">
          <a:xfrm>
            <a:off x="3832636" y="2233461"/>
            <a:ext cx="74341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52"/>
          <p:cNvSpPr txBox="1">
            <a:spLocks noChangeArrowheads="1"/>
          </p:cNvSpPr>
          <p:nvPr/>
        </p:nvSpPr>
        <p:spPr bwMode="auto">
          <a:xfrm>
            <a:off x="2738846" y="2748100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055873" y="3891100"/>
            <a:ext cx="12548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7 580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29646" y="1375917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 lại:</a:t>
            </a:r>
          </a:p>
        </p:txBody>
      </p:sp>
      <p:sp>
        <p:nvSpPr>
          <p:cNvPr id="34" name="Text Box 6"/>
          <p:cNvSpPr txBox="1">
            <a:spLocks noChangeArrowheads="1"/>
          </p:cNvSpPr>
          <p:nvPr/>
        </p:nvSpPr>
        <p:spPr bwMode="auto">
          <a:xfrm>
            <a:off x="6625046" y="2367100"/>
            <a:ext cx="190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7 580</a:t>
            </a:r>
            <a:endParaRPr lang="en-US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7"/>
          <p:cNvSpPr txBox="1">
            <a:spLocks noChangeArrowheads="1"/>
          </p:cNvSpPr>
          <p:nvPr/>
        </p:nvSpPr>
        <p:spPr bwMode="auto">
          <a:xfrm>
            <a:off x="6644096" y="3083063"/>
            <a:ext cx="1711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2 416</a:t>
            </a:r>
            <a:endParaRPr lang="en-US" altLang="vi-VN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>
            <a:off x="6691721" y="3662500"/>
            <a:ext cx="885825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7" name="Text Box 52"/>
          <p:cNvSpPr txBox="1">
            <a:spLocks noChangeArrowheads="1"/>
          </p:cNvSpPr>
          <p:nvPr/>
        </p:nvSpPr>
        <p:spPr bwMode="auto">
          <a:xfrm>
            <a:off x="6321834" y="272933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38861" y="3872338"/>
            <a:ext cx="13425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5 164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A"/>
          <p:cNvSpPr txBox="1"/>
          <p:nvPr/>
        </p:nvSpPr>
        <p:spPr>
          <a:xfrm>
            <a:off x="348789" y="4750227"/>
            <a:ext cx="11658600" cy="1138773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32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 animBg="1"/>
      <p:bldP spid="37" grpId="0"/>
      <p:bldP spid="38" grpId="0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470626" y="691575"/>
            <a:ext cx="7027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764880" y="1462392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35 462 </a:t>
            </a:r>
            <a:r>
              <a:rPr lang="en-US" altLang="vi-VN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27 519  </a:t>
            </a:r>
            <a:r>
              <a:rPr lang="en-US" alt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4173923" y="1462392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69 108 </a:t>
            </a:r>
            <a:r>
              <a:rPr lang="en-US" altLang="vi-VN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2 074  </a:t>
            </a:r>
            <a:r>
              <a:rPr lang="en-US" alt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10"/>
          <p:cNvSpPr txBox="1">
            <a:spLocks noChangeArrowheads="1"/>
          </p:cNvSpPr>
          <p:nvPr/>
        </p:nvSpPr>
        <p:spPr bwMode="auto">
          <a:xfrm>
            <a:off x="7759337" y="1462392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26 7345 </a:t>
            </a:r>
            <a:r>
              <a:rPr lang="en-US" altLang="vi-VN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31 925  </a:t>
            </a:r>
            <a:r>
              <a:rPr lang="en-US" altLang="vi-VN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83139" y="2529532"/>
            <a:ext cx="40878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4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35 462 + 27 519</a:t>
            </a:r>
            <a:endParaRPr lang="en-US" altLang="vi-VN" sz="4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2963681" y="3470078"/>
            <a:ext cx="1905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35 462</a:t>
            </a:r>
            <a:endParaRPr lang="en-US" altLang="vi-VN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2962093" y="4149376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27 519</a:t>
            </a:r>
            <a:r>
              <a:rPr lang="en-US" altLang="vi-VN" sz="4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Line 13"/>
          <p:cNvSpPr>
            <a:spLocks noChangeShapeType="1"/>
          </p:cNvSpPr>
          <p:nvPr/>
        </p:nvSpPr>
        <p:spPr bwMode="auto">
          <a:xfrm>
            <a:off x="2982731" y="4865557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46" name="Text Box 35"/>
          <p:cNvSpPr txBox="1">
            <a:spLocks noChangeArrowheads="1"/>
          </p:cNvSpPr>
          <p:nvPr/>
        </p:nvSpPr>
        <p:spPr bwMode="auto">
          <a:xfrm>
            <a:off x="4211459" y="3317677"/>
            <a:ext cx="7434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40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52"/>
          <p:cNvSpPr txBox="1">
            <a:spLocks noChangeArrowheads="1"/>
          </p:cNvSpPr>
          <p:nvPr/>
        </p:nvSpPr>
        <p:spPr bwMode="auto">
          <a:xfrm>
            <a:off x="2660469" y="3832316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025086" y="4975316"/>
            <a:ext cx="19297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62 981</a:t>
            </a:r>
            <a:endParaRPr lang="en-US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70269" y="3427158"/>
            <a:ext cx="18303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 lại:</a:t>
            </a: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7308669" y="3451316"/>
            <a:ext cx="1905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62 981</a:t>
            </a:r>
            <a:endParaRPr lang="en-US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7327719" y="4167279"/>
            <a:ext cx="17113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35 462</a:t>
            </a:r>
            <a:endParaRPr lang="en-US" altLang="vi-VN" sz="40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ine 13"/>
          <p:cNvSpPr>
            <a:spLocks noChangeShapeType="1"/>
          </p:cNvSpPr>
          <p:nvPr/>
        </p:nvSpPr>
        <p:spPr bwMode="auto">
          <a:xfrm>
            <a:off x="7388886" y="4853991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53" name="Text Box 52"/>
          <p:cNvSpPr txBox="1">
            <a:spLocks noChangeArrowheads="1"/>
          </p:cNvSpPr>
          <p:nvPr/>
        </p:nvSpPr>
        <p:spPr bwMode="auto">
          <a:xfrm>
            <a:off x="7005457" y="3813554"/>
            <a:ext cx="381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308670" y="4875165"/>
            <a:ext cx="1745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0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27 519</a:t>
            </a:r>
            <a:endParaRPr lang="en-US" sz="40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89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42" grpId="0"/>
      <p:bldP spid="43" grpId="0"/>
      <p:bldP spid="44" grpId="0"/>
      <p:bldP spid="45" grpId="0" animBg="1"/>
      <p:bldP spid="47" grpId="0"/>
      <p:bldP spid="48" grpId="0"/>
      <p:bldP spid="49" grpId="0"/>
      <p:bldP spid="50" grpId="0"/>
      <p:bldP spid="51" grpId="0"/>
      <p:bldP spid="52" grpId="0" animBg="1"/>
      <p:bldP spid="53" grpId="0"/>
      <p:bldP spid="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Box 51"/>
          <p:cNvSpPr txBox="1"/>
          <p:nvPr/>
        </p:nvSpPr>
        <p:spPr>
          <a:xfrm>
            <a:off x="1187661" y="1158035"/>
            <a:ext cx="4087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69 108 </a:t>
            </a:r>
            <a:r>
              <a:rPr lang="en-US" altLang="vi-VN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altLang="vi-VN" sz="3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2 074</a:t>
            </a:r>
            <a:endParaRPr lang="en-US" altLang="vi-VN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442058" y="1994924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69 108</a:t>
            </a: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05139" y="2791528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2 074</a:t>
            </a:r>
            <a:r>
              <a:rPr lang="en-US" altLang="vi-VN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Line 13"/>
          <p:cNvSpPr>
            <a:spLocks noChangeShapeType="1"/>
          </p:cNvSpPr>
          <p:nvPr/>
        </p:nvSpPr>
        <p:spPr bwMode="auto">
          <a:xfrm>
            <a:off x="370159" y="3376391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56" name="Text Box 35"/>
          <p:cNvSpPr txBox="1">
            <a:spLocks noChangeArrowheads="1"/>
          </p:cNvSpPr>
          <p:nvPr/>
        </p:nvSpPr>
        <p:spPr bwMode="auto">
          <a:xfrm>
            <a:off x="1598887" y="1828511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52"/>
          <p:cNvSpPr txBox="1">
            <a:spLocks noChangeArrowheads="1"/>
          </p:cNvSpPr>
          <p:nvPr/>
        </p:nvSpPr>
        <p:spPr bwMode="auto">
          <a:xfrm>
            <a:off x="166196" y="2366292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50416" y="3486149"/>
            <a:ext cx="152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71 182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867498" y="1938269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0" name="Text Box 6"/>
          <p:cNvSpPr txBox="1">
            <a:spLocks noChangeArrowheads="1"/>
          </p:cNvSpPr>
          <p:nvPr/>
        </p:nvSpPr>
        <p:spPr bwMode="auto">
          <a:xfrm>
            <a:off x="3551017" y="2019984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71 182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3538598" y="2781950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69 108</a:t>
            </a:r>
            <a:r>
              <a:rPr lang="en-US" altLang="vi-VN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Line 13"/>
          <p:cNvSpPr>
            <a:spLocks noChangeShapeType="1"/>
          </p:cNvSpPr>
          <p:nvPr/>
        </p:nvSpPr>
        <p:spPr bwMode="auto">
          <a:xfrm>
            <a:off x="3483084" y="3364825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63" name="Text Box 52"/>
          <p:cNvSpPr txBox="1">
            <a:spLocks noChangeArrowheads="1"/>
          </p:cNvSpPr>
          <p:nvPr/>
        </p:nvSpPr>
        <p:spPr bwMode="auto">
          <a:xfrm>
            <a:off x="3099655" y="2324388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725412" y="3384406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2 074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449773" y="1094854"/>
            <a:ext cx="40878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267 345 + 31 925</a:t>
            </a:r>
            <a:endParaRPr lang="en-US" altLang="vi-VN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 Box 6"/>
          <p:cNvSpPr txBox="1">
            <a:spLocks noChangeArrowheads="1"/>
          </p:cNvSpPr>
          <p:nvPr/>
        </p:nvSpPr>
        <p:spPr bwMode="auto">
          <a:xfrm>
            <a:off x="6516793" y="1980912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smtClean="0">
                <a:latin typeface="Times New Roman" pitchFamily="18" charset="0"/>
                <a:cs typeface="Times New Roman" pitchFamily="18" charset="0"/>
              </a:rPr>
              <a:t>267 345</a:t>
            </a:r>
            <a:endParaRPr lang="en-US" alt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6747309" y="2710138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smtClean="0">
                <a:latin typeface="Times New Roman" pitchFamily="18" charset="0"/>
                <a:cs typeface="Times New Roman" pitchFamily="18" charset="0"/>
              </a:rPr>
              <a:t>31 925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Line 13"/>
          <p:cNvSpPr>
            <a:spLocks noChangeShapeType="1"/>
          </p:cNvSpPr>
          <p:nvPr/>
        </p:nvSpPr>
        <p:spPr bwMode="auto">
          <a:xfrm>
            <a:off x="6535843" y="3376391"/>
            <a:ext cx="160043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00">
              <a:cs typeface="Times New Roman" pitchFamily="18" charset="0"/>
            </a:endParaRPr>
          </a:p>
        </p:txBody>
      </p:sp>
      <p:sp>
        <p:nvSpPr>
          <p:cNvPr id="69" name="Text Box 35"/>
          <p:cNvSpPr txBox="1">
            <a:spLocks noChangeArrowheads="1"/>
          </p:cNvSpPr>
          <p:nvPr/>
        </p:nvSpPr>
        <p:spPr bwMode="auto">
          <a:xfrm>
            <a:off x="7764571" y="1828511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 sz="280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Text Box 52"/>
          <p:cNvSpPr txBox="1">
            <a:spLocks noChangeArrowheads="1"/>
          </p:cNvSpPr>
          <p:nvPr/>
        </p:nvSpPr>
        <p:spPr bwMode="auto">
          <a:xfrm>
            <a:off x="6213581" y="2343150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6608954" y="3439364"/>
            <a:ext cx="1768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299 270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8169177" y="1926100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 Box 6"/>
          <p:cNvSpPr txBox="1">
            <a:spLocks noChangeArrowheads="1"/>
          </p:cNvSpPr>
          <p:nvPr/>
        </p:nvSpPr>
        <p:spPr bwMode="auto">
          <a:xfrm>
            <a:off x="9921251" y="1962150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299 270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 Box 7"/>
          <p:cNvSpPr txBox="1">
            <a:spLocks noChangeArrowheads="1"/>
          </p:cNvSpPr>
          <p:nvPr/>
        </p:nvSpPr>
        <p:spPr bwMode="auto">
          <a:xfrm>
            <a:off x="9940300" y="2678113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smtClean="0">
                <a:latin typeface="Times New Roman" pitchFamily="18" charset="0"/>
                <a:cs typeface="Times New Roman" pitchFamily="18" charset="0"/>
              </a:rPr>
              <a:t>267 345</a:t>
            </a:r>
            <a:r>
              <a:rPr lang="en-US" alt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Line 13"/>
          <p:cNvSpPr>
            <a:spLocks noChangeShapeType="1"/>
          </p:cNvSpPr>
          <p:nvPr/>
        </p:nvSpPr>
        <p:spPr bwMode="auto">
          <a:xfrm>
            <a:off x="10001468" y="3364825"/>
            <a:ext cx="144378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600">
              <a:cs typeface="Times New Roman" pitchFamily="18" charset="0"/>
            </a:endParaRPr>
          </a:p>
        </p:txBody>
      </p:sp>
      <p:sp>
        <p:nvSpPr>
          <p:cNvPr id="76" name="Text Box 52"/>
          <p:cNvSpPr txBox="1">
            <a:spLocks noChangeArrowheads="1"/>
          </p:cNvSpPr>
          <p:nvPr/>
        </p:nvSpPr>
        <p:spPr bwMode="auto">
          <a:xfrm>
            <a:off x="9493678" y="2335613"/>
            <a:ext cx="6842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endParaRPr lang="en-US" alt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0177890" y="3396511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 smtClean="0">
                <a:latin typeface="Times New Roman" pitchFamily="18" charset="0"/>
                <a:cs typeface="Times New Roman" pitchFamily="18" charset="0"/>
              </a:rPr>
              <a:t>31 925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56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53" grpId="0"/>
      <p:bldP spid="54" grpId="0"/>
      <p:bldP spid="55" grpId="0" animBg="1"/>
      <p:bldP spid="57" grpId="0"/>
      <p:bldP spid="58" grpId="0"/>
      <p:bldP spid="59" grpId="0"/>
      <p:bldP spid="60" grpId="0"/>
      <p:bldP spid="61" grpId="0"/>
      <p:bldP spid="62" grpId="0" animBg="1"/>
      <p:bldP spid="63" grpId="0"/>
      <p:bldP spid="64" grpId="0"/>
      <p:bldP spid="65" grpId="0"/>
      <p:bldP spid="66" grpId="0"/>
      <p:bldP spid="67" grpId="0"/>
      <p:bldP spid="68" grpId="0" animBg="1"/>
      <p:bldP spid="70" grpId="0"/>
      <p:bldP spid="71" grpId="0"/>
      <p:bldP spid="72" grpId="0"/>
      <p:bldP spid="73" grpId="0"/>
      <p:bldP spid="74" grpId="0"/>
      <p:bldP spid="75" grpId="0" animBg="1"/>
      <p:bldP spid="76" grpId="0"/>
      <p:bldP spid="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1303140" y="250437"/>
            <a:ext cx="505956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altLang="vi-VN" b="1" u="sng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altLang="vi-VN" b="1" u="sng" dirty="0" smtClean="0">
                <a:solidFill>
                  <a:prstClr val="black"/>
                </a:solidFill>
                <a:latin typeface="Times New Roman" pitchFamily="18" charset="0"/>
              </a:rPr>
              <a:t>2</a:t>
            </a:r>
            <a:r>
              <a:rPr lang="en-US" altLang="vi-VN" dirty="0" smtClean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itchFamily="18" charset="0"/>
              </a:rPr>
              <a:t>Thử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itchFamily="18" charset="0"/>
              </a:rPr>
              <a:t>phép</a:t>
            </a:r>
            <a:r>
              <a:rPr lang="en-US" altLang="vi-VN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vi-VN" b="1" dirty="0" err="1" smtClean="0">
                <a:solidFill>
                  <a:srgbClr val="FF0000"/>
                </a:solidFill>
                <a:latin typeface="Times New Roman" pitchFamily="18" charset="0"/>
              </a:rPr>
              <a:t>trừ</a:t>
            </a:r>
            <a:r>
              <a:rPr lang="en-US" altLang="vi-VN" b="1" dirty="0" smtClean="0">
                <a:solidFill>
                  <a:prstClr val="black"/>
                </a:solidFill>
                <a:latin typeface="Times New Roman" pitchFamily="18" charset="0"/>
              </a:rPr>
              <a:t>:</a:t>
            </a:r>
            <a:endParaRPr lang="en-US" altLang="vi-VN" b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5757" y="1006130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827212" y="1980912"/>
            <a:ext cx="1905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6 839</a:t>
            </a:r>
            <a:endParaRPr lang="en-US" altLang="vi-VN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117738" y="2712751"/>
            <a:ext cx="1711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13"/>
          <p:cNvSpPr>
            <a:spLocks noChangeShapeType="1"/>
          </p:cNvSpPr>
          <p:nvPr/>
        </p:nvSpPr>
        <p:spPr bwMode="auto">
          <a:xfrm>
            <a:off x="1893887" y="3276312"/>
            <a:ext cx="885825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9" name="Text Box 35"/>
          <p:cNvSpPr txBox="1">
            <a:spLocks noChangeArrowheads="1"/>
          </p:cNvSpPr>
          <p:nvPr/>
        </p:nvSpPr>
        <p:spPr bwMode="auto">
          <a:xfrm>
            <a:off x="2617790" y="1828511"/>
            <a:ext cx="74341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52"/>
          <p:cNvSpPr txBox="1">
            <a:spLocks noChangeArrowheads="1"/>
          </p:cNvSpPr>
          <p:nvPr/>
        </p:nvSpPr>
        <p:spPr bwMode="auto">
          <a:xfrm>
            <a:off x="1524000" y="2343150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en-US" altLang="vi-VN" b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71642" y="3467385"/>
            <a:ext cx="15392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6 357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10871" y="1937906"/>
            <a:ext cx="32566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410200" y="1962150"/>
            <a:ext cx="1905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6 357</a:t>
            </a:r>
            <a:endParaRPr lang="en-US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681677" y="2638205"/>
            <a:ext cx="17113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482</a:t>
            </a:r>
            <a:r>
              <a:rPr lang="en-US" altLang="vi-VN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476875" y="3257550"/>
            <a:ext cx="885825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16" name="Text Box 52"/>
          <p:cNvSpPr txBox="1">
            <a:spLocks noChangeArrowheads="1"/>
          </p:cNvSpPr>
          <p:nvPr/>
        </p:nvSpPr>
        <p:spPr bwMode="auto">
          <a:xfrm>
            <a:off x="5106988" y="2324388"/>
            <a:ext cx="381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35363" y="3467385"/>
            <a:ext cx="13573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32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6 839</a:t>
            </a:r>
            <a:endParaRPr lang="en-US" sz="32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loud Callout 17"/>
          <p:cNvSpPr/>
          <p:nvPr/>
        </p:nvSpPr>
        <p:spPr>
          <a:xfrm>
            <a:off x="7393002" y="1133989"/>
            <a:ext cx="3810000" cy="3587870"/>
          </a:xfrm>
          <a:prstGeom prst="cloudCallout">
            <a:avLst>
              <a:gd name="adj1" fmla="val -60262"/>
              <a:gd name="adj2" fmla="val 58495"/>
            </a:avLst>
          </a:prstGeom>
          <a:solidFill>
            <a:sysClr val="window" lastClr="FFFFFF"/>
          </a:solidFill>
          <a:ln w="25400" cap="flat" cmpd="sng" algn="ctr">
            <a:solidFill>
              <a:srgbClr val="C0504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Muốn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thử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lại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phép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trừ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xem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đúng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hay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sai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ta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làm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như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thế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1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057" y="4514641"/>
            <a:ext cx="2890143" cy="2343359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>
            <a:off x="1524000" y="4997050"/>
            <a:ext cx="9292046" cy="954107"/>
          </a:xfrm>
          <a:prstGeom prst="rect">
            <a:avLst/>
          </a:prstGeom>
          <a:ln w="28575"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lvl="0" algn="just"/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155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/>
      <p:bldP spid="10" grpId="0"/>
      <p:bldP spid="11" grpId="0"/>
      <p:bldP spid="12" grpId="0"/>
      <p:bldP spid="13" grpId="0"/>
      <p:bldP spid="14" grpId="0"/>
      <p:bldP spid="15" grpId="0" animBg="1"/>
      <p:bldP spid="16" grpId="0"/>
      <p:bldP spid="17" grpId="0"/>
      <p:bldP spid="18" grpId="0" animBg="1"/>
      <p:bldP spid="18" grpId="1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97197" y="313799"/>
            <a:ext cx="65448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564947" y="1167004"/>
            <a:ext cx="34090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4 025 - 312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972949" y="1083432"/>
            <a:ext cx="34090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5 901 - 638</a:t>
            </a:r>
            <a:endParaRPr lang="en-US" altLang="vi-V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497227" y="4729340"/>
            <a:ext cx="340904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7 521 - 98</a:t>
            </a:r>
            <a:endParaRPr lang="en-US" altLang="vi-V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442549" y="1846442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4 025</a:t>
            </a: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709285" y="2499160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312</a:t>
            </a:r>
            <a:r>
              <a:rPr lang="en-US" altLang="vi-VN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>
            <a:off x="329837" y="3049254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22" name="Text Box 35"/>
          <p:cNvSpPr txBox="1">
            <a:spLocks noChangeArrowheads="1"/>
          </p:cNvSpPr>
          <p:nvPr/>
        </p:nvSpPr>
        <p:spPr bwMode="auto">
          <a:xfrm>
            <a:off x="1690327" y="1694041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52"/>
          <p:cNvSpPr txBox="1">
            <a:spLocks noChangeArrowheads="1"/>
          </p:cNvSpPr>
          <p:nvPr/>
        </p:nvSpPr>
        <p:spPr bwMode="auto">
          <a:xfrm>
            <a:off x="139337" y="2208680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2549" y="3104999"/>
            <a:ext cx="152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3 713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788296" y="1790698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6" name="Text Box 6"/>
          <p:cNvSpPr txBox="1">
            <a:spLocks noChangeArrowheads="1"/>
          </p:cNvSpPr>
          <p:nvPr/>
        </p:nvSpPr>
        <p:spPr bwMode="auto">
          <a:xfrm>
            <a:off x="3329403" y="1797585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3 713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7"/>
          <p:cNvSpPr txBox="1">
            <a:spLocks noChangeArrowheads="1"/>
          </p:cNvSpPr>
          <p:nvPr/>
        </p:nvSpPr>
        <p:spPr bwMode="auto">
          <a:xfrm>
            <a:off x="3618683" y="2485769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312</a:t>
            </a:r>
            <a:r>
              <a:rPr lang="en-US" altLang="vi-VN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Line 13"/>
          <p:cNvSpPr>
            <a:spLocks noChangeShapeType="1"/>
          </p:cNvSpPr>
          <p:nvPr/>
        </p:nvSpPr>
        <p:spPr bwMode="auto">
          <a:xfrm>
            <a:off x="3201749" y="3051135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29" name="Text Box 52"/>
          <p:cNvSpPr txBox="1">
            <a:spLocks noChangeArrowheads="1"/>
          </p:cNvSpPr>
          <p:nvPr/>
        </p:nvSpPr>
        <p:spPr bwMode="auto">
          <a:xfrm>
            <a:off x="3112731" y="2189918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86148" y="3134841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4 025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6"/>
          <p:cNvSpPr txBox="1">
            <a:spLocks noChangeArrowheads="1"/>
          </p:cNvSpPr>
          <p:nvPr/>
        </p:nvSpPr>
        <p:spPr bwMode="auto">
          <a:xfrm>
            <a:off x="6802624" y="1711972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5 901</a:t>
            </a: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7082492" y="2427935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638</a:t>
            </a:r>
            <a:r>
              <a:rPr lang="en-US" altLang="vi-VN" sz="280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Line 13"/>
          <p:cNvSpPr>
            <a:spLocks noChangeShapeType="1"/>
          </p:cNvSpPr>
          <p:nvPr/>
        </p:nvSpPr>
        <p:spPr bwMode="auto">
          <a:xfrm>
            <a:off x="6673704" y="3049254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34" name="Text Box 35"/>
          <p:cNvSpPr txBox="1">
            <a:spLocks noChangeArrowheads="1"/>
          </p:cNvSpPr>
          <p:nvPr/>
        </p:nvSpPr>
        <p:spPr bwMode="auto">
          <a:xfrm>
            <a:off x="7485628" y="1815064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 Box 52"/>
          <p:cNvSpPr txBox="1">
            <a:spLocks noChangeArrowheads="1"/>
          </p:cNvSpPr>
          <p:nvPr/>
        </p:nvSpPr>
        <p:spPr bwMode="auto">
          <a:xfrm>
            <a:off x="6499412" y="2074210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80412" y="3152346"/>
            <a:ext cx="152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5 263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056572" y="1697186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" name="Text Box 6"/>
          <p:cNvSpPr txBox="1">
            <a:spLocks noChangeArrowheads="1"/>
          </p:cNvSpPr>
          <p:nvPr/>
        </p:nvSpPr>
        <p:spPr bwMode="auto">
          <a:xfrm>
            <a:off x="10192875" y="1679763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5 263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10397201" y="2443916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638</a:t>
            </a:r>
            <a:r>
              <a:rPr lang="en-US" altLang="vi-VN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>
            <a:off x="10080163" y="3094004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41" name="Text Box 52"/>
          <p:cNvSpPr txBox="1">
            <a:spLocks noChangeArrowheads="1"/>
          </p:cNvSpPr>
          <p:nvPr/>
        </p:nvSpPr>
        <p:spPr bwMode="auto">
          <a:xfrm>
            <a:off x="9889663" y="2042001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206690" y="3103612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5 901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 Box 6"/>
          <p:cNvSpPr txBox="1">
            <a:spLocks noChangeArrowheads="1"/>
          </p:cNvSpPr>
          <p:nvPr/>
        </p:nvSpPr>
        <p:spPr bwMode="auto">
          <a:xfrm>
            <a:off x="4325466" y="4187753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7 521</a:t>
            </a: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4746475" y="4742687"/>
            <a:ext cx="17113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98</a:t>
            </a:r>
            <a:endParaRPr lang="en-US" altLang="vi-VN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Line 13"/>
          <p:cNvSpPr>
            <a:spLocks noChangeShapeType="1"/>
          </p:cNvSpPr>
          <p:nvPr/>
        </p:nvSpPr>
        <p:spPr bwMode="auto">
          <a:xfrm>
            <a:off x="4170903" y="5315285"/>
            <a:ext cx="1470734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46" name="Text Box 35"/>
          <p:cNvSpPr txBox="1">
            <a:spLocks noChangeArrowheads="1"/>
          </p:cNvSpPr>
          <p:nvPr/>
        </p:nvSpPr>
        <p:spPr bwMode="auto">
          <a:xfrm>
            <a:off x="5495456" y="3912796"/>
            <a:ext cx="7434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vi-VN" altLang="vi-VN" sz="280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52"/>
          <p:cNvSpPr txBox="1">
            <a:spLocks noChangeArrowheads="1"/>
          </p:cNvSpPr>
          <p:nvPr/>
        </p:nvSpPr>
        <p:spPr bwMode="auto">
          <a:xfrm>
            <a:off x="3944466" y="4427435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346985" y="5339738"/>
            <a:ext cx="1520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7 423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702204" y="4145636"/>
            <a:ext cx="18303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0" name="Text Box 6"/>
          <p:cNvSpPr txBox="1">
            <a:spLocks noChangeArrowheads="1"/>
          </p:cNvSpPr>
          <p:nvPr/>
        </p:nvSpPr>
        <p:spPr bwMode="auto">
          <a:xfrm>
            <a:off x="7772470" y="4096356"/>
            <a:ext cx="1905000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7 423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vi-VN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Line 13"/>
          <p:cNvSpPr>
            <a:spLocks noChangeShapeType="1"/>
          </p:cNvSpPr>
          <p:nvPr/>
        </p:nvSpPr>
        <p:spPr bwMode="auto">
          <a:xfrm>
            <a:off x="7723091" y="5314115"/>
            <a:ext cx="1443783" cy="0"/>
          </a:xfrm>
          <a:prstGeom prst="line">
            <a:avLst/>
          </a:prstGeom>
          <a:noFill/>
          <a:ln w="19050">
            <a:solidFill>
              <a:sysClr val="windowText" lastClr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52" name="Text Box 52"/>
          <p:cNvSpPr txBox="1">
            <a:spLocks noChangeArrowheads="1"/>
          </p:cNvSpPr>
          <p:nvPr/>
        </p:nvSpPr>
        <p:spPr bwMode="auto">
          <a:xfrm>
            <a:off x="7342091" y="4449363"/>
            <a:ext cx="381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88247" y="5425087"/>
            <a:ext cx="1510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7 521</a:t>
            </a:r>
            <a:endParaRPr lang="en-US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 Box 7"/>
          <p:cNvSpPr txBox="1">
            <a:spLocks noChangeArrowheads="1"/>
          </p:cNvSpPr>
          <p:nvPr/>
        </p:nvSpPr>
        <p:spPr bwMode="auto">
          <a:xfrm>
            <a:off x="8175634" y="4709477"/>
            <a:ext cx="17113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b="1" dirty="0" smtClean="0">
                <a:latin typeface="Times New Roman" pitchFamily="18" charset="0"/>
                <a:cs typeface="Times New Roman" pitchFamily="18" charset="0"/>
              </a:rPr>
              <a:t>98</a:t>
            </a:r>
            <a:r>
              <a:rPr lang="en-US" alt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198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9" grpId="0"/>
      <p:bldP spid="20" grpId="0"/>
      <p:bldP spid="21" grpId="0" animBg="1"/>
      <p:bldP spid="23" grpId="0"/>
      <p:bldP spid="24" grpId="0"/>
      <p:bldP spid="25" grpId="0"/>
      <p:bldP spid="26" grpId="0"/>
      <p:bldP spid="27" grpId="0"/>
      <p:bldP spid="28" grpId="0" animBg="1"/>
      <p:bldP spid="29" grpId="0"/>
      <p:bldP spid="30" grpId="0"/>
      <p:bldP spid="31" grpId="0"/>
      <p:bldP spid="32" grpId="0"/>
      <p:bldP spid="33" grpId="0" animBg="1"/>
      <p:bldP spid="35" grpId="0"/>
      <p:bldP spid="36" grpId="0"/>
      <p:bldP spid="37" grpId="0"/>
      <p:bldP spid="38" grpId="0"/>
      <p:bldP spid="39" grpId="0"/>
      <p:bldP spid="40" grpId="0" animBg="1"/>
      <p:bldP spid="41" grpId="0"/>
      <p:bldP spid="42" grpId="0"/>
      <p:bldP spid="43" grpId="0"/>
      <p:bldP spid="44" grpId="0"/>
      <p:bldP spid="45" grpId="0" animBg="1"/>
      <p:bldP spid="47" grpId="0"/>
      <p:bldP spid="48" grpId="0"/>
      <p:bldP spid="49" grpId="0"/>
      <p:bldP spid="50" grpId="0"/>
      <p:bldP spid="51" grpId="0" animBg="1"/>
      <p:bldP spid="52" grpId="0"/>
      <p:bldP spid="53" grpId="0"/>
      <p:bldP spid="6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1201271" y="191621"/>
            <a:ext cx="670431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4000" b="1" u="sng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altLang="vi-VN" sz="4000" b="1" u="sng" dirty="0">
                <a:solidFill>
                  <a:prstClr val="black"/>
                </a:solidFill>
                <a:latin typeface="Times New Roman" pitchFamily="18" charset="0"/>
              </a:rPr>
              <a:t> 3</a:t>
            </a:r>
            <a:r>
              <a:rPr lang="en-US" altLang="vi-VN" sz="4000" dirty="0" smtClean="0">
                <a:solidFill>
                  <a:prstClr val="black"/>
                </a:solidFill>
                <a:latin typeface="Times New Roman" pitchFamily="18" charset="0"/>
              </a:rPr>
              <a:t>: </a:t>
            </a:r>
            <a:r>
              <a:rPr lang="en-US" altLang="vi-VN" sz="4000" b="1" dirty="0" err="1" smtClean="0">
                <a:solidFill>
                  <a:srgbClr val="FF0000"/>
                </a:solidFill>
                <a:latin typeface="Times New Roman" pitchFamily="18" charset="0"/>
              </a:rPr>
              <a:t>Tìm</a:t>
            </a:r>
            <a:r>
              <a:rPr lang="en-US" altLang="vi-VN" sz="4000" b="1" dirty="0" smtClean="0">
                <a:solidFill>
                  <a:srgbClr val="FF0000"/>
                </a:solidFill>
                <a:latin typeface="Times New Roman" pitchFamily="18" charset="0"/>
              </a:rPr>
              <a:t> x:</a:t>
            </a:r>
            <a:endParaRPr lang="en-US" altLang="vi-VN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2365" y="1231165"/>
            <a:ext cx="441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x + 262 = </a:t>
            </a:r>
            <a:r>
              <a:rPr lang="en-US" sz="4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4 848</a:t>
            </a:r>
            <a:endParaRPr lang="en-US" sz="4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33515" y="1110502"/>
            <a:ext cx="49368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b) x - 707  = </a:t>
            </a:r>
            <a:r>
              <a:rPr lang="en-US" sz="4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3 535</a:t>
            </a:r>
            <a:endParaRPr lang="en-US" sz="4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41151" y="2332264"/>
            <a:ext cx="3669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4 848 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- 262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41151" y="3168144"/>
            <a:ext cx="3669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4 586</a:t>
            </a:r>
            <a:endParaRPr lang="en-US" sz="4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53720" y="2097020"/>
            <a:ext cx="4066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4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3 535 + </a:t>
            </a:r>
            <a:r>
              <a:rPr lang="en-US" sz="4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707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08117" y="3145094"/>
            <a:ext cx="4066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sz="4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=      4 242</a:t>
            </a:r>
            <a:endParaRPr lang="en-US" sz="4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26412" y="4360774"/>
            <a:ext cx="10367682" cy="927847"/>
          </a:xfrm>
          <a:prstGeom prst="rect">
            <a:avLst/>
          </a:prstGeom>
          <a:ln w="38100">
            <a:prstDash val="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26412" y="4824261"/>
            <a:ext cx="10367682" cy="927847"/>
          </a:xfrm>
          <a:prstGeom prst="rect">
            <a:avLst/>
          </a:prstGeom>
          <a:ln w="38100">
            <a:prstDash val="dashDot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endParaRPr lang="en-US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446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 animBg="1"/>
      <p:bldP spid="12" grpId="1" animBg="1"/>
      <p:bldP spid="13" grpId="0" animBg="1"/>
      <p:bldP spid="1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3844" y="1016341"/>
            <a:ext cx="9627968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Bài</a:t>
            </a:r>
            <a:r>
              <a:rPr kumimoji="0" lang="en-US" sz="2800" b="1" i="0" u="sng" strike="noStrike" kern="1200" cap="none" spc="0" normalizeH="0" baseline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  <a:r>
              <a:rPr kumimoji="0" lang="en-US" sz="28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2800" b="1" i="0" u="none" strike="noStrike" kern="1200" cap="none" spc="0" normalizeH="0" baseline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Núi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Phan-xi-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păng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( ở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tỉnh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Lào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Cai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cao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3 143m .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Núi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Tây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Côn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Lĩnh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 Ở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tỉnh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Hà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Giang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cao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2 428.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Hỏi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núi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nào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cao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hơn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và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cao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hơn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bao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nhiêu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800" b="1" i="0" u="none" strike="noStrike" kern="1200" cap="none" spc="0" normalizeH="0" noProof="0" dirty="0" err="1" smtClean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mét</a:t>
            </a:r>
            <a:r>
              <a:rPr lang="en-US" sz="2800" b="1" dirty="0">
                <a:ln w="1905"/>
                <a:gradFill>
                  <a:gsLst>
                    <a:gs pos="0">
                      <a:srgbClr val="70AD47">
                        <a:shade val="20000"/>
                        <a:satMod val="200000"/>
                      </a:srgbClr>
                    </a:gs>
                    <a:gs pos="78000">
                      <a:srgbClr val="70AD47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70AD47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>
              <a:ln w="1905"/>
              <a:gradFill>
                <a:gsLst>
                  <a:gs pos="0">
                    <a:srgbClr val="70AD47">
                      <a:shade val="20000"/>
                      <a:satMod val="200000"/>
                    </a:srgbClr>
                  </a:gs>
                  <a:gs pos="78000">
                    <a:srgbClr val="70AD47">
                      <a:tint val="90000"/>
                      <a:shade val="89000"/>
                      <a:satMod val="220000"/>
                    </a:srgbClr>
                  </a:gs>
                  <a:gs pos="100000">
                    <a:srgbClr val="70AD47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3844" y="2702860"/>
            <a:ext cx="96279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han-xi-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păng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8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3 143 – 2 428 = 715 ( m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715 m 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981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572</Words>
  <Application>Microsoft Office PowerPoint</Application>
  <PresentationFormat>Widescreen</PresentationFormat>
  <Paragraphs>120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微软雅黑</vt:lpstr>
      <vt:lpstr>Arial</vt:lpstr>
      <vt:lpstr>Calibri</vt:lpstr>
      <vt:lpstr>Calibri Light</vt:lpstr>
      <vt:lpstr>等线</vt:lpstr>
      <vt:lpstr>Times New Roman</vt:lpstr>
      <vt:lpstr>方正尚酷简体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duong hang</dc:creator>
  <cp:lastModifiedBy>duong hang</cp:lastModifiedBy>
  <cp:revision>14</cp:revision>
  <dcterms:created xsi:type="dcterms:W3CDTF">2021-10-11T12:33:24Z</dcterms:created>
  <dcterms:modified xsi:type="dcterms:W3CDTF">2021-10-14T13:54:01Z</dcterms:modified>
</cp:coreProperties>
</file>