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7" r:id="rId2"/>
    <p:sldId id="283" r:id="rId3"/>
    <p:sldId id="284" r:id="rId4"/>
    <p:sldId id="285" r:id="rId5"/>
    <p:sldId id="286" r:id="rId6"/>
    <p:sldId id="287" r:id="rId7"/>
    <p:sldId id="288" r:id="rId8"/>
    <p:sldId id="289" r:id="rId9"/>
    <p:sldId id="290" r:id="rId10"/>
    <p:sldId id="291" r:id="rId11"/>
    <p:sldId id="292" r:id="rId12"/>
    <p:sldId id="295" r:id="rId13"/>
    <p:sldId id="293" r:id="rId14"/>
    <p:sldId id="256" r:id="rId15"/>
    <p:sldId id="321" r:id="rId16"/>
    <p:sldId id="297" r:id="rId17"/>
    <p:sldId id="258" r:id="rId18"/>
    <p:sldId id="317" r:id="rId19"/>
    <p:sldId id="318" r:id="rId20"/>
    <p:sldId id="319" r:id="rId21"/>
    <p:sldId id="301" r:id="rId22"/>
    <p:sldId id="300" r:id="rId23"/>
    <p:sldId id="299" r:id="rId24"/>
    <p:sldId id="298" r:id="rId25"/>
    <p:sldId id="302" r:id="rId26"/>
    <p:sldId id="303" r:id="rId27"/>
    <p:sldId id="304" r:id="rId28"/>
    <p:sldId id="305" r:id="rId29"/>
    <p:sldId id="322" r:id="rId30"/>
    <p:sldId id="307" r:id="rId31"/>
    <p:sldId id="308" r:id="rId32"/>
    <p:sldId id="309" r:id="rId33"/>
    <p:sldId id="320" r:id="rId34"/>
    <p:sldId id="323" r:id="rId35"/>
    <p:sldId id="313" r:id="rId36"/>
    <p:sldId id="265" r:id="rId37"/>
  </p:sldIdLst>
  <p:sldSz cx="12192000" cy="6858000"/>
  <p:notesSz cx="6858000" cy="9144000"/>
  <p:embeddedFontLst>
    <p:embeddedFont>
      <p:font typeface="等线" panose="02010600030101010101" pitchFamily="2" charset="-122"/>
      <p:regular r:id="rId39"/>
      <p:bold r:id="rId40"/>
    </p:embeddedFont>
    <p:embeddedFont>
      <p:font typeface="等线 Light" panose="02010600030101010101" pitchFamily="2" charset="-122"/>
      <p:regular r:id="rId41"/>
    </p:embeddedFont>
    <p:embeddedFont>
      <p:font typeface="#9Slide03 AllRoundGothic" panose="020B0703020202020104" pitchFamily="34" charset="0"/>
      <p:regular r:id="rId42"/>
    </p:embeddedFont>
    <p:embeddedFont>
      <p:font typeface="UTM Arruba KT" panose="02040603050506020204" pitchFamily="18" charset="0"/>
      <p:regular r:id="rId43"/>
    </p:embeddedFont>
    <p:embeddedFont>
      <p:font typeface="UTM Micra" panose="02040603050506020204" pitchFamily="18" charset="0"/>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0718"/>
    <a:srgbClr val="FFFFFF"/>
    <a:srgbClr val="FEFEFE"/>
    <a:srgbClr val="EFEAE9"/>
    <a:srgbClr val="F2EDEC"/>
    <a:srgbClr val="F5F0EF"/>
    <a:srgbClr val="303B5B"/>
    <a:srgbClr val="F4435C"/>
    <a:srgbClr val="4F4F4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3" autoAdjust="0"/>
    <p:restoredTop sz="86391" autoAdjust="0"/>
  </p:normalViewPr>
  <p:slideViewPr>
    <p:cSldViewPr snapToGrid="0">
      <p:cViewPr>
        <p:scale>
          <a:sx n="50" d="100"/>
          <a:sy n="50" d="100"/>
        </p:scale>
        <p:origin x="918"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dgm:spPr>
        <a:solidFill>
          <a:schemeClr val="accent4">
            <a:lumMod val="20000"/>
            <a:lumOff val="80000"/>
          </a:schemeClr>
        </a:solidFill>
      </dgm:spPr>
      <dgm:t>
        <a:bodyPr/>
        <a:lstStyle/>
        <a:p>
          <a:r>
            <a:rPr lang="en-US" altLang="zh-CN"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ngô từ lúc mới trồng đến lúc cây đã lớn</a:t>
          </a:r>
        </a:p>
      </dgm:t>
    </dgm:pt>
    <dgm:pt modelId="{F0408682-FE7C-472D-AE87-5801AE5C6F36}" type="parTrans" cxnId="{838E53E0-86D7-40ED-9AE2-C7B2C77EA5AC}">
      <dgm:prSet/>
      <dgm:spPr/>
      <dgm:t>
        <a:bodyPr/>
        <a:lstStyle/>
        <a:p>
          <a:endParaRPr lang="en-US"/>
        </a:p>
      </dgm:t>
    </dgm:pt>
    <dgm:pt modelId="{8A191B25-5786-4599-84B3-FA70FAC12572}" type="sibTrans" cxnId="{838E53E0-86D7-40ED-9AE2-C7B2C77EA5AC}">
      <dgm:prSet/>
      <dgm:spPr/>
      <dgm:t>
        <a:bodyPr/>
        <a:lstStyle/>
        <a:p>
          <a:endParaRPr lang="en-US"/>
        </a:p>
      </dgm:t>
    </dgm:pt>
    <dgm:pt modelId="{8842494A-318B-4AF4-820F-504DA7C16BBE}">
      <dgm:prSet phldrT="[Text]"/>
      <dgm:spPr>
        <a:solidFill>
          <a:schemeClr val="accent4">
            <a:lumMod val="20000"/>
            <a:lumOff val="80000"/>
          </a:schemeClr>
        </a:solidFill>
      </dgm:spPr>
      <dgm:t>
        <a:bodyPr/>
        <a:lstStyle/>
        <a:p>
          <a:r>
            <a:rPr lang="en-US" b="1" dirty="0" err="1">
              <a:solidFill>
                <a:srgbClr val="BE5230"/>
              </a:solidFill>
              <a:latin typeface="Times New Roman" panose="02020603050405020304" pitchFamily="18" charset="0"/>
              <a:cs typeface="Times New Roman" panose="02020603050405020304" pitchFamily="18" charset="0"/>
            </a:rPr>
            <a:t>cây</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ngô</a:t>
          </a:r>
          <a:r>
            <a:rPr lang="en-US" b="1" dirty="0">
              <a:solidFill>
                <a:srgbClr val="BE5230"/>
              </a:solidFill>
              <a:latin typeface="Times New Roman" panose="02020603050405020304" pitchFamily="18" charset="0"/>
              <a:cs typeface="Times New Roman" panose="02020603050405020304" pitchFamily="18" charset="0"/>
            </a:rPr>
            <a:t> ra </a:t>
          </a:r>
          <a:r>
            <a:rPr lang="en-US" b="1" dirty="0" err="1">
              <a:solidFill>
                <a:srgbClr val="BE5230"/>
              </a:solidFill>
              <a:latin typeface="Times New Roman" panose="02020603050405020304" pitchFamily="18" charset="0"/>
              <a:cs typeface="Times New Roman" panose="02020603050405020304" pitchFamily="18" charset="0"/>
            </a:rPr>
            <a:t>hoa</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trổ</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bắp</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kết</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hạt</a:t>
          </a:r>
          <a:r>
            <a:rPr lang="en-US" b="1" dirty="0">
              <a:solidFill>
                <a:srgbClr val="BE5230"/>
              </a:solidFill>
              <a:latin typeface="Times New Roman" panose="02020603050405020304" pitchFamily="18" charset="0"/>
              <a:cs typeface="Times New Roman" panose="02020603050405020304" pitchFamily="18" charset="0"/>
            </a:rPr>
            <a:t> </a:t>
          </a:r>
        </a:p>
      </dgm:t>
    </dgm:pt>
    <dgm:pt modelId="{76956EFC-248B-41C5-8008-842FCF0B4530}" type="parTrans" cxnId="{E6153D3F-E1B2-4411-8862-EDDE704A7A66}">
      <dgm:prSet/>
      <dgm:spPr/>
      <dgm:t>
        <a:bodyPr/>
        <a:lstStyle/>
        <a:p>
          <a:endParaRPr lang="en-US"/>
        </a:p>
      </dgm:t>
    </dgm:pt>
    <dgm:pt modelId="{2EE367D5-74F1-4191-A5E8-8490C784DD9B}" type="sibTrans" cxnId="{E6153D3F-E1B2-4411-8862-EDDE704A7A66}">
      <dgm:prSet/>
      <dgm:spPr/>
      <dgm:t>
        <a:bodyPr/>
        <a:lstStyle/>
        <a:p>
          <a:endParaRPr lang="en-US"/>
        </a:p>
      </dgm:t>
    </dgm:pt>
    <dgm:pt modelId="{395A7FA2-21C8-45A2-9244-076E84184287}">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cây ngô già tới mùa thu hoạch</a:t>
          </a:r>
        </a:p>
      </dgm:t>
    </dgm:pt>
    <dgm:pt modelId="{203CAD1A-67FB-477C-B8D3-1A7197CADD0F}" type="parTrans" cxnId="{24409D34-8B83-4590-950A-B787C7179FF7}">
      <dgm:prSet/>
      <dgm:spPr/>
      <dgm:t>
        <a:bodyPr/>
        <a:lstStyle/>
        <a:p>
          <a:endParaRPr lang="en-US"/>
        </a:p>
      </dgm:t>
    </dgm:pt>
    <dgm:pt modelId="{33C0B19D-F5A7-4813-A707-F1DD99AED67B}" type="sibTrans" cxnId="{24409D34-8B83-4590-950A-B787C7179FF7}">
      <dgm:prSet/>
      <dgm:spPr/>
      <dgm:t>
        <a:bodyPr/>
        <a:lstStyle/>
        <a:p>
          <a:endParaRPr lang="en-US"/>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2" custScaleX="59481" custScaleY="63987" custLinFactNeighborX="10326" custLinFactNeighborY="-6646"/>
      <dgm:spPr>
        <a:solidFill>
          <a:srgbClr val="46B397"/>
        </a:solidFill>
      </dgm:spPr>
    </dgm:pt>
    <dgm:pt modelId="{7068D77B-A260-4077-9A96-0CC088D5DB69}" type="pres">
      <dgm:prSet presAssocID="{5CFF6FE8-1811-449B-A4C9-0AB1D3291E82}" presName="ParentText" presStyleLbl="node1" presStyleIdx="0" presStyleCnt="3">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2">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2" custScaleX="51313" custScaleY="66943" custLinFactNeighborX="15075" custLinFactNeighborY="-2480"/>
      <dgm:spPr>
        <a:solidFill>
          <a:srgbClr val="46B397"/>
        </a:solidFill>
      </dgm:spPr>
    </dgm:pt>
    <dgm:pt modelId="{F574FDC1-ECBD-4CB2-B488-2225D34326AB}" type="pres">
      <dgm:prSet presAssocID="{8842494A-318B-4AF4-820F-504DA7C16BBE}" presName="ParentText" presStyleLbl="node1" presStyleIdx="1" presStyleCnt="3">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2">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59CE4861-9A5C-4B6B-A7BC-5029EBC9B8E8}" type="pres">
      <dgm:prSet presAssocID="{395A7FA2-21C8-45A2-9244-076E84184287}" presName="ParentText" presStyleLbl="node1" presStyleIdx="2" presStyleCnt="3">
        <dgm:presLayoutVars>
          <dgm:chMax val="1"/>
          <dgm:chPref val="1"/>
          <dgm:bulletEnabled val="1"/>
        </dgm:presLayoutVars>
      </dgm:prSet>
      <dgm:spPr/>
    </dgm:pt>
  </dgm:ptLst>
  <dgm:cxnLst>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ABEDDFE9-FF8B-48F1-985D-F14F40EF3D46}" type="presParOf" srcId="{AEA458A0-173D-4C33-869C-3E182DA5639C}" destId="{59CE4861-9A5C-4B6B-A7BC-5029EBC9B8E8}"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custT="1"/>
      <dgm:spPr>
        <a:solidFill>
          <a:schemeClr val="accent4">
            <a:lumMod val="20000"/>
            <a:lumOff val="80000"/>
          </a:schemeClr>
        </a:solidFill>
      </dgm:spPr>
      <dgm:t>
        <a:bodyPr/>
        <a:lstStyle/>
        <a:p>
          <a:r>
            <a:rPr lang="en-US" altLang="zh-CN" sz="24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mùa cây gạo trổ hoa</a:t>
          </a:r>
          <a:endParaRPr lang="en-US" sz="2400">
            <a:solidFill>
              <a:srgbClr val="BE5230"/>
            </a:solidFill>
          </a:endParaRPr>
        </a:p>
      </dgm:t>
    </dgm:pt>
    <dgm:pt modelId="{F0408682-FE7C-472D-AE87-5801AE5C6F36}" type="parTrans" cxnId="{838E53E0-86D7-40ED-9AE2-C7B2C77EA5AC}">
      <dgm:prSet/>
      <dgm:spPr/>
      <dgm:t>
        <a:bodyPr/>
        <a:lstStyle/>
        <a:p>
          <a:endParaRPr lang="en-US" sz="2400"/>
        </a:p>
      </dgm:t>
    </dgm:pt>
    <dgm:pt modelId="{8A191B25-5786-4599-84B3-FA70FAC12572}" type="sibTrans" cxnId="{838E53E0-86D7-40ED-9AE2-C7B2C77EA5AC}">
      <dgm:prSet/>
      <dgm:spPr/>
      <dgm:t>
        <a:bodyPr/>
        <a:lstStyle/>
        <a:p>
          <a:endParaRPr lang="en-US" sz="2400"/>
        </a:p>
      </dgm:t>
    </dgm:pt>
    <dgm:pt modelId="{8842494A-318B-4AF4-820F-504DA7C16BBE}">
      <dgm:prSet phldrT="[Text]" custT="1"/>
      <dgm:spPr>
        <a:solidFill>
          <a:schemeClr val="accent4">
            <a:lumMod val="20000"/>
            <a:lumOff val="80000"/>
          </a:schemeClr>
        </a:solidFill>
      </dgm:spPr>
      <dgm:t>
        <a:bodyPr/>
        <a:lstStyle/>
        <a:p>
          <a:r>
            <a:rPr lang="en-US" sz="2400" b="1">
              <a:solidFill>
                <a:srgbClr val="BE5230"/>
              </a:solidFill>
              <a:latin typeface="Times New Roman" panose="02020603050405020304" pitchFamily="18" charset="0"/>
              <a:cs typeface="Times New Roman" panose="02020603050405020304" pitchFamily="18" charset="0"/>
            </a:rPr>
            <a:t>các cánh hoa rụng dần</a:t>
          </a:r>
        </a:p>
      </dgm:t>
    </dgm:pt>
    <dgm:pt modelId="{76956EFC-248B-41C5-8008-842FCF0B4530}" type="parTrans" cxnId="{E6153D3F-E1B2-4411-8862-EDDE704A7A66}">
      <dgm:prSet/>
      <dgm:spPr/>
      <dgm:t>
        <a:bodyPr/>
        <a:lstStyle/>
        <a:p>
          <a:endParaRPr lang="en-US" sz="2400"/>
        </a:p>
      </dgm:t>
    </dgm:pt>
    <dgm:pt modelId="{2EE367D5-74F1-4191-A5E8-8490C784DD9B}" type="sibTrans" cxnId="{E6153D3F-E1B2-4411-8862-EDDE704A7A66}">
      <dgm:prSet/>
      <dgm:spPr/>
      <dgm:t>
        <a:bodyPr/>
        <a:lstStyle/>
        <a:p>
          <a:endParaRPr lang="en-US" sz="2400"/>
        </a:p>
      </dgm:t>
    </dgm:pt>
    <dgm:pt modelId="{395A7FA2-21C8-45A2-9244-076E84184287}">
      <dgm:prSet phldrT="[Text]" custT="1"/>
      <dgm:spPr>
        <a:solidFill>
          <a:schemeClr val="accent4">
            <a:lumMod val="20000"/>
            <a:lumOff val="80000"/>
          </a:schemeClr>
        </a:solidFill>
      </dgm:spPr>
      <dgm:t>
        <a:bodyPr/>
        <a:lstStyle/>
        <a:p>
          <a:r>
            <a:rPr lang="en-US" sz="2400" b="1">
              <a:solidFill>
                <a:srgbClr val="BE5230"/>
              </a:solidFill>
              <a:latin typeface="Times New Roman" panose="02020603050405020304" pitchFamily="18" charset="0"/>
              <a:cs typeface="Times New Roman" panose="02020603050405020304" pitchFamily="18" charset="0"/>
            </a:rPr>
            <a:t>những quả gạo xuất hiện</a:t>
          </a:r>
        </a:p>
      </dgm:t>
    </dgm:pt>
    <dgm:pt modelId="{203CAD1A-67FB-477C-B8D3-1A7197CADD0F}" type="parTrans" cxnId="{24409D34-8B83-4590-950A-B787C7179FF7}">
      <dgm:prSet/>
      <dgm:spPr/>
      <dgm:t>
        <a:bodyPr/>
        <a:lstStyle/>
        <a:p>
          <a:endParaRPr lang="en-US" sz="2400"/>
        </a:p>
      </dgm:t>
    </dgm:pt>
    <dgm:pt modelId="{33C0B19D-F5A7-4813-A707-F1DD99AED67B}" type="sibTrans" cxnId="{24409D34-8B83-4590-950A-B787C7179FF7}">
      <dgm:prSet/>
      <dgm:spPr/>
      <dgm:t>
        <a:bodyPr/>
        <a:lstStyle/>
        <a:p>
          <a:endParaRPr lang="en-US" sz="2400"/>
        </a:p>
      </dgm:t>
    </dgm:pt>
    <dgm:pt modelId="{84D83921-629A-44C3-8AD1-E3240E74AEC2}">
      <dgm:prSet phldrT="[Text]" custT="1"/>
      <dgm:spPr>
        <a:solidFill>
          <a:schemeClr val="accent4">
            <a:lumMod val="20000"/>
            <a:lumOff val="80000"/>
          </a:schemeClr>
        </a:solidFill>
      </dgm:spPr>
      <dgm:t>
        <a:bodyPr/>
        <a:lstStyle/>
        <a:p>
          <a:r>
            <a:rPr lang="en-US" sz="2400" b="1" dirty="0" err="1">
              <a:solidFill>
                <a:srgbClr val="BE5230"/>
              </a:solidFill>
              <a:latin typeface="Times New Roman" panose="02020603050405020304" pitchFamily="18" charset="0"/>
              <a:cs typeface="Times New Roman" panose="02020603050405020304" pitchFamily="18" charset="0"/>
            </a:rPr>
            <a:t>quả</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tách</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vỏ</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để</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các</a:t>
          </a:r>
          <a:br>
            <a:rPr lang="en-US" sz="2400" b="1" dirty="0">
              <a:solidFill>
                <a:srgbClr val="BE5230"/>
              </a:solidFill>
              <a:latin typeface="Times New Roman" panose="02020603050405020304" pitchFamily="18" charset="0"/>
              <a:cs typeface="Times New Roman" panose="02020603050405020304" pitchFamily="18" charset="0"/>
            </a:rPr>
          </a:b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múi</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bông</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trắng</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nở</a:t>
          </a:r>
          <a:r>
            <a:rPr lang="en-US" sz="2400" b="1" dirty="0">
              <a:solidFill>
                <a:srgbClr val="BE5230"/>
              </a:solidFill>
              <a:latin typeface="Times New Roman" panose="02020603050405020304" pitchFamily="18" charset="0"/>
              <a:cs typeface="Times New Roman" panose="02020603050405020304" pitchFamily="18" charset="0"/>
            </a:rPr>
            <a:t> ra</a:t>
          </a:r>
        </a:p>
      </dgm:t>
    </dgm:pt>
    <dgm:pt modelId="{0C2C3E0B-7857-46C2-8BCC-233D32BC0C0B}" type="parTrans" cxnId="{4849628A-A1FB-4532-80DD-16C92E130ED6}">
      <dgm:prSet/>
      <dgm:spPr/>
      <dgm:t>
        <a:bodyPr/>
        <a:lstStyle/>
        <a:p>
          <a:endParaRPr lang="en-US" sz="2400"/>
        </a:p>
      </dgm:t>
    </dgm:pt>
    <dgm:pt modelId="{4FB06251-1445-4A83-B097-58D26836DD05}" type="sibTrans" cxnId="{4849628A-A1FB-4532-80DD-16C92E130ED6}">
      <dgm:prSet/>
      <dgm:spPr/>
      <dgm:t>
        <a:bodyPr/>
        <a:lstStyle/>
        <a:p>
          <a:endParaRPr lang="en-US" sz="2400"/>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3" custScaleX="137854" custScaleY="111012" custLinFactX="-17644" custLinFactNeighborX="-100000" custLinFactNeighborY="-10041"/>
      <dgm:spPr>
        <a:solidFill>
          <a:srgbClr val="46B397"/>
        </a:solidFill>
      </dgm:spPr>
    </dgm:pt>
    <dgm:pt modelId="{7068D77B-A260-4077-9A96-0CC088D5DB69}" type="pres">
      <dgm:prSet presAssocID="{5CFF6FE8-1811-449B-A4C9-0AB1D3291E82}" presName="ParentText" presStyleLbl="node1" presStyleIdx="0" presStyleCnt="4" custScaleX="298790">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3">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3" custScaleX="139967" custScaleY="102180" custLinFactX="-37281" custLinFactNeighborX="-100000" custLinFactNeighborY="27901"/>
      <dgm:spPr>
        <a:solidFill>
          <a:srgbClr val="46B397"/>
        </a:solidFill>
      </dgm:spPr>
    </dgm:pt>
    <dgm:pt modelId="{F574FDC1-ECBD-4CB2-B488-2225D34326AB}" type="pres">
      <dgm:prSet presAssocID="{8842494A-318B-4AF4-820F-504DA7C16BBE}" presName="ParentText" presStyleLbl="node1" presStyleIdx="1" presStyleCnt="4" custScaleX="241670" custLinFactNeighborX="-22538" custLinFactNeighborY="23785">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3">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0C45C4D5-1465-4DCA-8BA2-3B782C8F0505}" type="pres">
      <dgm:prSet presAssocID="{395A7FA2-21C8-45A2-9244-076E84184287}" presName="bentUpArrow1" presStyleLbl="alignImgPlace1" presStyleIdx="2" presStyleCnt="3" custScaleX="138147" custScaleY="88614" custLinFactX="-100000" custLinFactNeighborX="-105600" custLinFactNeighborY="38503"/>
      <dgm:spPr>
        <a:solidFill>
          <a:srgbClr val="46B397"/>
        </a:solidFill>
        <a:ln>
          <a:solidFill>
            <a:srgbClr val="46B397"/>
          </a:solidFill>
        </a:ln>
      </dgm:spPr>
    </dgm:pt>
    <dgm:pt modelId="{59CE4861-9A5C-4B6B-A7BC-5029EBC9B8E8}" type="pres">
      <dgm:prSet presAssocID="{395A7FA2-21C8-45A2-9244-076E84184287}" presName="ParentText" presStyleLbl="node1" presStyleIdx="2" presStyleCnt="4" custScaleX="326903" custScaleY="53821" custLinFactNeighborX="-63604" custLinFactNeighborY="41589">
        <dgm:presLayoutVars>
          <dgm:chMax val="1"/>
          <dgm:chPref val="1"/>
          <dgm:bulletEnabled val="1"/>
        </dgm:presLayoutVars>
      </dgm:prSet>
      <dgm:spPr/>
    </dgm:pt>
    <dgm:pt modelId="{3A495ACC-F76F-4B85-BB86-8BA795D29044}" type="pres">
      <dgm:prSet presAssocID="{395A7FA2-21C8-45A2-9244-076E84184287}" presName="ChildText" presStyleLbl="revTx" presStyleIdx="2" presStyleCnt="3">
        <dgm:presLayoutVars>
          <dgm:chMax val="0"/>
          <dgm:chPref val="0"/>
          <dgm:bulletEnabled val="1"/>
        </dgm:presLayoutVars>
      </dgm:prSet>
      <dgm:spPr/>
    </dgm:pt>
    <dgm:pt modelId="{DC5E964E-36E3-4369-B3F0-9DA2C4624D0F}" type="pres">
      <dgm:prSet presAssocID="{33C0B19D-F5A7-4813-A707-F1DD99AED67B}" presName="sibTrans" presStyleCnt="0"/>
      <dgm:spPr/>
    </dgm:pt>
    <dgm:pt modelId="{590F52C8-D1BB-4724-82D1-51ACB7F65A41}" type="pres">
      <dgm:prSet presAssocID="{84D83921-629A-44C3-8AD1-E3240E74AEC2}" presName="composite" presStyleCnt="0"/>
      <dgm:spPr/>
    </dgm:pt>
    <dgm:pt modelId="{E60D653D-533E-4B8D-96AA-783571A541F9}" type="pres">
      <dgm:prSet presAssocID="{84D83921-629A-44C3-8AD1-E3240E74AEC2}" presName="ParentText" presStyleLbl="node1" presStyleIdx="3" presStyleCnt="4" custScaleX="294844" custLinFactNeighborX="-62073" custLinFactNeighborY="41265">
        <dgm:presLayoutVars>
          <dgm:chMax val="1"/>
          <dgm:chPref val="1"/>
          <dgm:bulletEnabled val="1"/>
        </dgm:presLayoutVars>
      </dgm:prSet>
      <dgm:spPr/>
    </dgm:pt>
  </dgm:ptLst>
  <dgm:cxnLst>
    <dgm:cxn modelId="{19096430-21EF-47DE-B9DE-33E512B4F172}" type="presOf" srcId="{84D83921-629A-44C3-8AD1-E3240E74AEC2}" destId="{E60D653D-533E-4B8D-96AA-783571A541F9}" srcOrd="0" destOrd="0" presId="urn:microsoft.com/office/officeart/2005/8/layout/StepDownProcess"/>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4849628A-A1FB-4532-80DD-16C92E130ED6}" srcId="{7D2FEDAD-7DD4-4D88-A193-3236E7946253}" destId="{84D83921-629A-44C3-8AD1-E3240E74AEC2}" srcOrd="3" destOrd="0" parTransId="{0C2C3E0B-7857-46C2-8BCC-233D32BC0C0B}" sibTransId="{4FB06251-1445-4A83-B097-58D26836DD05}"/>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F98566E5-ED6B-4291-855B-39EF23C8D71D}" type="presParOf" srcId="{AEA458A0-173D-4C33-869C-3E182DA5639C}" destId="{0C45C4D5-1465-4DCA-8BA2-3B782C8F0505}" srcOrd="0" destOrd="0" presId="urn:microsoft.com/office/officeart/2005/8/layout/StepDownProcess"/>
    <dgm:cxn modelId="{ABEDDFE9-FF8B-48F1-985D-F14F40EF3D46}" type="presParOf" srcId="{AEA458A0-173D-4C33-869C-3E182DA5639C}" destId="{59CE4861-9A5C-4B6B-A7BC-5029EBC9B8E8}" srcOrd="1" destOrd="0" presId="urn:microsoft.com/office/officeart/2005/8/layout/StepDownProcess"/>
    <dgm:cxn modelId="{D8E07CD6-CA0B-4893-92C5-F659C92F42B2}" type="presParOf" srcId="{AEA458A0-173D-4C33-869C-3E182DA5639C}" destId="{3A495ACC-F76F-4B85-BB86-8BA795D29044}" srcOrd="2" destOrd="0" presId="urn:microsoft.com/office/officeart/2005/8/layout/StepDownProcess"/>
    <dgm:cxn modelId="{D3A3C3BE-77B3-4BCB-983C-5EC9631C4D42}" type="presParOf" srcId="{A11E4E88-906F-4A4F-8A16-3F9CC677CD27}" destId="{DC5E964E-36E3-4369-B3F0-9DA2C4624D0F}" srcOrd="5" destOrd="0" presId="urn:microsoft.com/office/officeart/2005/8/layout/StepDownProcess"/>
    <dgm:cxn modelId="{93D1A4CE-58A2-4221-A4AE-2AA436FBE099}" type="presParOf" srcId="{A11E4E88-906F-4A4F-8A16-3F9CC677CD27}" destId="{590F52C8-D1BB-4724-82D1-51ACB7F65A41}" srcOrd="6" destOrd="0" presId="urn:microsoft.com/office/officeart/2005/8/layout/StepDownProcess"/>
    <dgm:cxn modelId="{0655D6E3-3D29-4C9B-855A-AC9C08B79DED}" type="presParOf" srcId="{590F52C8-D1BB-4724-82D1-51ACB7F65A41}" destId="{E60D653D-533E-4B8D-96AA-783571A541F9}"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dgm:spPr>
        <a:solidFill>
          <a:schemeClr val="accent4">
            <a:lumMod val="20000"/>
            <a:lumOff val="80000"/>
          </a:schemeClr>
        </a:solidFill>
      </dgm:spPr>
      <dgm:t>
        <a:bodyPr/>
        <a:lstStyle/>
        <a:p>
          <a:r>
            <a:rPr lang="vi-VN" altLang="zh-CN"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hương vị</a:t>
          </a:r>
          <a:endParaRPr lang="en-US">
            <a:solidFill>
              <a:srgbClr val="BE5230"/>
            </a:solidFill>
          </a:endParaRPr>
        </a:p>
      </dgm:t>
    </dgm:pt>
    <dgm:pt modelId="{F0408682-FE7C-472D-AE87-5801AE5C6F36}" type="parTrans" cxnId="{838E53E0-86D7-40ED-9AE2-C7B2C77EA5AC}">
      <dgm:prSet/>
      <dgm:spPr/>
      <dgm:t>
        <a:bodyPr/>
        <a:lstStyle/>
        <a:p>
          <a:endParaRPr lang="en-US"/>
        </a:p>
      </dgm:t>
    </dgm:pt>
    <dgm:pt modelId="{8A191B25-5786-4599-84B3-FA70FAC12572}" type="sibTrans" cxnId="{838E53E0-86D7-40ED-9AE2-C7B2C77EA5AC}">
      <dgm:prSet/>
      <dgm:spPr/>
      <dgm:t>
        <a:bodyPr/>
        <a:lstStyle/>
        <a:p>
          <a:endParaRPr lang="en-US"/>
        </a:p>
      </dgm:t>
    </dgm:pt>
    <dgm:pt modelId="{8842494A-318B-4AF4-820F-504DA7C16BBE}">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hoa, quả</a:t>
          </a:r>
        </a:p>
      </dgm:t>
    </dgm:pt>
    <dgm:pt modelId="{76956EFC-248B-41C5-8008-842FCF0B4530}" type="parTrans" cxnId="{E6153D3F-E1B2-4411-8862-EDDE704A7A66}">
      <dgm:prSet/>
      <dgm:spPr/>
      <dgm:t>
        <a:bodyPr/>
        <a:lstStyle/>
        <a:p>
          <a:endParaRPr lang="en-US"/>
        </a:p>
      </dgm:t>
    </dgm:pt>
    <dgm:pt modelId="{2EE367D5-74F1-4191-A5E8-8490C784DD9B}" type="sibTrans" cxnId="{E6153D3F-E1B2-4411-8862-EDDE704A7A66}">
      <dgm:prSet/>
      <dgm:spPr/>
      <dgm:t>
        <a:bodyPr/>
        <a:lstStyle/>
        <a:p>
          <a:endParaRPr lang="en-US"/>
        </a:p>
      </dgm:t>
    </dgm:pt>
    <dgm:pt modelId="{395A7FA2-21C8-45A2-9244-076E84184287}">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dáng vẻ của cây</a:t>
          </a:r>
        </a:p>
      </dgm:t>
    </dgm:pt>
    <dgm:pt modelId="{203CAD1A-67FB-477C-B8D3-1A7197CADD0F}" type="parTrans" cxnId="{24409D34-8B83-4590-950A-B787C7179FF7}">
      <dgm:prSet/>
      <dgm:spPr/>
      <dgm:t>
        <a:bodyPr/>
        <a:lstStyle/>
        <a:p>
          <a:endParaRPr lang="en-US"/>
        </a:p>
      </dgm:t>
    </dgm:pt>
    <dgm:pt modelId="{33C0B19D-F5A7-4813-A707-F1DD99AED67B}" type="sibTrans" cxnId="{24409D34-8B83-4590-950A-B787C7179FF7}">
      <dgm:prSet/>
      <dgm:spPr/>
      <dgm:t>
        <a:bodyPr/>
        <a:lstStyle/>
        <a:p>
          <a:endParaRPr lang="en-US"/>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2" custScaleX="59481" custScaleY="63987"/>
      <dgm:spPr>
        <a:solidFill>
          <a:srgbClr val="46B397"/>
        </a:solidFill>
      </dgm:spPr>
    </dgm:pt>
    <dgm:pt modelId="{7068D77B-A260-4077-9A96-0CC088D5DB69}" type="pres">
      <dgm:prSet presAssocID="{5CFF6FE8-1811-449B-A4C9-0AB1D3291E82}" presName="ParentText" presStyleLbl="node1" presStyleIdx="0" presStyleCnt="3">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2">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2" custScaleX="51313" custScaleY="66943"/>
      <dgm:spPr>
        <a:solidFill>
          <a:srgbClr val="46B397"/>
        </a:solidFill>
      </dgm:spPr>
    </dgm:pt>
    <dgm:pt modelId="{F574FDC1-ECBD-4CB2-B488-2225D34326AB}" type="pres">
      <dgm:prSet presAssocID="{8842494A-318B-4AF4-820F-504DA7C16BBE}" presName="ParentText" presStyleLbl="node1" presStyleIdx="1" presStyleCnt="3">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2">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59CE4861-9A5C-4B6B-A7BC-5029EBC9B8E8}" type="pres">
      <dgm:prSet presAssocID="{395A7FA2-21C8-45A2-9244-076E84184287}" presName="ParentText" presStyleLbl="node1" presStyleIdx="2" presStyleCnt="3">
        <dgm:presLayoutVars>
          <dgm:chMax val="1"/>
          <dgm:chPref val="1"/>
          <dgm:bulletEnabled val="1"/>
        </dgm:presLayoutVars>
      </dgm:prSet>
      <dgm:spPr/>
    </dgm:pt>
  </dgm:ptLst>
  <dgm:cxnLst>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ABEDDFE9-FF8B-48F1-985D-F14F40EF3D46}" type="presParOf" srcId="{AEA458A0-173D-4C33-869C-3E182DA5639C}" destId="{59CE4861-9A5C-4B6B-A7BC-5029EBC9B8E8}"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1074072" y="1800952"/>
          <a:ext cx="890423" cy="942329"/>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291228" y="29891"/>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altLang="zh-CN" sz="25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ngô từ lúc mới trồng đến lúc cây đã lớn</a:t>
          </a:r>
        </a:p>
      </dsp:txBody>
      <dsp:txXfrm>
        <a:off x="371288" y="109951"/>
        <a:ext cx="2182463" cy="1479612"/>
      </dsp:txXfrm>
    </dsp:sp>
    <dsp:sp modelId="{6B394C4C-BA5F-47B1-B01A-1ACDD07240FB}">
      <dsp:nvSpPr>
        <dsp:cNvPr id="0" name=""/>
        <dsp:cNvSpPr/>
      </dsp:nvSpPr>
      <dsp:spPr>
        <a:xfrm>
          <a:off x="2633812" y="186277"/>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3070992" y="3515014"/>
          <a:ext cx="931558" cy="81292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2233479" y="1621279"/>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err="1">
              <a:solidFill>
                <a:srgbClr val="BE5230"/>
              </a:solidFill>
              <a:latin typeface="Times New Roman" panose="02020603050405020304" pitchFamily="18" charset="0"/>
              <a:cs typeface="Times New Roman" panose="02020603050405020304" pitchFamily="18" charset="0"/>
            </a:rPr>
            <a:t>cây</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ngô</a:t>
          </a:r>
          <a:r>
            <a:rPr lang="en-US" sz="2500" b="1" kern="1200" dirty="0">
              <a:solidFill>
                <a:srgbClr val="BE5230"/>
              </a:solidFill>
              <a:latin typeface="Times New Roman" panose="02020603050405020304" pitchFamily="18" charset="0"/>
              <a:cs typeface="Times New Roman" panose="02020603050405020304" pitchFamily="18" charset="0"/>
            </a:rPr>
            <a:t> ra </a:t>
          </a:r>
          <a:r>
            <a:rPr lang="en-US" sz="2500" b="1" kern="1200" dirty="0" err="1">
              <a:solidFill>
                <a:srgbClr val="BE5230"/>
              </a:solidFill>
              <a:latin typeface="Times New Roman" panose="02020603050405020304" pitchFamily="18" charset="0"/>
              <a:cs typeface="Times New Roman" panose="02020603050405020304" pitchFamily="18" charset="0"/>
            </a:rPr>
            <a:t>hoa</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trổ</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bắp</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kết</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hạt</a:t>
          </a:r>
          <a:r>
            <a:rPr lang="en-US" sz="2500" b="1" kern="1200" dirty="0">
              <a:solidFill>
                <a:srgbClr val="BE5230"/>
              </a:solidFill>
              <a:latin typeface="Times New Roman" panose="02020603050405020304" pitchFamily="18" charset="0"/>
              <a:cs typeface="Times New Roman" panose="02020603050405020304" pitchFamily="18" charset="0"/>
            </a:rPr>
            <a:t> </a:t>
          </a:r>
        </a:p>
      </dsp:txBody>
      <dsp:txXfrm>
        <a:off x="2313539" y="1701339"/>
        <a:ext cx="2182463" cy="1479612"/>
      </dsp:txXfrm>
    </dsp:sp>
    <dsp:sp modelId="{85938FE3-25AB-4A01-B804-43AE6AAE28B3}">
      <dsp:nvSpPr>
        <dsp:cNvPr id="0" name=""/>
        <dsp:cNvSpPr/>
      </dsp:nvSpPr>
      <dsp:spPr>
        <a:xfrm>
          <a:off x="4576063" y="1777665"/>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59CE4861-9A5C-4B6B-A7BC-5029EBC9B8E8}">
      <dsp:nvSpPr>
        <dsp:cNvPr id="0" name=""/>
        <dsp:cNvSpPr/>
      </dsp:nvSpPr>
      <dsp:spPr>
        <a:xfrm>
          <a:off x="4175730" y="3233235"/>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solidFill>
                <a:srgbClr val="BE5230"/>
              </a:solidFill>
              <a:latin typeface="Times New Roman" panose="02020603050405020304" pitchFamily="18" charset="0"/>
              <a:cs typeface="Times New Roman" panose="02020603050405020304" pitchFamily="18" charset="0"/>
            </a:rPr>
            <a:t>cây ngô già tới mùa thu hoạch</a:t>
          </a:r>
        </a:p>
      </dsp:txBody>
      <dsp:txXfrm>
        <a:off x="4255790" y="3313295"/>
        <a:ext cx="2182463" cy="1479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353057" y="1387827"/>
          <a:ext cx="711823" cy="1006332"/>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4385" y="879580"/>
          <a:ext cx="3225216"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mùa cây gạo trổ hoa</a:t>
          </a:r>
          <a:endParaRPr lang="en-US" sz="2400" kern="1200">
            <a:solidFill>
              <a:srgbClr val="BE5230"/>
            </a:solidFill>
          </a:endParaRPr>
        </a:p>
      </dsp:txBody>
      <dsp:txXfrm>
        <a:off x="41275" y="916470"/>
        <a:ext cx="3151436" cy="681783"/>
      </dsp:txXfrm>
    </dsp:sp>
    <dsp:sp modelId="{6B394C4C-BA5F-47B1-B01A-1ACDD07240FB}">
      <dsp:nvSpPr>
        <dsp:cNvPr id="0" name=""/>
        <dsp:cNvSpPr/>
      </dsp:nvSpPr>
      <dsp:spPr>
        <a:xfrm>
          <a:off x="2156706" y="951640"/>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1477843" y="2507455"/>
          <a:ext cx="655191" cy="102175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1309207" y="1943343"/>
          <a:ext cx="2608648"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BE5230"/>
              </a:solidFill>
              <a:latin typeface="Times New Roman" panose="02020603050405020304" pitchFamily="18" charset="0"/>
              <a:cs typeface="Times New Roman" panose="02020603050405020304" pitchFamily="18" charset="0"/>
            </a:rPr>
            <a:t>các cánh hoa rụng dần</a:t>
          </a:r>
        </a:p>
      </dsp:txBody>
      <dsp:txXfrm>
        <a:off x="1346097" y="1980233"/>
        <a:ext cx="2534868" cy="681783"/>
      </dsp:txXfrm>
    </dsp:sp>
    <dsp:sp modelId="{85938FE3-25AB-4A01-B804-43AE6AAE28B3}">
      <dsp:nvSpPr>
        <dsp:cNvPr id="0" name=""/>
        <dsp:cNvSpPr/>
      </dsp:nvSpPr>
      <dsp:spPr>
        <a:xfrm>
          <a:off x="3396526" y="1835692"/>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0C45C4D5-1465-4DCA-8BA2-3B782C8F0505}">
      <dsp:nvSpPr>
        <dsp:cNvPr id="0" name=""/>
        <dsp:cNvSpPr/>
      </dsp:nvSpPr>
      <dsp:spPr>
        <a:xfrm rot="5400000">
          <a:off x="3030727" y="3365755"/>
          <a:ext cx="568204" cy="1008471"/>
        </a:xfrm>
        <a:prstGeom prst="bentUpArrow">
          <a:avLst>
            <a:gd name="adj1" fmla="val 32840"/>
            <a:gd name="adj2" fmla="val 25000"/>
            <a:gd name="adj3" fmla="val 35780"/>
          </a:avLst>
        </a:prstGeom>
        <a:solidFill>
          <a:srgbClr val="46B397"/>
        </a:solidFill>
        <a:ln w="12700" cap="flat" cmpd="sng" algn="ctr">
          <a:solidFill>
            <a:srgbClr val="46B397"/>
          </a:solidFill>
          <a:prstDash val="solid"/>
          <a:miter lim="800000"/>
        </a:ln>
        <a:effectLst/>
      </dsp:spPr>
      <dsp:style>
        <a:lnRef idx="2">
          <a:scrgbClr r="0" g="0" b="0"/>
        </a:lnRef>
        <a:fillRef idx="1">
          <a:scrgbClr r="0" g="0" b="0"/>
        </a:fillRef>
        <a:effectRef idx="0">
          <a:scrgbClr r="0" g="0" b="0"/>
        </a:effectRef>
        <a:fontRef idx="minor"/>
      </dsp:style>
    </dsp:sp>
    <dsp:sp modelId="{59CE4861-9A5C-4B6B-A7BC-5029EBC9B8E8}">
      <dsp:nvSpPr>
        <dsp:cNvPr id="0" name=""/>
        <dsp:cNvSpPr/>
      </dsp:nvSpPr>
      <dsp:spPr>
        <a:xfrm>
          <a:off x="2414034" y="3035994"/>
          <a:ext cx="3528675" cy="406651"/>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BE5230"/>
              </a:solidFill>
              <a:latin typeface="Times New Roman" panose="02020603050405020304" pitchFamily="18" charset="0"/>
              <a:cs typeface="Times New Roman" panose="02020603050405020304" pitchFamily="18" charset="0"/>
            </a:rPr>
            <a:t>những quả gạo xuất hiện</a:t>
          </a:r>
        </a:p>
      </dsp:txBody>
      <dsp:txXfrm>
        <a:off x="2433889" y="3055849"/>
        <a:ext cx="3488965" cy="366941"/>
      </dsp:txXfrm>
    </dsp:sp>
    <dsp:sp modelId="{3A495ACC-F76F-4B85-BB86-8BA795D29044}">
      <dsp:nvSpPr>
        <dsp:cNvPr id="0" name=""/>
        <dsp:cNvSpPr/>
      </dsp:nvSpPr>
      <dsp:spPr>
        <a:xfrm>
          <a:off x="5404643" y="2619368"/>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E60D653D-533E-4B8D-96AA-783571A541F9}">
      <dsp:nvSpPr>
        <dsp:cNvPr id="0" name=""/>
        <dsp:cNvSpPr/>
      </dsp:nvSpPr>
      <dsp:spPr>
        <a:xfrm>
          <a:off x="3978664" y="3671333"/>
          <a:ext cx="3182622"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BE5230"/>
              </a:solidFill>
              <a:latin typeface="Times New Roman" panose="02020603050405020304" pitchFamily="18" charset="0"/>
              <a:cs typeface="Times New Roman" panose="02020603050405020304" pitchFamily="18" charset="0"/>
            </a:rPr>
            <a:t>quả</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tách</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vỏ</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để</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các</a:t>
          </a:r>
          <a:br>
            <a:rPr lang="en-US" sz="2400" b="1" kern="1200" dirty="0">
              <a:solidFill>
                <a:srgbClr val="BE5230"/>
              </a:solidFill>
              <a:latin typeface="Times New Roman" panose="02020603050405020304" pitchFamily="18" charset="0"/>
              <a:cs typeface="Times New Roman" panose="02020603050405020304" pitchFamily="18" charset="0"/>
            </a:rPr>
          </a:b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múi</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bông</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trắng</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nở</a:t>
          </a:r>
          <a:r>
            <a:rPr lang="en-US" sz="2400" b="1" kern="1200" dirty="0">
              <a:solidFill>
                <a:srgbClr val="BE5230"/>
              </a:solidFill>
              <a:latin typeface="Times New Roman" panose="02020603050405020304" pitchFamily="18" charset="0"/>
              <a:cs typeface="Times New Roman" panose="02020603050405020304" pitchFamily="18" charset="0"/>
            </a:rPr>
            <a:t> ra</a:t>
          </a:r>
        </a:p>
      </dsp:txBody>
      <dsp:txXfrm>
        <a:off x="4015554" y="3708223"/>
        <a:ext cx="3108842" cy="6817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910482" y="1893436"/>
          <a:ext cx="890423" cy="942329"/>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291228" y="29891"/>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vi-VN" altLang="zh-CN" sz="40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hương vị</a:t>
          </a:r>
          <a:endParaRPr lang="en-US" sz="4000" kern="1200">
            <a:solidFill>
              <a:srgbClr val="BE5230"/>
            </a:solidFill>
          </a:endParaRPr>
        </a:p>
      </dsp:txBody>
      <dsp:txXfrm>
        <a:off x="371288" y="109951"/>
        <a:ext cx="2182463" cy="1479612"/>
      </dsp:txXfrm>
    </dsp:sp>
    <dsp:sp modelId="{6B394C4C-BA5F-47B1-B01A-1ACDD07240FB}">
      <dsp:nvSpPr>
        <dsp:cNvPr id="0" name=""/>
        <dsp:cNvSpPr/>
      </dsp:nvSpPr>
      <dsp:spPr>
        <a:xfrm>
          <a:off x="2633812" y="186277"/>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2832166" y="3549525"/>
          <a:ext cx="931558" cy="81292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2233479" y="1621279"/>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solidFill>
                <a:srgbClr val="BE5230"/>
              </a:solidFill>
              <a:latin typeface="Times New Roman" panose="02020603050405020304" pitchFamily="18" charset="0"/>
              <a:cs typeface="Times New Roman" panose="02020603050405020304" pitchFamily="18" charset="0"/>
            </a:rPr>
            <a:t>hoa, quả</a:t>
          </a:r>
        </a:p>
      </dsp:txBody>
      <dsp:txXfrm>
        <a:off x="2313539" y="1701339"/>
        <a:ext cx="2182463" cy="1479612"/>
      </dsp:txXfrm>
    </dsp:sp>
    <dsp:sp modelId="{85938FE3-25AB-4A01-B804-43AE6AAE28B3}">
      <dsp:nvSpPr>
        <dsp:cNvPr id="0" name=""/>
        <dsp:cNvSpPr/>
      </dsp:nvSpPr>
      <dsp:spPr>
        <a:xfrm>
          <a:off x="4576063" y="1777665"/>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59CE4861-9A5C-4B6B-A7BC-5029EBC9B8E8}">
      <dsp:nvSpPr>
        <dsp:cNvPr id="0" name=""/>
        <dsp:cNvSpPr/>
      </dsp:nvSpPr>
      <dsp:spPr>
        <a:xfrm>
          <a:off x="4175730" y="3233235"/>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solidFill>
                <a:srgbClr val="BE5230"/>
              </a:solidFill>
              <a:latin typeface="Times New Roman" panose="02020603050405020304" pitchFamily="18" charset="0"/>
              <a:cs typeface="Times New Roman" panose="02020603050405020304" pitchFamily="18" charset="0"/>
            </a:rPr>
            <a:t>dáng vẻ của cây</a:t>
          </a:r>
        </a:p>
      </dsp:txBody>
      <dsp:txXfrm>
        <a:off x="4255790" y="3313295"/>
        <a:ext cx="2182463" cy="147961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DAC4D-FE65-4CF9-9503-3DB935D40553}" type="datetimeFigureOut">
              <a:rPr lang="zh-CN" altLang="en-US" smtClean="0"/>
              <a:t>2022/1/24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19BB2-88CD-400E-B4DF-47531E9C8F15}" type="slidenum">
              <a:rPr lang="zh-CN" altLang="en-US" smtClean="0"/>
              <a:t>‹#›</a:t>
            </a:fld>
            <a:endParaRPr lang="zh-CN" altLang="en-US"/>
          </a:p>
        </p:txBody>
      </p:sp>
    </p:spTree>
    <p:extLst>
      <p:ext uri="{BB962C8B-B14F-4D97-AF65-F5344CB8AC3E}">
        <p14:creationId xmlns:p14="http://schemas.microsoft.com/office/powerpoint/2010/main" val="2604932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a:t>
            </a:fld>
            <a:endParaRPr lang="zh-CN" altLang="en-US"/>
          </a:p>
        </p:txBody>
      </p:sp>
    </p:spTree>
    <p:extLst>
      <p:ext uri="{BB962C8B-B14F-4D97-AF65-F5344CB8AC3E}">
        <p14:creationId xmlns:p14="http://schemas.microsoft.com/office/powerpoint/2010/main" val="1194382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21</a:t>
            </a:fld>
            <a:endParaRPr lang="zh-CN" altLang="en-US"/>
          </a:p>
        </p:txBody>
      </p:sp>
    </p:spTree>
    <p:extLst>
      <p:ext uri="{BB962C8B-B14F-4D97-AF65-F5344CB8AC3E}">
        <p14:creationId xmlns:p14="http://schemas.microsoft.com/office/powerpoint/2010/main" val="222342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22</a:t>
            </a:fld>
            <a:endParaRPr lang="zh-CN" altLang="en-US"/>
          </a:p>
        </p:txBody>
      </p:sp>
    </p:spTree>
    <p:extLst>
      <p:ext uri="{BB962C8B-B14F-4D97-AF65-F5344CB8AC3E}">
        <p14:creationId xmlns:p14="http://schemas.microsoft.com/office/powerpoint/2010/main" val="3994034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23</a:t>
            </a:fld>
            <a:endParaRPr lang="zh-CN" altLang="en-US"/>
          </a:p>
        </p:txBody>
      </p:sp>
    </p:spTree>
    <p:extLst>
      <p:ext uri="{BB962C8B-B14F-4D97-AF65-F5344CB8AC3E}">
        <p14:creationId xmlns:p14="http://schemas.microsoft.com/office/powerpoint/2010/main" val="4066849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24</a:t>
            </a:fld>
            <a:endParaRPr lang="zh-CN" altLang="en-US"/>
          </a:p>
        </p:txBody>
      </p:sp>
    </p:spTree>
    <p:extLst>
      <p:ext uri="{BB962C8B-B14F-4D97-AF65-F5344CB8AC3E}">
        <p14:creationId xmlns:p14="http://schemas.microsoft.com/office/powerpoint/2010/main" val="2935188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25</a:t>
            </a:fld>
            <a:endParaRPr lang="zh-CN" altLang="en-US"/>
          </a:p>
        </p:txBody>
      </p:sp>
    </p:spTree>
    <p:extLst>
      <p:ext uri="{BB962C8B-B14F-4D97-AF65-F5344CB8AC3E}">
        <p14:creationId xmlns:p14="http://schemas.microsoft.com/office/powerpoint/2010/main" val="170333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26</a:t>
            </a:fld>
            <a:endParaRPr lang="zh-CN" altLang="en-US"/>
          </a:p>
        </p:txBody>
      </p:sp>
    </p:spTree>
    <p:extLst>
      <p:ext uri="{BB962C8B-B14F-4D97-AF65-F5344CB8AC3E}">
        <p14:creationId xmlns:p14="http://schemas.microsoft.com/office/powerpoint/2010/main" val="233860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27</a:t>
            </a:fld>
            <a:endParaRPr lang="zh-CN" altLang="en-US"/>
          </a:p>
        </p:txBody>
      </p:sp>
    </p:spTree>
    <p:extLst>
      <p:ext uri="{BB962C8B-B14F-4D97-AF65-F5344CB8AC3E}">
        <p14:creationId xmlns:p14="http://schemas.microsoft.com/office/powerpoint/2010/main" val="3751359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28</a:t>
            </a:fld>
            <a:endParaRPr lang="zh-CN" altLang="en-US"/>
          </a:p>
        </p:txBody>
      </p:sp>
    </p:spTree>
    <p:extLst>
      <p:ext uri="{BB962C8B-B14F-4D97-AF65-F5344CB8AC3E}">
        <p14:creationId xmlns:p14="http://schemas.microsoft.com/office/powerpoint/2010/main" val="2041269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29</a:t>
            </a:fld>
            <a:endParaRPr lang="zh-CN" altLang="en-US"/>
          </a:p>
        </p:txBody>
      </p:sp>
    </p:spTree>
    <p:extLst>
      <p:ext uri="{BB962C8B-B14F-4D97-AF65-F5344CB8AC3E}">
        <p14:creationId xmlns:p14="http://schemas.microsoft.com/office/powerpoint/2010/main" val="3388519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30</a:t>
            </a:fld>
            <a:endParaRPr lang="zh-CN" altLang="en-US"/>
          </a:p>
        </p:txBody>
      </p:sp>
    </p:spTree>
    <p:extLst>
      <p:ext uri="{BB962C8B-B14F-4D97-AF65-F5344CB8AC3E}">
        <p14:creationId xmlns:p14="http://schemas.microsoft.com/office/powerpoint/2010/main" val="2024824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a:t>
            </a:r>
            <a:r>
              <a:rPr lang="en-US" altLang="zh-CN" dirty="0"/>
              <a:t> </a:t>
            </a:r>
            <a:r>
              <a:rPr lang="en-US" altLang="zh-CN" dirty="0" err="1"/>
              <a:t>em</a:t>
            </a:r>
            <a:r>
              <a:rPr lang="en-US" altLang="zh-CN" dirty="0"/>
              <a:t> </a:t>
            </a:r>
            <a:r>
              <a:rPr lang="en-US" altLang="zh-CN" dirty="0" err="1"/>
              <a:t>có</a:t>
            </a:r>
            <a:r>
              <a:rPr lang="en-US" altLang="zh-CN" dirty="0"/>
              <a:t> 22 </a:t>
            </a:r>
            <a:r>
              <a:rPr lang="en-US" altLang="zh-CN" dirty="0" err="1"/>
              <a:t>giây</a:t>
            </a:r>
            <a:r>
              <a:rPr lang="en-US" altLang="zh-CN" dirty="0"/>
              <a:t> </a:t>
            </a:r>
            <a:r>
              <a:rPr lang="en-US" altLang="zh-CN" dirty="0" err="1"/>
              <a:t>để</a:t>
            </a:r>
            <a:r>
              <a:rPr lang="en-US" altLang="zh-CN" dirty="0"/>
              <a:t> </a:t>
            </a:r>
            <a:r>
              <a:rPr lang="en-US" altLang="zh-CN" dirty="0" err="1"/>
              <a:t>ghi</a:t>
            </a:r>
            <a:r>
              <a:rPr lang="en-US" altLang="zh-CN" dirty="0"/>
              <a:t> </a:t>
            </a:r>
            <a:r>
              <a:rPr lang="en-US" altLang="zh-CN" dirty="0" err="1"/>
              <a:t>nhớ</a:t>
            </a:r>
            <a:r>
              <a:rPr lang="en-US" altLang="zh-CN" dirty="0"/>
              <a:t> </a:t>
            </a:r>
            <a:r>
              <a:rPr lang="en-US" altLang="zh-CN" dirty="0" err="1"/>
              <a:t>nhiều</a:t>
            </a:r>
            <a:r>
              <a:rPr lang="en-US" altLang="zh-CN" dirty="0"/>
              <a:t> </a:t>
            </a:r>
            <a:r>
              <a:rPr lang="en-US" altLang="zh-CN" dirty="0" err="1"/>
              <a:t>nhất</a:t>
            </a:r>
            <a:r>
              <a:rPr lang="en-US" altLang="zh-CN" dirty="0"/>
              <a:t> </a:t>
            </a:r>
            <a:r>
              <a:rPr lang="en-US" altLang="zh-CN" dirty="0" err="1"/>
              <a:t>có</a:t>
            </a:r>
            <a:r>
              <a:rPr lang="en-US" altLang="zh-CN" dirty="0"/>
              <a:t> </a:t>
            </a:r>
            <a:r>
              <a:rPr lang="en-US" altLang="zh-CN" dirty="0" err="1"/>
              <a:t>thể</a:t>
            </a:r>
            <a:r>
              <a:rPr lang="en-US" altLang="zh-CN" dirty="0"/>
              <a:t> </a:t>
            </a:r>
            <a:r>
              <a:rPr lang="en-US" altLang="zh-CN" dirty="0" err="1"/>
              <a:t>tên</a:t>
            </a:r>
            <a:r>
              <a:rPr lang="en-US" altLang="zh-CN" dirty="0"/>
              <a:t> </a:t>
            </a:r>
            <a:r>
              <a:rPr lang="en-US" altLang="zh-CN" dirty="0" err="1"/>
              <a:t>các</a:t>
            </a:r>
            <a:r>
              <a:rPr lang="en-US" altLang="zh-CN" dirty="0"/>
              <a:t> </a:t>
            </a:r>
            <a:r>
              <a:rPr lang="en-US" altLang="zh-CN" dirty="0" err="1"/>
              <a:t>loại</a:t>
            </a:r>
            <a:r>
              <a:rPr lang="en-US" altLang="zh-CN" dirty="0"/>
              <a:t> </a:t>
            </a:r>
            <a:r>
              <a:rPr lang="en-US" altLang="zh-CN" dirty="0" err="1"/>
              <a:t>cây</a:t>
            </a:r>
            <a:r>
              <a:rPr lang="en-US" altLang="zh-CN" dirty="0"/>
              <a:t> </a:t>
            </a:r>
            <a:r>
              <a:rPr lang="en-US" altLang="zh-CN" dirty="0" err="1"/>
              <a:t>xuất</a:t>
            </a:r>
            <a:r>
              <a:rPr lang="en-US" altLang="zh-CN" dirty="0"/>
              <a:t> </a:t>
            </a:r>
            <a:r>
              <a:rPr lang="en-US" altLang="zh-CN" dirty="0" err="1"/>
              <a:t>hiện</a:t>
            </a:r>
            <a:r>
              <a:rPr lang="en-US" altLang="zh-CN" dirty="0"/>
              <a:t> </a:t>
            </a:r>
            <a:r>
              <a:rPr lang="en-US" altLang="zh-CN" dirty="0" err="1"/>
              <a:t>trên</a:t>
            </a:r>
            <a:r>
              <a:rPr lang="en-US" altLang="zh-CN" dirty="0"/>
              <a:t> </a:t>
            </a:r>
            <a:r>
              <a:rPr lang="en-US" altLang="zh-CN" dirty="0" err="1"/>
              <a:t>màn</a:t>
            </a:r>
            <a:r>
              <a:rPr lang="en-US" altLang="zh-CN" dirty="0"/>
              <a:t> </a:t>
            </a:r>
            <a:r>
              <a:rPr lang="en-US" altLang="zh-CN" dirty="0" err="1"/>
              <a:t>hình</a:t>
            </a:r>
            <a:r>
              <a:rPr lang="en-US" altLang="zh-CN" dirty="0"/>
              <a:t>. Sau </a:t>
            </a:r>
            <a:r>
              <a:rPr lang="en-US" altLang="zh-CN" dirty="0" err="1"/>
              <a:t>đó</a:t>
            </a:r>
            <a:r>
              <a:rPr lang="en-US" altLang="zh-CN" dirty="0"/>
              <a:t> </a:t>
            </a:r>
            <a:r>
              <a:rPr lang="en-US" altLang="zh-CN" dirty="0" err="1"/>
              <a:t>bạn</a:t>
            </a:r>
            <a:r>
              <a:rPr lang="en-US" altLang="zh-CN" dirty="0"/>
              <a:t> </a:t>
            </a:r>
            <a:r>
              <a:rPr lang="en-US" altLang="zh-CN" dirty="0" err="1"/>
              <a:t>nào</a:t>
            </a:r>
            <a:r>
              <a:rPr lang="en-US" altLang="zh-CN" dirty="0"/>
              <a:t> </a:t>
            </a:r>
            <a:r>
              <a:rPr lang="en-US" altLang="zh-CN" dirty="0" err="1"/>
              <a:t>kể</a:t>
            </a:r>
            <a:r>
              <a:rPr lang="en-US" altLang="zh-CN" dirty="0"/>
              <a:t> </a:t>
            </a:r>
            <a:r>
              <a:rPr lang="en-US" altLang="zh-CN" dirty="0" err="1"/>
              <a:t>lại</a:t>
            </a:r>
            <a:r>
              <a:rPr lang="en-US" altLang="zh-CN" dirty="0"/>
              <a:t> đ</a:t>
            </a:r>
            <a:r>
              <a:rPr lang="vi-VN" altLang="zh-CN" dirty="0"/>
              <a:t>ư</a:t>
            </a:r>
            <a:r>
              <a:rPr lang="en-US" altLang="zh-CN" dirty="0" err="1"/>
              <a:t>ợc</a:t>
            </a:r>
            <a:r>
              <a:rPr lang="en-US" altLang="zh-CN" dirty="0"/>
              <a:t> </a:t>
            </a:r>
            <a:r>
              <a:rPr lang="en-US" altLang="zh-CN" dirty="0" err="1"/>
              <a:t>nhiều</a:t>
            </a:r>
            <a:r>
              <a:rPr lang="en-US" altLang="zh-CN" dirty="0"/>
              <a:t> </a:t>
            </a:r>
            <a:r>
              <a:rPr lang="en-US" altLang="zh-CN" dirty="0" err="1"/>
              <a:t>cây</a:t>
            </a:r>
            <a:r>
              <a:rPr lang="en-US" altLang="zh-CN" dirty="0"/>
              <a:t> </a:t>
            </a:r>
            <a:r>
              <a:rPr lang="en-US" altLang="zh-CN" dirty="0" err="1"/>
              <a:t>đã</a:t>
            </a:r>
            <a:r>
              <a:rPr lang="en-US" altLang="zh-CN" dirty="0"/>
              <a:t> </a:t>
            </a:r>
            <a:r>
              <a:rPr lang="en-US" altLang="zh-CN" dirty="0" err="1"/>
              <a:t>thấy</a:t>
            </a:r>
            <a:r>
              <a:rPr lang="en-US" altLang="zh-CN" dirty="0"/>
              <a:t> </a:t>
            </a:r>
            <a:r>
              <a:rPr lang="en-US" altLang="zh-CN" dirty="0" err="1"/>
              <a:t>nhất</a:t>
            </a:r>
            <a:r>
              <a:rPr lang="en-US" altLang="zh-CN" dirty="0"/>
              <a:t> </a:t>
            </a:r>
            <a:r>
              <a:rPr lang="en-US" altLang="zh-CN" dirty="0" err="1"/>
              <a:t>thì</a:t>
            </a:r>
            <a:r>
              <a:rPr lang="en-US" altLang="zh-CN" dirty="0"/>
              <a:t> đ</a:t>
            </a:r>
            <a:r>
              <a:rPr lang="vi-VN" altLang="zh-CN" dirty="0"/>
              <a:t>ư</a:t>
            </a:r>
            <a:r>
              <a:rPr lang="en-US" altLang="zh-CN" dirty="0" err="1"/>
              <a:t>ợc</a:t>
            </a:r>
            <a:r>
              <a:rPr lang="en-US" altLang="zh-CN" dirty="0"/>
              <a:t> </a:t>
            </a:r>
            <a:r>
              <a:rPr lang="en-US" altLang="zh-CN" dirty="0" err="1"/>
              <a:t>khen</a:t>
            </a:r>
            <a:r>
              <a:rPr lang="en-US" altLang="zh-CN" dirty="0"/>
              <a:t>.</a:t>
            </a:r>
            <a:br>
              <a:rPr lang="en-US" altLang="zh-CN" dirty="0"/>
            </a:br>
            <a:r>
              <a:rPr lang="en-US" altLang="zh-CN" dirty="0"/>
              <a:t>SLIDE TỰ CHUYỂN TRONG PHẦN KHỞI ĐỘNG NÀY ĐỂ HS GHI NHỚ CÁC LOẠI CÂY VỪA XEM</a:t>
            </a:r>
            <a:endParaRPr lang="zh-CN" altLang="en-US" dirty="0"/>
          </a:p>
        </p:txBody>
      </p:sp>
      <p:sp>
        <p:nvSpPr>
          <p:cNvPr id="4" name="灯片编号占位符 3"/>
          <p:cNvSpPr>
            <a:spLocks noGrp="1"/>
          </p:cNvSpPr>
          <p:nvPr>
            <p:ph type="sldNum" sz="quarter" idx="5"/>
          </p:nvPr>
        </p:nvSpPr>
        <p:spPr/>
        <p:txBody>
          <a:bodyPr/>
          <a:lstStyle/>
          <a:p>
            <a:fld id="{67419BB2-88CD-400E-B4DF-47531E9C8F15}" type="slidenum">
              <a:rPr lang="zh-CN" altLang="en-US" smtClean="0"/>
              <a:t>2</a:t>
            </a:fld>
            <a:endParaRPr lang="zh-CN" altLang="en-US"/>
          </a:p>
        </p:txBody>
      </p:sp>
    </p:spTree>
    <p:extLst>
      <p:ext uri="{BB962C8B-B14F-4D97-AF65-F5344CB8AC3E}">
        <p14:creationId xmlns:p14="http://schemas.microsoft.com/office/powerpoint/2010/main" val="707244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34</a:t>
            </a:fld>
            <a:endParaRPr lang="zh-CN" altLang="en-US"/>
          </a:p>
        </p:txBody>
      </p:sp>
    </p:spTree>
    <p:extLst>
      <p:ext uri="{BB962C8B-B14F-4D97-AF65-F5344CB8AC3E}">
        <p14:creationId xmlns:p14="http://schemas.microsoft.com/office/powerpoint/2010/main" val="93697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35</a:t>
            </a:fld>
            <a:endParaRPr lang="zh-CN" altLang="en-US"/>
          </a:p>
        </p:txBody>
      </p:sp>
    </p:spTree>
    <p:extLst>
      <p:ext uri="{BB962C8B-B14F-4D97-AF65-F5344CB8AC3E}">
        <p14:creationId xmlns:p14="http://schemas.microsoft.com/office/powerpoint/2010/main" val="1542636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36</a:t>
            </a:fld>
            <a:endParaRPr lang="zh-CN" altLang="en-US"/>
          </a:p>
        </p:txBody>
      </p:sp>
    </p:spTree>
    <p:extLst>
      <p:ext uri="{BB962C8B-B14F-4D97-AF65-F5344CB8AC3E}">
        <p14:creationId xmlns:p14="http://schemas.microsoft.com/office/powerpoint/2010/main" val="401139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14</a:t>
            </a:fld>
            <a:endParaRPr lang="zh-CN" altLang="en-US"/>
          </a:p>
        </p:txBody>
      </p:sp>
    </p:spTree>
    <p:extLst>
      <p:ext uri="{BB962C8B-B14F-4D97-AF65-F5344CB8AC3E}">
        <p14:creationId xmlns:p14="http://schemas.microsoft.com/office/powerpoint/2010/main" val="2969941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15</a:t>
            </a:fld>
            <a:endParaRPr lang="zh-CN" altLang="en-US"/>
          </a:p>
        </p:txBody>
      </p:sp>
    </p:spTree>
    <p:extLst>
      <p:ext uri="{BB962C8B-B14F-4D97-AF65-F5344CB8AC3E}">
        <p14:creationId xmlns:p14="http://schemas.microsoft.com/office/powerpoint/2010/main" val="3208060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16</a:t>
            </a:fld>
            <a:endParaRPr lang="zh-CN" altLang="en-US"/>
          </a:p>
        </p:txBody>
      </p:sp>
    </p:spTree>
    <p:extLst>
      <p:ext uri="{BB962C8B-B14F-4D97-AF65-F5344CB8AC3E}">
        <p14:creationId xmlns:p14="http://schemas.microsoft.com/office/powerpoint/2010/main" val="4161966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17</a:t>
            </a:fld>
            <a:endParaRPr lang="zh-CN" altLang="en-US"/>
          </a:p>
        </p:txBody>
      </p:sp>
    </p:spTree>
    <p:extLst>
      <p:ext uri="{BB962C8B-B14F-4D97-AF65-F5344CB8AC3E}">
        <p14:creationId xmlns:p14="http://schemas.microsoft.com/office/powerpoint/2010/main" val="1565716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18</a:t>
            </a:fld>
            <a:endParaRPr lang="zh-CN" altLang="en-US"/>
          </a:p>
        </p:txBody>
      </p:sp>
    </p:spTree>
    <p:extLst>
      <p:ext uri="{BB962C8B-B14F-4D97-AF65-F5344CB8AC3E}">
        <p14:creationId xmlns:p14="http://schemas.microsoft.com/office/powerpoint/2010/main" val="2406215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19</a:t>
            </a:fld>
            <a:endParaRPr lang="zh-CN" altLang="en-US"/>
          </a:p>
        </p:txBody>
      </p:sp>
    </p:spTree>
    <p:extLst>
      <p:ext uri="{BB962C8B-B14F-4D97-AF65-F5344CB8AC3E}">
        <p14:creationId xmlns:p14="http://schemas.microsoft.com/office/powerpoint/2010/main" val="3570397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20</a:t>
            </a:fld>
            <a:endParaRPr lang="zh-CN" altLang="en-US"/>
          </a:p>
        </p:txBody>
      </p:sp>
    </p:spTree>
    <p:extLst>
      <p:ext uri="{BB962C8B-B14F-4D97-AF65-F5344CB8AC3E}">
        <p14:creationId xmlns:p14="http://schemas.microsoft.com/office/powerpoint/2010/main" val="357003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9E667DF-24FA-496C-9CED-EA7E8B83F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004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F49D5B-B690-40F2-A043-3710E79CD9D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8237FE-68B7-4E25-9C2F-1057B215C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56FFFD6-C431-41F0-A46C-EC6BD7730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513EC-596E-4027-AB94-CFB371AF2E4F}"/>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8211DACD-57D7-40F3-8B71-0C367DB35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5B3ACB-D2F1-45B0-A70C-0DE49EBB6F41}"/>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671908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C8C854-BDC7-49AA-88C7-40817CF847E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258DBB-478B-49FE-9F5A-0A4CD52C34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334136-1C85-4AA6-B512-6350A989EE4F}"/>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B5549E2E-7AD3-4A3D-AB02-686396506A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055928-69D3-40B5-9F97-E797BD499B0B}"/>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166002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A3D41DA-1D26-4CD0-B0AA-9BF4E86396D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583103D-1A86-479C-AC79-E407EFC6946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C2F4B2D-F9F2-487D-A501-8CB5DA84500A}"/>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37F8DBC9-120E-4A67-8038-BEB267DE7FE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D33118-3A51-455C-A91F-535F5CCE6217}"/>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1961720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9E667DF-24FA-496C-9CED-EA7E8B83F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4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16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EBFBCD-5CF1-4F29-8B3C-08AF256D55F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B3902BB-69D1-4DEA-A95D-6547E096B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90D9D8-F79E-4AAC-B203-0E970C95DD49}"/>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D933BB00-8A0C-452F-854C-8652BA3CD3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BD0214-2C33-4388-BBFB-8CF6A6FEC7EB}"/>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2570968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F3C919-9EAE-484E-88E6-B89765FDE4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7C9ABD5-E7A9-496D-8E2A-3CD6D470262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69EDA94-D795-403F-B499-D44AF49F01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0303547-8877-42D8-B1FF-03BB706F5CAD}"/>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472926B8-CF6E-49E3-970E-666234BD71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A39A369-5461-47F6-BE9E-99CDDD7480EA}"/>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74715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B6376-2504-4422-AD2B-D7E1353FC82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FF9B1F5-D945-498D-BBBA-F8EFEB6719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8B3A319-4A4A-4B38-B2E3-A1D6439F68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8E96B9F-0DDC-4433-8359-3F80B5F75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2F9CC0-793D-4BFD-8853-B0684BEA31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B75B426-EEA8-4BA8-8A16-B2C940F2FD2F}"/>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8" name="页脚占位符 7">
            <a:extLst>
              <a:ext uri="{FF2B5EF4-FFF2-40B4-BE49-F238E27FC236}">
                <a16:creationId xmlns:a16="http://schemas.microsoft.com/office/drawing/2014/main" id="{C4A0281A-B572-4FD8-8DC0-DDD12630095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6C20418-A492-47B1-ACE9-6D3F357A83B9}"/>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2210570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B6300-75AE-45C4-AD1C-D621165FB15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61885D3-72E8-4739-8071-E4E8EF26CC78}"/>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4" name="页脚占位符 3">
            <a:extLst>
              <a:ext uri="{FF2B5EF4-FFF2-40B4-BE49-F238E27FC236}">
                <a16:creationId xmlns:a16="http://schemas.microsoft.com/office/drawing/2014/main" id="{3388A9AE-FF76-47E5-8B01-5F006A77AF2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34130DB-1CD4-4511-A008-61F6B49DA12F}"/>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312558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C281A0E-0D97-450E-8AA2-F2BEE3566B0D}"/>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D9F23A98-B77E-4251-A780-9A5C766F96E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0FA0B4A-F965-45F5-AEDC-A10AB47BB396}"/>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076863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40AB4-637E-4539-A703-752F5D7036B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55F507-107C-47BE-A9AA-A953324E28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16B44A-5CC4-4D08-8C9B-404CDDE07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E497CF-9228-499F-AEAB-42DDBC2AACA1}"/>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15A434B6-8070-4ADB-9626-A09D376C7D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CB1DFD-112C-4ED2-A5C4-66AAB643D46D}"/>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296043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C8207B4-AE25-48EF-94CE-11101ECD5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C4EAAD2-DDF9-4BD4-9C7B-0A14BBB60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126CAA-6E9E-44A4-8001-F1C4C3CB82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D75B5-4C37-4353-938C-94407C693876}"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683B1F79-888E-4C20-91A6-FD590157B3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F6FA79-94F9-4AF6-BCC0-B3B02D882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60BC2-A6B1-4D41-870D-4D1102D08032}" type="slidenum">
              <a:rPr lang="zh-CN" altLang="en-US" smtClean="0"/>
              <a:t>‹#›</a:t>
            </a:fld>
            <a:endParaRPr lang="zh-CN" altLang="en-US"/>
          </a:p>
        </p:txBody>
      </p:sp>
      <p:pic>
        <p:nvPicPr>
          <p:cNvPr id="24" name="Picture 23">
            <a:extLst>
              <a:ext uri="{FF2B5EF4-FFF2-40B4-BE49-F238E27FC236}">
                <a16:creationId xmlns:a16="http://schemas.microsoft.com/office/drawing/2014/main" id="{0E8B8F6E-F00B-48F4-8AF0-55AD75D2E32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34456" y="-4008232"/>
            <a:ext cx="1390856" cy="1112631"/>
          </a:xfrm>
          <a:prstGeom prst="rect">
            <a:avLst/>
          </a:prstGeom>
        </p:spPr>
      </p:pic>
      <p:pic>
        <p:nvPicPr>
          <p:cNvPr id="25" name="Picture 24">
            <a:extLst>
              <a:ext uri="{FF2B5EF4-FFF2-40B4-BE49-F238E27FC236}">
                <a16:creationId xmlns:a16="http://schemas.microsoft.com/office/drawing/2014/main" id="{9A2D54F2-CFDB-423D-9357-5C5B8C2B252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68844" y="-4008233"/>
            <a:ext cx="1390856" cy="1112631"/>
          </a:xfrm>
          <a:prstGeom prst="rect">
            <a:avLst/>
          </a:prstGeom>
        </p:spPr>
      </p:pic>
      <p:pic>
        <p:nvPicPr>
          <p:cNvPr id="26" name="Picture 25">
            <a:extLst>
              <a:ext uri="{FF2B5EF4-FFF2-40B4-BE49-F238E27FC236}">
                <a16:creationId xmlns:a16="http://schemas.microsoft.com/office/drawing/2014/main" id="{E9E3D1E8-ECD9-4B84-931D-3DB204DBEC2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459700" y="10469767"/>
            <a:ext cx="1390856" cy="1112631"/>
          </a:xfrm>
          <a:prstGeom prst="rect">
            <a:avLst/>
          </a:prstGeom>
        </p:spPr>
      </p:pic>
      <p:pic>
        <p:nvPicPr>
          <p:cNvPr id="27" name="Picture 26">
            <a:extLst>
              <a:ext uri="{FF2B5EF4-FFF2-40B4-BE49-F238E27FC236}">
                <a16:creationId xmlns:a16="http://schemas.microsoft.com/office/drawing/2014/main" id="{1174F027-880A-420C-B8F2-C1307B98133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34456" y="9105618"/>
            <a:ext cx="1390856" cy="1112631"/>
          </a:xfrm>
          <a:prstGeom prst="rect">
            <a:avLst/>
          </a:prstGeom>
        </p:spPr>
      </p:pic>
      <p:sp>
        <p:nvSpPr>
          <p:cNvPr id="11" name="TextBox 10">
            <a:extLst>
              <a:ext uri="{FF2B5EF4-FFF2-40B4-BE49-F238E27FC236}">
                <a16:creationId xmlns:a16="http://schemas.microsoft.com/office/drawing/2014/main" id="{DF75CF8C-F83F-415F-8744-28138568DDCA}"/>
              </a:ext>
            </a:extLst>
          </p:cNvPr>
          <p:cNvSpPr txBox="1"/>
          <p:nvPr userDrawn="1"/>
        </p:nvSpPr>
        <p:spPr>
          <a:xfrm>
            <a:off x="2597398" y="83943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22CC9318-5F1E-43F3-87AD-C4BC9E77E6B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7945414"/>
            <a:ext cx="1881378" cy="1625303"/>
          </a:xfrm>
          <a:prstGeom prst="rect">
            <a:avLst/>
          </a:prstGeom>
        </p:spPr>
      </p:pic>
      <p:sp>
        <p:nvSpPr>
          <p:cNvPr id="13" name="TextBox 12">
            <a:extLst>
              <a:ext uri="{FF2B5EF4-FFF2-40B4-BE49-F238E27FC236}">
                <a16:creationId xmlns:a16="http://schemas.microsoft.com/office/drawing/2014/main" id="{390C68BE-E077-4C80-9BB1-0693A4385B6E}"/>
              </a:ext>
            </a:extLst>
          </p:cNvPr>
          <p:cNvSpPr txBox="1"/>
          <p:nvPr userDrawn="1"/>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52332683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1.png"/><Relationship Id="rId4" Type="http://schemas.openxmlformats.org/officeDocument/2006/relationships/image" Target="../media/image20.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2.jpg"/><Relationship Id="rId4" Type="http://schemas.openxmlformats.org/officeDocument/2006/relationships/image" Target="../media/image20.png"/><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7.pn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981200"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1</a:t>
            </a:r>
            <a:endParaRPr lang="zh-CN" altLang="en-US" sz="4800" dirty="0">
              <a:solidFill>
                <a:srgbClr val="7A906A"/>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64715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2</a:t>
            </a:r>
            <a:endParaRPr lang="zh-CN" altLang="en-US" sz="48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7067456"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3</a:t>
            </a:r>
            <a:endParaRPr lang="zh-CN" altLang="en-US" sz="4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82894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4</a:t>
            </a:r>
            <a:endParaRPr lang="zh-CN" altLang="en-US" sz="4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291832" y="3289156"/>
            <a:ext cx="2266967"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KHỞI ĐỘNG</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982649" y="3270808"/>
            <a:ext cx="2098651"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KHÁM PHÁ</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96479" y="3289156"/>
            <a:ext cx="1997663"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LUYỆN TẬP</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9395926" y="3289157"/>
            <a:ext cx="1662635"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DẶN DÒ</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1862C6C0-6C7E-453A-8456-98C6E384DE95}"/>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9241778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 y="0"/>
            <a:ext cx="12193433" cy="6858000"/>
          </a:xfrm>
          <a:prstGeom prst="rect">
            <a:avLst/>
          </a:prstGeom>
        </p:spPr>
      </p:pic>
      <p:sp>
        <p:nvSpPr>
          <p:cNvPr id="4" name="TextBox 3">
            <a:extLst>
              <a:ext uri="{FF2B5EF4-FFF2-40B4-BE49-F238E27FC236}">
                <a16:creationId xmlns:a16="http://schemas.microsoft.com/office/drawing/2014/main" id="{628EEB4F-C71D-4098-86A6-80FBEB7098C8}"/>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1715583235"/>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52" y="0"/>
            <a:ext cx="12193433" cy="6858000"/>
          </a:xfrm>
          <a:prstGeom prst="rect">
            <a:avLst/>
          </a:prstGeom>
        </p:spPr>
      </p:pic>
      <p:sp>
        <p:nvSpPr>
          <p:cNvPr id="4" name="TextBox 3">
            <a:extLst>
              <a:ext uri="{FF2B5EF4-FFF2-40B4-BE49-F238E27FC236}">
                <a16:creationId xmlns:a16="http://schemas.microsoft.com/office/drawing/2014/main" id="{3C4A45BE-336B-473D-A164-52FF307CD3E2}"/>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315193941"/>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52" y="0"/>
            <a:ext cx="12193432" cy="6858000"/>
          </a:xfrm>
          <a:prstGeom prst="rect">
            <a:avLst/>
          </a:prstGeom>
        </p:spPr>
      </p:pic>
      <p:sp>
        <p:nvSpPr>
          <p:cNvPr id="4" name="TextBox 3">
            <a:extLst>
              <a:ext uri="{FF2B5EF4-FFF2-40B4-BE49-F238E27FC236}">
                <a16:creationId xmlns:a16="http://schemas.microsoft.com/office/drawing/2014/main" id="{D2EE7459-5E42-4F05-89A8-3AF2F55A6629}"/>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423118686"/>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766" y="0"/>
            <a:ext cx="10266468" cy="6858000"/>
          </a:xfrm>
          <a:prstGeom prst="rect">
            <a:avLst/>
          </a:prstGeom>
        </p:spPr>
      </p:pic>
      <p:sp>
        <p:nvSpPr>
          <p:cNvPr id="4" name="TextBox 3">
            <a:extLst>
              <a:ext uri="{FF2B5EF4-FFF2-40B4-BE49-F238E27FC236}">
                <a16:creationId xmlns:a16="http://schemas.microsoft.com/office/drawing/2014/main" id="{40B756E9-7F10-433A-A8A9-270F3873C2BB}"/>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0372600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B1645A-74D9-4C75-8FBB-A515CD4ED127}"/>
              </a:ext>
            </a:extLst>
          </p:cNvPr>
          <p:cNvPicPr>
            <a:picLocks noChangeAspect="1"/>
          </p:cNvPicPr>
          <p:nvPr/>
        </p:nvPicPr>
        <p:blipFill rotWithShape="1">
          <a:blip r:embed="rId3"/>
          <a:srcRect l="5960" t="2932" r="5659" b="8433"/>
          <a:stretch/>
        </p:blipFill>
        <p:spPr>
          <a:xfrm>
            <a:off x="-15152" y="0"/>
            <a:ext cx="12359552" cy="6842344"/>
          </a:xfrm>
          <a:prstGeom prst="rect">
            <a:avLst/>
          </a:prstGeom>
        </p:spPr>
      </p:pic>
      <p:sp>
        <p:nvSpPr>
          <p:cNvPr id="15" name="文本框 14">
            <a:extLst>
              <a:ext uri="{FF2B5EF4-FFF2-40B4-BE49-F238E27FC236}">
                <a16:creationId xmlns:a16="http://schemas.microsoft.com/office/drawing/2014/main" id="{366698FA-87B8-42C9-8870-0C180D6F31DE}"/>
              </a:ext>
            </a:extLst>
          </p:cNvPr>
          <p:cNvSpPr txBox="1"/>
          <p:nvPr/>
        </p:nvSpPr>
        <p:spPr>
          <a:xfrm>
            <a:off x="5108122" y="1086562"/>
            <a:ext cx="4713110" cy="523220"/>
          </a:xfrm>
          <a:prstGeom prst="rect">
            <a:avLst/>
          </a:prstGeom>
          <a:noFill/>
        </p:spPr>
        <p:txBody>
          <a:bodyPr wrap="square" rtlCol="0">
            <a:spAutoFit/>
          </a:bodyPr>
          <a:lstStyle/>
          <a:p>
            <a:pPr algn="ctr"/>
            <a:r>
              <a:rPr lang="en-US" altLang="zh-CN" sz="2800">
                <a:solidFill>
                  <a:srgbClr val="18482D"/>
                </a:solidFill>
                <a:effectLst>
                  <a:outerShdw blurRad="50800" dist="38100" algn="l" rotWithShape="0">
                    <a:prstClr val="black">
                      <a:alpha val="40000"/>
                    </a:prstClr>
                  </a:outerShdw>
                </a:effectLst>
                <a:latin typeface="UTM Micra" panose="02040603050506020204" pitchFamily="18" charset="0"/>
                <a:ea typeface="思源黑体 CN Light" panose="020B0300000000000000" pitchFamily="34" charset="-122"/>
              </a:rPr>
              <a:t>Tập làm văn</a:t>
            </a:r>
            <a:endParaRPr lang="zh-CN" altLang="en-US" sz="2800" dirty="0">
              <a:solidFill>
                <a:srgbClr val="18482D"/>
              </a:solidFill>
              <a:effectLst>
                <a:outerShdw blurRad="50800" dist="38100" algn="l" rotWithShape="0">
                  <a:prstClr val="black">
                    <a:alpha val="40000"/>
                  </a:prstClr>
                </a:outerShdw>
              </a:effectLst>
              <a:latin typeface="UTM Micra" panose="02040603050506020204" pitchFamily="18" charset="0"/>
              <a:ea typeface="思源黑体 CN Light" panose="020B0300000000000000" pitchFamily="34" charset="-122"/>
            </a:endParaRPr>
          </a:p>
        </p:txBody>
      </p:sp>
      <p:pic>
        <p:nvPicPr>
          <p:cNvPr id="11" name="图片 10">
            <a:extLst>
              <a:ext uri="{FF2B5EF4-FFF2-40B4-BE49-F238E27FC236}">
                <a16:creationId xmlns:a16="http://schemas.microsoft.com/office/drawing/2014/main" id="{44B9AE6C-9D2E-4627-89DD-42604FB38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3" y="0"/>
            <a:ext cx="6244503" cy="2540465"/>
          </a:xfrm>
          <a:prstGeom prst="rect">
            <a:avLst/>
          </a:prstGeom>
        </p:spPr>
      </p:pic>
      <p:pic>
        <p:nvPicPr>
          <p:cNvPr id="8" name="图片 7">
            <a:extLst>
              <a:ext uri="{FF2B5EF4-FFF2-40B4-BE49-F238E27FC236}">
                <a16:creationId xmlns:a16="http://schemas.microsoft.com/office/drawing/2014/main" id="{BB1DDEBC-9FA3-43FC-9DF2-17FA621FA47B}"/>
              </a:ext>
            </a:extLst>
          </p:cNvPr>
          <p:cNvPicPr>
            <a:picLocks noChangeAspect="1"/>
          </p:cNvPicPr>
          <p:nvPr/>
        </p:nvPicPr>
        <p:blipFill rotWithShape="1">
          <a:blip r:embed="rId5">
            <a:extLst>
              <a:ext uri="{28A0092B-C50C-407E-A947-70E740481C1C}">
                <a14:useLocalDpi xmlns:a14="http://schemas.microsoft.com/office/drawing/2010/main" val="0"/>
              </a:ext>
            </a:extLst>
          </a:blip>
          <a:srcRect t="39275"/>
          <a:stretch/>
        </p:blipFill>
        <p:spPr>
          <a:xfrm>
            <a:off x="553356" y="2420768"/>
            <a:ext cx="11156043" cy="3987856"/>
          </a:xfrm>
          <a:prstGeom prst="rect">
            <a:avLst/>
          </a:prstGeom>
        </p:spPr>
      </p:pic>
      <p:pic>
        <p:nvPicPr>
          <p:cNvPr id="5" name="图片 4">
            <a:extLst>
              <a:ext uri="{FF2B5EF4-FFF2-40B4-BE49-F238E27FC236}">
                <a16:creationId xmlns:a16="http://schemas.microsoft.com/office/drawing/2014/main" id="{A3B3B39C-2008-4CFF-982F-FCCF7E3E5A24}"/>
              </a:ext>
            </a:extLst>
          </p:cNvPr>
          <p:cNvPicPr>
            <a:picLocks noChangeAspect="1"/>
          </p:cNvPicPr>
          <p:nvPr/>
        </p:nvPicPr>
        <p:blipFill rotWithShape="1">
          <a:blip r:embed="rId6">
            <a:extLst>
              <a:ext uri="{28A0092B-C50C-407E-A947-70E740481C1C}">
                <a14:useLocalDpi xmlns:a14="http://schemas.microsoft.com/office/drawing/2010/main" val="0"/>
              </a:ext>
            </a:extLst>
          </a:blip>
          <a:srcRect t="-1" b="45401"/>
          <a:stretch/>
        </p:blipFill>
        <p:spPr>
          <a:xfrm>
            <a:off x="28426" y="4557385"/>
            <a:ext cx="12163574" cy="2300615"/>
          </a:xfrm>
          <a:prstGeom prst="rect">
            <a:avLst/>
          </a:prstGeom>
        </p:spPr>
      </p:pic>
      <p:pic>
        <p:nvPicPr>
          <p:cNvPr id="3" name="Picture 2">
            <a:extLst>
              <a:ext uri="{FF2B5EF4-FFF2-40B4-BE49-F238E27FC236}">
                <a16:creationId xmlns:a16="http://schemas.microsoft.com/office/drawing/2014/main" id="{573D576A-66CF-4495-BFA3-679728C782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128" y="1517460"/>
            <a:ext cx="11290771" cy="3694496"/>
          </a:xfrm>
          <a:prstGeom prst="rect">
            <a:avLst/>
          </a:prstGeom>
        </p:spPr>
      </p:pic>
      <p:sp>
        <p:nvSpPr>
          <p:cNvPr id="9" name="TextBox 8">
            <a:extLst>
              <a:ext uri="{FF2B5EF4-FFF2-40B4-BE49-F238E27FC236}">
                <a16:creationId xmlns:a16="http://schemas.microsoft.com/office/drawing/2014/main" id="{108863C2-8C47-4CE0-8CE0-682AA61DBC4E}"/>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3296156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5"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981200"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1</a:t>
            </a:r>
            <a:endParaRPr lang="zh-CN" altLang="en-US" sz="4800" dirty="0">
              <a:solidFill>
                <a:srgbClr val="7A906A"/>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64715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2</a:t>
            </a:r>
            <a:endParaRPr lang="zh-CN" altLang="en-US" sz="48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7067456"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3</a:t>
            </a:r>
            <a:endParaRPr lang="zh-CN" altLang="en-US" sz="4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82894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4</a:t>
            </a:r>
            <a:endParaRPr lang="zh-CN" altLang="en-US" sz="4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291832" y="3289156"/>
            <a:ext cx="2266967"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KHỞI ĐỘNG</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982649" y="3270808"/>
            <a:ext cx="2098651"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KHÁM PHÁ</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96479" y="3289156"/>
            <a:ext cx="1997663"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LUYỆN TẬP</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9395926" y="3289157"/>
            <a:ext cx="1662635"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DẶN DÒ</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AEB276FB-4FFC-4437-98EC-D9541D8454AE}"/>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76706266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2148114"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1</a:t>
            </a:r>
            <a:endParaRPr lang="zh-CN" altLang="en-US" sz="4800" dirty="0">
              <a:solidFill>
                <a:srgbClr val="FFFFFF"/>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5083932" y="605464"/>
            <a:ext cx="2024137" cy="2024137"/>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dirty="0">
                <a:solidFill>
                  <a:srgbClr val="7A906A"/>
                </a:solidFill>
                <a:latin typeface="UTM Arruba KT" panose="02040603050506020204" pitchFamily="18" charset="0"/>
              </a:rPr>
              <a:t>2</a:t>
            </a:r>
            <a:endParaRPr lang="zh-CN" altLang="en-US" sz="115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6961414"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3</a:t>
            </a:r>
            <a:endParaRPr lang="zh-CN" altLang="en-US" sz="4800" dirty="0">
              <a:solidFill>
                <a:srgbClr val="FFFFFF"/>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368065"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4</a:t>
            </a:r>
            <a:endParaRPr lang="zh-CN" altLang="en-US" sz="4800" dirty="0">
              <a:solidFill>
                <a:srgbClr val="FFFFFF"/>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458746" y="5990351"/>
            <a:ext cx="2266967"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KHỞI ĐỘNG</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384472" y="2858645"/>
            <a:ext cx="5444119" cy="1446550"/>
          </a:xfrm>
          <a:prstGeom prst="rect">
            <a:avLst/>
          </a:prstGeom>
          <a:noFill/>
        </p:spPr>
        <p:txBody>
          <a:bodyPr wrap="none" rtlCol="0">
            <a:spAutoFit/>
          </a:bodyPr>
          <a:lstStyle/>
          <a:p>
            <a:r>
              <a:rPr lang="en-US" altLang="zh-CN" sz="8800">
                <a:solidFill>
                  <a:srgbClr val="7A906A"/>
                </a:solidFill>
                <a:latin typeface="UTM Arruba KT" panose="02040603050506020204" pitchFamily="18" charset="0"/>
                <a:ea typeface="思源黑体 CN Light" panose="020B0300000000000000" pitchFamily="34" charset="-122"/>
              </a:rPr>
              <a:t>KHÁM PHÁ</a:t>
            </a:r>
            <a:endParaRPr lang="zh-CN" altLang="en-US" sz="88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04086" y="5990351"/>
            <a:ext cx="1997663"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LUYỆN TẬP</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8989634" y="5990352"/>
            <a:ext cx="1662635"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DẶN DÒ</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367201D5-9F2B-446B-AC02-D475252ABCFA}"/>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19322092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11957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247650" y="2146690"/>
            <a:ext cx="11696700" cy="3046988"/>
          </a:xfrm>
          <a:prstGeom prst="rect">
            <a:avLst/>
          </a:prstGeom>
          <a:noFill/>
        </p:spPr>
        <p:txBody>
          <a:bodyPr wrap="square" rtlCol="0">
            <a:spAutoFit/>
          </a:bodyPr>
          <a:lstStyle/>
          <a:p>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1.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Em</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hãy</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đọc</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lại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các</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văn</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tả</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cối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Bãi</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ngô</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(SGK/30+31)</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gạo</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(SGK/32)</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Sầu</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riêng</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(SGK/34)</a:t>
            </a:r>
            <a:endParaRPr lang="zh-CN" altLang="en-US"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6" name="TextBox 5">
            <a:extLst>
              <a:ext uri="{FF2B5EF4-FFF2-40B4-BE49-F238E27FC236}">
                <a16:creationId xmlns:a16="http://schemas.microsoft.com/office/drawing/2014/main" id="{549954F4-5EB9-4507-BD7C-4914A6CCA5E3}"/>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5448323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Vertic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Vertic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Vertical)">
                                      <p:cBhvr>
                                        <p:cTn id="4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11957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95300" y="556706"/>
            <a:ext cx="11144250" cy="5863144"/>
          </a:xfrm>
          <a:prstGeom prst="rect">
            <a:avLst/>
          </a:prstGeom>
          <a:noFill/>
        </p:spPr>
        <p:txBody>
          <a:bodyPr wrap="square" rtlCol="0">
            <a:spAutoFit/>
          </a:bodyPr>
          <a:lstStyle/>
          <a:p>
            <a:pPr algn="just"/>
            <a:r>
              <a:rPr lang="vi-VN" altLang="zh-CN" sz="25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BÃI NGÔ</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Bãi ngô quê em ngày càng xanh tốt. Mới dạo nào cây ngô còn lấm tấm như mạ non. Thế mà chỉ ít lâu sau, ngô đã thành cây rung rung trước gió và ánh nắng. Những lá ngô rộng dài, trổ mạnh mẽ, nõn nà.</a:t>
            </a:r>
            <a:endPar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Trên ngọn, một thứ búp như kết bằng nhung và phấn vươn lên. Những đàn bướm trắng, bướm vàng bay đến, thoáng đỗ rồi bay đi. Núp trong cuống lá, những búp ngô non nhú lên và lớn dần. Mình có nhiều khía vàng vàng và những sợi tơ hung hung bọc trong làn áo mỏng óng ánh.</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Trời nắng chang chang, tiếng tu hú gần xa ran ran. Hoa ngô xơ xác như cỏ may. Lá ngô quắt lại rủ xuống. Những bắp ngô đã mập và chắc, chỉ còn chờ tay người đến bẻ mang về.</a:t>
            </a:r>
          </a:p>
          <a:p>
            <a:pPr algn="r"/>
            <a:r>
              <a:rPr lang="vi-VN" altLang="zh-CN" sz="2500" b="1" dirty="0">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NGUYÊN HỒNG</a:t>
            </a: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42958687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Vertic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44764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523875" y="438150"/>
            <a:ext cx="11144250" cy="5447645"/>
          </a:xfrm>
          <a:prstGeom prst="rect">
            <a:avLst/>
          </a:prstGeom>
          <a:noFill/>
        </p:spPr>
        <p:txBody>
          <a:bodyPr wrap="square" rtlCol="0">
            <a:spAutoFit/>
          </a:bodyPr>
          <a:lstStyle/>
          <a:p>
            <a:pPr algn="ctr"/>
            <a:r>
              <a:rPr lang="vi-VN" altLang="zh-CN" sz="24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p>
          <a:p>
            <a:pPr algn="just"/>
            <a:r>
              <a:rPr lang="en-US"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a:p>
            <a:pPr algn="just"/>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just"/>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Ngày tháng đi thật chậm mà cũng thật nhanh. Những bông hoa đỏ ngày nào đã trở thành những quả gạo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p>
          <a:p>
            <a:pPr algn="r"/>
            <a:r>
              <a:rPr lang="vi-VN" altLang="zh-CN" sz="2400" i="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Theo</a:t>
            </a:r>
            <a:r>
              <a:rPr lang="vi-VN"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VŨ TÚ NAM</a:t>
            </a:r>
          </a:p>
        </p:txBody>
      </p:sp>
    </p:spTree>
    <p:extLst>
      <p:ext uri="{BB962C8B-B14F-4D97-AF65-F5344CB8AC3E}">
        <p14:creationId xmlns:p14="http://schemas.microsoft.com/office/powerpoint/2010/main" val="167285688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6"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Horizont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4">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4909074" y="499672"/>
            <a:ext cx="2110178" cy="2110178"/>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800" dirty="0">
                <a:solidFill>
                  <a:srgbClr val="7A906A"/>
                </a:solidFill>
                <a:latin typeface="UTM Arruba KT" panose="02040603050506020204" pitchFamily="18" charset="0"/>
              </a:rPr>
              <a:t>1</a:t>
            </a:r>
            <a:endParaRPr lang="zh-CN" altLang="en-US" sz="13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3663283" y="2927171"/>
            <a:ext cx="4865434" cy="1200329"/>
          </a:xfrm>
          <a:prstGeom prst="rect">
            <a:avLst/>
          </a:prstGeom>
          <a:noFill/>
        </p:spPr>
        <p:txBody>
          <a:bodyPr wrap="none" rtlCol="0">
            <a:spAutoFit/>
          </a:bodyPr>
          <a:lstStyle/>
          <a:p>
            <a:r>
              <a:rPr lang="en-US" altLang="zh-CN" sz="7200">
                <a:solidFill>
                  <a:srgbClr val="7A906A"/>
                </a:solidFill>
                <a:latin typeface="UTM Arruba KT" panose="02040603050506020204" pitchFamily="18" charset="0"/>
                <a:ea typeface="思源黑体 CN Light" panose="020B0300000000000000" pitchFamily="34" charset="-122"/>
              </a:rPr>
              <a:t>KHỞI ĐỘNG</a:t>
            </a:r>
            <a:endParaRPr lang="zh-CN" altLang="en-US" sz="7200" dirty="0">
              <a:solidFill>
                <a:srgbClr val="7A906A"/>
              </a:solidFill>
              <a:latin typeface="UTM Arruba KT" panose="02040603050506020204" pitchFamily="18" charset="0"/>
              <a:ea typeface="思源黑体 CN Light" panose="020B0300000000000000" pitchFamily="34" charset="-122"/>
            </a:endParaRPr>
          </a:p>
        </p:txBody>
      </p:sp>
      <p:sp>
        <p:nvSpPr>
          <p:cNvPr id="16" name="椭圆 5">
            <a:extLst>
              <a:ext uri="{FF2B5EF4-FFF2-40B4-BE49-F238E27FC236}">
                <a16:creationId xmlns:a16="http://schemas.microsoft.com/office/drawing/2014/main" id="{96271122-28F5-46E5-9CCB-34661102F161}"/>
              </a:ext>
            </a:extLst>
          </p:cNvPr>
          <p:cNvSpPr/>
          <p:nvPr/>
        </p:nvSpPr>
        <p:spPr>
          <a:xfrm>
            <a:off x="3454400"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2</a:t>
            </a:r>
            <a:endParaRPr lang="zh-CN" altLang="en-US" sz="4800" dirty="0">
              <a:solidFill>
                <a:srgbClr val="E1F3EB"/>
              </a:solidFill>
              <a:latin typeface="UTM Arruba KT" panose="02040603050506020204" pitchFamily="18" charset="0"/>
            </a:endParaRPr>
          </a:p>
        </p:txBody>
      </p:sp>
      <p:sp>
        <p:nvSpPr>
          <p:cNvPr id="17" name="椭圆 6">
            <a:extLst>
              <a:ext uri="{FF2B5EF4-FFF2-40B4-BE49-F238E27FC236}">
                <a16:creationId xmlns:a16="http://schemas.microsoft.com/office/drawing/2014/main" id="{7698F679-F5B7-4D8E-9327-27874AD954B7}"/>
              </a:ext>
            </a:extLst>
          </p:cNvPr>
          <p:cNvSpPr/>
          <p:nvPr/>
        </p:nvSpPr>
        <p:spPr>
          <a:xfrm>
            <a:off x="5861050"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3</a:t>
            </a:r>
            <a:endParaRPr lang="zh-CN" altLang="en-US" sz="4800" dirty="0">
              <a:solidFill>
                <a:srgbClr val="E1F3EB"/>
              </a:solidFill>
              <a:latin typeface="UTM Arruba KT" panose="02040603050506020204" pitchFamily="18" charset="0"/>
            </a:endParaRPr>
          </a:p>
        </p:txBody>
      </p:sp>
      <p:sp>
        <p:nvSpPr>
          <p:cNvPr id="18" name="椭圆 7">
            <a:extLst>
              <a:ext uri="{FF2B5EF4-FFF2-40B4-BE49-F238E27FC236}">
                <a16:creationId xmlns:a16="http://schemas.microsoft.com/office/drawing/2014/main" id="{6F3E1512-C882-4966-8EC4-0E5B1D05121E}"/>
              </a:ext>
            </a:extLst>
          </p:cNvPr>
          <p:cNvSpPr/>
          <p:nvPr/>
        </p:nvSpPr>
        <p:spPr>
          <a:xfrm>
            <a:off x="8267701"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4</a:t>
            </a:r>
            <a:endParaRPr lang="zh-CN" altLang="en-US" sz="4800" dirty="0">
              <a:solidFill>
                <a:srgbClr val="E1F3EB"/>
              </a:solidFill>
              <a:latin typeface="UTM Arruba KT" panose="02040603050506020204" pitchFamily="18" charset="0"/>
            </a:endParaRPr>
          </a:p>
        </p:txBody>
      </p:sp>
      <p:sp>
        <p:nvSpPr>
          <p:cNvPr id="19" name="文本框 9">
            <a:extLst>
              <a:ext uri="{FF2B5EF4-FFF2-40B4-BE49-F238E27FC236}">
                <a16:creationId xmlns:a16="http://schemas.microsoft.com/office/drawing/2014/main" id="{7110058F-EF06-463B-A862-A1250D9E0365}"/>
              </a:ext>
            </a:extLst>
          </p:cNvPr>
          <p:cNvSpPr txBox="1"/>
          <p:nvPr/>
        </p:nvSpPr>
        <p:spPr>
          <a:xfrm>
            <a:off x="2817187" y="5768273"/>
            <a:ext cx="2098651"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KHÁM PHÁ</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
        <p:nvSpPr>
          <p:cNvPr id="20" name="文本框 10">
            <a:extLst>
              <a:ext uri="{FF2B5EF4-FFF2-40B4-BE49-F238E27FC236}">
                <a16:creationId xmlns:a16="http://schemas.microsoft.com/office/drawing/2014/main" id="{9D5F6E87-7F20-4461-8B1D-D6C06A621DA9}"/>
              </a:ext>
            </a:extLst>
          </p:cNvPr>
          <p:cNvSpPr txBox="1"/>
          <p:nvPr/>
        </p:nvSpPr>
        <p:spPr>
          <a:xfrm>
            <a:off x="5403722" y="5786621"/>
            <a:ext cx="1997663"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LUYỆN TẬP</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
        <p:nvSpPr>
          <p:cNvPr id="21" name="文本框 11">
            <a:extLst>
              <a:ext uri="{FF2B5EF4-FFF2-40B4-BE49-F238E27FC236}">
                <a16:creationId xmlns:a16="http://schemas.microsoft.com/office/drawing/2014/main" id="{86E271BC-6E2E-4107-95C0-DCC041CBE166}"/>
              </a:ext>
            </a:extLst>
          </p:cNvPr>
          <p:cNvSpPr txBox="1"/>
          <p:nvPr/>
        </p:nvSpPr>
        <p:spPr>
          <a:xfrm>
            <a:off x="7889270" y="5786622"/>
            <a:ext cx="1662635"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DẶN DÒ</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1A27739A-AA05-4D25-8764-CED4E208EAB4}"/>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355019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142875"/>
            <a:ext cx="11525251" cy="6572250"/>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523875" y="142875"/>
            <a:ext cx="11144250" cy="7386638"/>
          </a:xfrm>
          <a:prstGeom prst="rect">
            <a:avLst/>
          </a:prstGeom>
          <a:noFill/>
        </p:spPr>
        <p:txBody>
          <a:bodyPr wrap="square" rtlCol="0">
            <a:spAutoFit/>
          </a:bodyPr>
          <a:lstStyle/>
          <a:p>
            <a:pPr algn="ctr"/>
            <a:r>
              <a:rPr lang="en-US"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4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SẦU RIÊNG</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Sầu riêng là loại trái quý của miền Nam. Hương vị nó hết sức đặc biệt, mùi thơm đậm, bay rất xa, lâu tan trong không khí. Còn hàng chục mét mới tới nơi để sầu riêng, hương đã ngào ngạt xông vào cánh mũi. Sầu riêng thơm mùi thơm của mít chín quyện với hương bưởi, béo cái béo của trứng gà, ngọt cái vị của mật ong già hạn. Hương vị quyến rũ đến kì lạ.</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Hoa sầu riêng trổ vào cuối năm. Gió đưa hương thơm ngát như hương cau, hương bưởi tỏa khắp khu vườn. Hoa đậu từng chùm, màu trắng ngà. Cánh hoa nhỏ như vảy cá, hao hao giống cánh sen con, lác đác vài nhụy</a:t>
            </a:r>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li ti giữa những cánh hoa. Mỗi cuống hoa ra một trái. Nhìn trái sầu riêng lủng lẳng dưới cành trông giống những tổ kiến. Mùa trái rộ vào tháng tư, tháng năm ta.</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Đứng ngắm cây sầu riêng, tôi cứ nghĩ mãi về cái dáng cây kì lạ này. Thân nó khẳng khiu, cao vút, cành ngang thẳng đuột, thiếu cái dáng cong,</a:t>
            </a:r>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dáng nghiêng, chiều quằn, chiều lượn của cây xoài, cây nhãn. Lá nhỏ xanh vàng, hơi khép lại, tưởng như lá héo. Vậy mà khi trái chín, hương tỏa ngạt ngào, vị ngọt đến đam mê.</a:t>
            </a:r>
          </a:p>
          <a:p>
            <a:pPr algn="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MAI VĂN TẠO</a:t>
            </a: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3189875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6"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Horizont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extLst>
              <p:ext uri="{D42A27DB-BD31-4B8C-83A1-F6EECF244321}">
                <p14:modId xmlns:p14="http://schemas.microsoft.com/office/powerpoint/2010/main" val="1266328784"/>
              </p:ext>
            </p:extLst>
          </p:nvPr>
        </p:nvGraphicFramePr>
        <p:xfrm>
          <a:off x="5148213" y="1299140"/>
          <a:ext cx="6809543" cy="49028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451181" y="1610792"/>
            <a:ext cx="5019040"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36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Bãi ngô</a:t>
            </a:r>
            <a:endParaRPr lang="zh-CN" altLang="en-US"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9" name="Picture 8">
            <a:extLst>
              <a:ext uri="{FF2B5EF4-FFF2-40B4-BE49-F238E27FC236}">
                <a16:creationId xmlns:a16="http://schemas.microsoft.com/office/drawing/2014/main" id="{D2D89221-5B26-4797-AD58-6947A1845C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9753" y="2405437"/>
            <a:ext cx="4902860" cy="4902860"/>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348240494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0-#ppt_w/2"/>
                                          </p:val>
                                        </p:tav>
                                        <p:tav tm="100000">
                                          <p:val>
                                            <p:strVal val="#ppt_x"/>
                                          </p:val>
                                        </p:tav>
                                      </p:tavLst>
                                    </p:anim>
                                    <p:anim calcmode="lin" valueType="num">
                                      <p:cBhvr additive="base">
                                        <p:cTn id="51" dur="500" fill="hold"/>
                                        <p:tgtEl>
                                          <p:spTgt spid="3"/>
                                        </p:tgtEl>
                                        <p:attrNameLst>
                                          <p:attrName>ppt_y</p:attrName>
                                        </p:attrNameLst>
                                      </p:cBhvr>
                                      <p:tavLst>
                                        <p:tav tm="0">
                                          <p:val>
                                            <p:strVal val="#ppt_y"/>
                                          </p:val>
                                        </p:tav>
                                        <p:tav tm="100000">
                                          <p:val>
                                            <p:strVal val="#ppt_y"/>
                                          </p:val>
                                        </p:tav>
                                      </p:tavLst>
                                    </p:anim>
                                  </p:childTnLst>
                                </p:cTn>
                              </p:par>
                              <p:par>
                                <p:cTn id="52" presetID="22" presetClass="entr" presetSubtype="4"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extLst>
              <p:ext uri="{D42A27DB-BD31-4B8C-83A1-F6EECF244321}">
                <p14:modId xmlns:p14="http://schemas.microsoft.com/office/powerpoint/2010/main" val="466516506"/>
              </p:ext>
            </p:extLst>
          </p:nvPr>
        </p:nvGraphicFramePr>
        <p:xfrm>
          <a:off x="4395032" y="466436"/>
          <a:ext cx="7835704" cy="49946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126830" y="1703779"/>
            <a:ext cx="5019040" cy="1077218"/>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32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endParaRPr lang="zh-CN" altLang="en-US" sz="32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5" name="Picture 4">
            <a:extLst>
              <a:ext uri="{FF2B5EF4-FFF2-40B4-BE49-F238E27FC236}">
                <a16:creationId xmlns:a16="http://schemas.microsoft.com/office/drawing/2014/main" id="{73DFC8F8-61A9-44FF-9DAD-77536AE033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113" y="3164435"/>
            <a:ext cx="4886960" cy="3054350"/>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366057191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extLst>
              <p:ext uri="{D42A27DB-BD31-4B8C-83A1-F6EECF244321}">
                <p14:modId xmlns:p14="http://schemas.microsoft.com/office/powerpoint/2010/main" val="2289084904"/>
              </p:ext>
            </p:extLst>
          </p:nvPr>
        </p:nvGraphicFramePr>
        <p:xfrm>
          <a:off x="5148213" y="1299140"/>
          <a:ext cx="6809543" cy="49028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442143" y="1570068"/>
            <a:ext cx="5019040" cy="1323439"/>
          </a:xfrm>
          <a:prstGeom prst="rect">
            <a:avLst/>
          </a:prstGeom>
          <a:noFill/>
        </p:spPr>
        <p:txBody>
          <a:bodyPr wrap="square" rtlCol="0">
            <a:spAutoFit/>
          </a:bodyPr>
          <a:lstStyle/>
          <a:p>
            <a:pPr algn="ctr"/>
            <a:r>
              <a:rPr lang="en-US" altLang="zh-CN" sz="40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40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Sầu riêng</a:t>
            </a:r>
            <a:endParaRPr lang="zh-CN" altLang="en-US" sz="40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16" name="Picture 15">
            <a:extLst>
              <a:ext uri="{FF2B5EF4-FFF2-40B4-BE49-F238E27FC236}">
                <a16:creationId xmlns:a16="http://schemas.microsoft.com/office/drawing/2014/main" id="{1AB0F75D-992E-484F-9904-77CBEDBEED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5400" y="2668244"/>
            <a:ext cx="4424582" cy="4424582"/>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422874557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pic>
        <p:nvPicPr>
          <p:cNvPr id="7" name="图片 8">
            <a:extLst>
              <a:ext uri="{FF2B5EF4-FFF2-40B4-BE49-F238E27FC236}">
                <a16:creationId xmlns:a16="http://schemas.microsoft.com/office/drawing/2014/main" id="{2DFA1F58-2CFF-4BD5-A5AC-B0B978AB4394}"/>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476650" y="1178083"/>
            <a:ext cx="5368106" cy="5340350"/>
          </a:xfrm>
          <a:prstGeom prst="rect">
            <a:avLst/>
          </a:prstGeom>
        </p:spPr>
      </p:pic>
      <p:sp>
        <p:nvSpPr>
          <p:cNvPr id="8" name="文本框 19">
            <a:extLst>
              <a:ext uri="{FF2B5EF4-FFF2-40B4-BE49-F238E27FC236}">
                <a16:creationId xmlns:a16="http://schemas.microsoft.com/office/drawing/2014/main" id="{F86193E1-253F-4FFE-A0FA-400319AF021F}"/>
              </a:ext>
            </a:extLst>
          </p:cNvPr>
          <p:cNvSpPr txBox="1"/>
          <p:nvPr/>
        </p:nvSpPr>
        <p:spPr>
          <a:xfrm>
            <a:off x="1658391" y="2503014"/>
            <a:ext cx="3004624" cy="1077218"/>
          </a:xfrm>
          <a:prstGeom prst="rect">
            <a:avLst/>
          </a:prstGeom>
          <a:noFill/>
        </p:spPr>
        <p:txBody>
          <a:bodyPr wrap="square" rtlCol="0">
            <a:spAutoFit/>
          </a:bodyPr>
          <a:lstStyle/>
          <a:p>
            <a:pPr algn="ctr"/>
            <a:r>
              <a:rPr lang="en-US" altLang="zh-CN" sz="3200" b="1">
                <a:solidFill>
                  <a:srgbClr val="315121"/>
                </a:solidFill>
                <a:latin typeface="Times New Roman" panose="02020603050405020304" pitchFamily="18" charset="0"/>
                <a:ea typeface="思源黑体 CN Light" panose="020B0300000000000000" pitchFamily="34" charset="-122"/>
                <a:cs typeface="Times New Roman" panose="02020603050405020304" pitchFamily="18" charset="0"/>
              </a:rPr>
              <a:t>Quan sát từng bộ phận của cây:</a:t>
            </a:r>
            <a:endParaRPr lang="zh-CN" altLang="en-US" sz="3200" b="1" dirty="0">
              <a:solidFill>
                <a:srgbClr val="315121"/>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BADC8E7C-9E39-43BD-AF84-16163B7156A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6169807" y="1104715"/>
            <a:ext cx="5515607" cy="5487086"/>
          </a:xfrm>
          <a:prstGeom prst="rect">
            <a:avLst/>
          </a:prstGeom>
        </p:spPr>
      </p:pic>
      <p:sp>
        <p:nvSpPr>
          <p:cNvPr id="10" name="文本框 19">
            <a:extLst>
              <a:ext uri="{FF2B5EF4-FFF2-40B4-BE49-F238E27FC236}">
                <a16:creationId xmlns:a16="http://schemas.microsoft.com/office/drawing/2014/main" id="{7CE19604-D4B4-4AFE-8766-313A6486E4FD}"/>
              </a:ext>
            </a:extLst>
          </p:cNvPr>
          <p:cNvSpPr txBox="1"/>
          <p:nvPr/>
        </p:nvSpPr>
        <p:spPr>
          <a:xfrm>
            <a:off x="7224136" y="2479186"/>
            <a:ext cx="3328404" cy="1569660"/>
          </a:xfrm>
          <a:prstGeom prst="rect">
            <a:avLst/>
          </a:prstGeom>
          <a:noFill/>
        </p:spPr>
        <p:txBody>
          <a:bodyPr wrap="square" rtlCol="0">
            <a:spAutoFit/>
          </a:bodyPr>
          <a:lstStyle/>
          <a:p>
            <a:pPr algn="ctr"/>
            <a:r>
              <a:rPr lang="en-US" altLang="zh-CN" sz="3200" b="1">
                <a:solidFill>
                  <a:srgbClr val="315121"/>
                </a:solidFill>
                <a:latin typeface="Times New Roman" panose="02020603050405020304" pitchFamily="18" charset="0"/>
                <a:ea typeface="思源黑体 CN Light" panose="020B0300000000000000" pitchFamily="34" charset="-122"/>
                <a:cs typeface="Times New Roman" panose="02020603050405020304" pitchFamily="18" charset="0"/>
              </a:rPr>
              <a:t>Quan sát từng thời kỳ phát triển của cây/bộ phận:</a:t>
            </a:r>
            <a:endParaRPr lang="zh-CN" altLang="en-US" sz="3200" b="1" dirty="0">
              <a:solidFill>
                <a:srgbClr val="315121"/>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1" name="文本框 19">
            <a:extLst>
              <a:ext uri="{FF2B5EF4-FFF2-40B4-BE49-F238E27FC236}">
                <a16:creationId xmlns:a16="http://schemas.microsoft.com/office/drawing/2014/main" id="{F3BA6691-AE4C-4875-BFEC-62AB91FC561E}"/>
              </a:ext>
            </a:extLst>
          </p:cNvPr>
          <p:cNvSpPr txBox="1"/>
          <p:nvPr/>
        </p:nvSpPr>
        <p:spPr>
          <a:xfrm>
            <a:off x="1658391" y="3945328"/>
            <a:ext cx="3004624" cy="646331"/>
          </a:xfrm>
          <a:prstGeom prst="rect">
            <a:avLst/>
          </a:prstGeom>
          <a:noFill/>
        </p:spPr>
        <p:txBody>
          <a:bodyPr wrap="square" rtlCol="0">
            <a:spAutoFit/>
          </a:bodyPr>
          <a:lstStyle/>
          <a:p>
            <a:pPr algn="ctr"/>
            <a:r>
              <a:rPr lang="en-US" altLang="zh-CN" sz="36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Sầu riêng</a:t>
            </a:r>
            <a:endParaRPr lang="zh-CN" altLang="en-US"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2" name="文本框 19">
            <a:extLst>
              <a:ext uri="{FF2B5EF4-FFF2-40B4-BE49-F238E27FC236}">
                <a16:creationId xmlns:a16="http://schemas.microsoft.com/office/drawing/2014/main" id="{27D0FE9F-5E72-4AC1-B48D-2BC9300DE420}"/>
              </a:ext>
            </a:extLst>
          </p:cNvPr>
          <p:cNvSpPr txBox="1"/>
          <p:nvPr/>
        </p:nvSpPr>
        <p:spPr>
          <a:xfrm>
            <a:off x="7386026" y="4129715"/>
            <a:ext cx="3004624" cy="1200329"/>
          </a:xfrm>
          <a:prstGeom prst="rect">
            <a:avLst/>
          </a:prstGeom>
          <a:noFill/>
        </p:spPr>
        <p:txBody>
          <a:bodyPr wrap="square" rtlCol="0">
            <a:spAutoFit/>
          </a:bodyPr>
          <a:lstStyle/>
          <a:p>
            <a:pPr algn="ctr"/>
            <a:r>
              <a:rPr lang="en-US" altLang="zh-CN" sz="3600" b="1" dirty="0" err="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Bãi</a:t>
            </a:r>
            <a:r>
              <a:rPr lang="en-US" altLang="zh-CN"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dirty="0" err="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ngô</a:t>
            </a:r>
            <a:endParaRPr lang="en-US" altLang="zh-CN"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ctr"/>
            <a:r>
              <a:rPr lang="en-US" altLang="zh-CN" sz="3600" b="1" dirty="0" err="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altLang="zh-CN"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dirty="0" err="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gạo</a:t>
            </a:r>
            <a:endParaRPr lang="zh-CN" altLang="en-US"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3" name="TextBox 12">
            <a:extLst>
              <a:ext uri="{FF2B5EF4-FFF2-40B4-BE49-F238E27FC236}">
                <a16:creationId xmlns:a16="http://schemas.microsoft.com/office/drawing/2014/main" id="{FDEAB754-CA5B-4530-A6F4-0D859F9D7B61}"/>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51211593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barn(inHorizontal)">
                                      <p:cBhvr>
                                        <p:cTn id="43" dur="500"/>
                                        <p:tgtEl>
                                          <p:spTgt spid="8">
                                            <p:txEl>
                                              <p:pRg st="0" end="0"/>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6"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barn(inHorizontal)">
                                      <p:cBhvr>
                                        <p:cTn id="52" dur="500"/>
                                        <p:tgtEl>
                                          <p:spTgt spid="10">
                                            <p:txEl>
                                              <p:pRg st="0" end="0"/>
                                            </p:txEl>
                                          </p:spTgt>
                                        </p:tgtEl>
                                      </p:cBhvr>
                                    </p:animEffect>
                                  </p:childTnLst>
                                </p:cTn>
                              </p:par>
                            </p:childTnLst>
                          </p:cTn>
                        </p:par>
                        <p:par>
                          <p:cTn id="53" fill="hold">
                            <p:stCondLst>
                              <p:cond delay="500"/>
                            </p:stCondLst>
                            <p:childTnLst>
                              <p:par>
                                <p:cTn id="54" presetID="22" presetClass="entr" presetSubtype="1"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up)">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6" fill="hold" nodeType="clickEffect">
                                  <p:stCondLst>
                                    <p:cond delay="0"/>
                                  </p:stCondLst>
                                  <p:childTnLst>
                                    <p:set>
                                      <p:cBhvr>
                                        <p:cTn id="60" dur="1" fill="hold">
                                          <p:stCondLst>
                                            <p:cond delay="0"/>
                                          </p:stCondLst>
                                        </p:cTn>
                                        <p:tgtEl>
                                          <p:spTgt spid="11">
                                            <p:txEl>
                                              <p:pRg st="0" end="0"/>
                                            </p:txEl>
                                          </p:spTgt>
                                        </p:tgtEl>
                                        <p:attrNameLst>
                                          <p:attrName>style.visibility</p:attrName>
                                        </p:attrNameLst>
                                      </p:cBhvr>
                                      <p:to>
                                        <p:strVal val="visible"/>
                                      </p:to>
                                    </p:set>
                                    <p:animEffect transition="in" filter="barn(inHorizontal)">
                                      <p:cBhvr>
                                        <p:cTn id="61" dur="500"/>
                                        <p:tgtEl>
                                          <p:spTgt spid="11">
                                            <p:txEl>
                                              <p:pRg st="0" end="0"/>
                                            </p:txEl>
                                          </p:spTgt>
                                        </p:tgtEl>
                                      </p:cBhvr>
                                    </p:animEffect>
                                  </p:childTnLst>
                                </p:cTn>
                              </p:par>
                            </p:childTnLst>
                          </p:cTn>
                        </p:par>
                        <p:par>
                          <p:cTn id="62" fill="hold">
                            <p:stCondLst>
                              <p:cond delay="500"/>
                            </p:stCondLst>
                            <p:childTnLst>
                              <p:par>
                                <p:cTn id="63" presetID="22" presetClass="entr" presetSubtype="1"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up)">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6" fill="hold" nodeType="clickEffect">
                                  <p:stCondLst>
                                    <p:cond delay="0"/>
                                  </p:stCondLst>
                                  <p:childTnLst>
                                    <p:set>
                                      <p:cBhvr>
                                        <p:cTn id="69" dur="1" fill="hold">
                                          <p:stCondLst>
                                            <p:cond delay="0"/>
                                          </p:stCondLst>
                                        </p:cTn>
                                        <p:tgtEl>
                                          <p:spTgt spid="12">
                                            <p:txEl>
                                              <p:pRg st="0" end="0"/>
                                            </p:txEl>
                                          </p:spTgt>
                                        </p:tgtEl>
                                        <p:attrNameLst>
                                          <p:attrName>style.visibility</p:attrName>
                                        </p:attrNameLst>
                                      </p:cBhvr>
                                      <p:to>
                                        <p:strVal val="visible"/>
                                      </p:to>
                                    </p:set>
                                    <p:animEffect transition="in" filter="barn(inHorizontal)">
                                      <p:cBhvr>
                                        <p:cTn id="70" dur="500"/>
                                        <p:tgtEl>
                                          <p:spTgt spid="12">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6" fill="hold" nodeType="clickEffect">
                                  <p:stCondLst>
                                    <p:cond delay="0"/>
                                  </p:stCondLst>
                                  <p:childTnLst>
                                    <p:set>
                                      <p:cBhvr>
                                        <p:cTn id="74" dur="1" fill="hold">
                                          <p:stCondLst>
                                            <p:cond delay="0"/>
                                          </p:stCondLst>
                                        </p:cTn>
                                        <p:tgtEl>
                                          <p:spTgt spid="12">
                                            <p:txEl>
                                              <p:pRg st="1" end="1"/>
                                            </p:txEl>
                                          </p:spTgt>
                                        </p:tgtEl>
                                        <p:attrNameLst>
                                          <p:attrName>style.visibility</p:attrName>
                                        </p:attrNameLst>
                                      </p:cBhvr>
                                      <p:to>
                                        <p:strVal val="visible"/>
                                      </p:to>
                                    </p:set>
                                    <p:animEffect transition="in" filter="barn(inHorizontal)">
                                      <p:cBhvr>
                                        <p:cTn id="75"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8"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1b</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Các tác giả quan sát cây bằng các giác quan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graphicFrame>
        <p:nvGraphicFramePr>
          <p:cNvPr id="4" name="Table 3">
            <a:extLst>
              <a:ext uri="{FF2B5EF4-FFF2-40B4-BE49-F238E27FC236}">
                <a16:creationId xmlns:a16="http://schemas.microsoft.com/office/drawing/2014/main" id="{790BFB1D-8EAB-4AD9-8450-E0CF12916A32}"/>
              </a:ext>
            </a:extLst>
          </p:cNvPr>
          <p:cNvGraphicFramePr>
            <a:graphicFrameLocks noGrp="1"/>
          </p:cNvGraphicFramePr>
          <p:nvPr>
            <p:extLst>
              <p:ext uri="{D42A27DB-BD31-4B8C-83A1-F6EECF244321}">
                <p14:modId xmlns:p14="http://schemas.microsoft.com/office/powerpoint/2010/main" val="1749438563"/>
              </p:ext>
            </p:extLst>
          </p:nvPr>
        </p:nvGraphicFramePr>
        <p:xfrm>
          <a:off x="620951" y="1377135"/>
          <a:ext cx="10950098" cy="4338239"/>
        </p:xfrm>
        <a:graphic>
          <a:graphicData uri="http://schemas.openxmlformats.org/drawingml/2006/table">
            <a:tbl>
              <a:tblPr firstRow="1" bandRow="1">
                <a:tableStyleId>{93296810-A885-4BE3-A3E7-6D5BEEA58F35}</a:tableStyleId>
              </a:tblPr>
              <a:tblGrid>
                <a:gridCol w="2841777">
                  <a:extLst>
                    <a:ext uri="{9D8B030D-6E8A-4147-A177-3AD203B41FA5}">
                      <a16:colId xmlns:a16="http://schemas.microsoft.com/office/drawing/2014/main" val="1448818846"/>
                    </a:ext>
                  </a:extLst>
                </a:gridCol>
                <a:gridCol w="8108321">
                  <a:extLst>
                    <a:ext uri="{9D8B030D-6E8A-4147-A177-3AD203B41FA5}">
                      <a16:colId xmlns:a16="http://schemas.microsoft.com/office/drawing/2014/main" val="4180380405"/>
                    </a:ext>
                  </a:extLst>
                </a:gridCol>
              </a:tblGrid>
              <a:tr h="820746">
                <a:tc>
                  <a:txBody>
                    <a:bodyPr/>
                    <a:lstStyle/>
                    <a:p>
                      <a:pPr algn="ctr"/>
                      <a:r>
                        <a:rPr lang="en-US" sz="3200">
                          <a:latin typeface="Times New Roman" panose="02020603050405020304" pitchFamily="18" charset="0"/>
                          <a:cs typeface="Times New Roman" panose="02020603050405020304" pitchFamily="18" charset="0"/>
                        </a:rPr>
                        <a:t>Các giác quan</a:t>
                      </a:r>
                    </a:p>
                  </a:txBody>
                  <a:tcPr anchor="ctr"/>
                </a:tc>
                <a:tc>
                  <a:txBody>
                    <a:bodyPr/>
                    <a:lstStyle/>
                    <a:p>
                      <a:pPr algn="ctr"/>
                      <a:r>
                        <a:rPr lang="en-US" sz="3200">
                          <a:latin typeface="Times New Roman" panose="02020603050405020304" pitchFamily="18" charset="0"/>
                          <a:cs typeface="Times New Roman" panose="02020603050405020304" pitchFamily="18" charset="0"/>
                        </a:rPr>
                        <a:t>Chi tiết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ợc quan sát</a:t>
                      </a:r>
                    </a:p>
                  </a:txBody>
                  <a:tcPr anchor="ctr"/>
                </a:tc>
                <a:extLst>
                  <a:ext uri="{0D108BD9-81ED-4DB2-BD59-A6C34878D82A}">
                    <a16:rowId xmlns:a16="http://schemas.microsoft.com/office/drawing/2014/main" val="187106388"/>
                  </a:ext>
                </a:extLst>
              </a:tr>
              <a:tr h="820746">
                <a:tc>
                  <a:txBody>
                    <a:bodyPr/>
                    <a:lstStyle/>
                    <a:p>
                      <a:endParaRPr lang="en-US"/>
                    </a:p>
                  </a:txBody>
                  <a:tcPr/>
                </a:tc>
                <a:tc>
                  <a:txBody>
                    <a:bodyPr/>
                    <a:lstStyle/>
                    <a:p>
                      <a:r>
                        <a:rPr lang="en-US" sz="2400" b="1">
                          <a:solidFill>
                            <a:srgbClr val="002060"/>
                          </a:solidFill>
                          <a:latin typeface="Times New Roman" panose="02020603050405020304" pitchFamily="18" charset="0"/>
                          <a:cs typeface="Times New Roman" panose="02020603050405020304" pitchFamily="18" charset="0"/>
                        </a:rPr>
                        <a:t>cây, lá, búp, hoa, bắp ngô, b</a:t>
                      </a:r>
                      <a:r>
                        <a:rPr lang="vi-VN" sz="2400" b="1">
                          <a:solidFill>
                            <a:srgbClr val="002060"/>
                          </a:solidFill>
                          <a:latin typeface="Times New Roman" panose="02020603050405020304" pitchFamily="18" charset="0"/>
                          <a:cs typeface="Times New Roman" panose="02020603050405020304" pitchFamily="18" charset="0"/>
                        </a:rPr>
                        <a:t>ư</a:t>
                      </a:r>
                      <a:r>
                        <a:rPr lang="en-US" sz="2400" b="1">
                          <a:solidFill>
                            <a:srgbClr val="002060"/>
                          </a:solidFill>
                          <a:latin typeface="Times New Roman" panose="02020603050405020304" pitchFamily="18" charset="0"/>
                          <a:cs typeface="Times New Roman" panose="02020603050405020304" pitchFamily="18" charset="0"/>
                        </a:rPr>
                        <a:t>ớm trắng, b</a:t>
                      </a:r>
                      <a:r>
                        <a:rPr lang="vi-VN" sz="2400" b="1">
                          <a:solidFill>
                            <a:srgbClr val="002060"/>
                          </a:solidFill>
                          <a:latin typeface="Times New Roman" panose="02020603050405020304" pitchFamily="18" charset="0"/>
                          <a:cs typeface="Times New Roman" panose="02020603050405020304" pitchFamily="18" charset="0"/>
                        </a:rPr>
                        <a:t>ư</a:t>
                      </a:r>
                      <a:r>
                        <a:rPr lang="en-US" sz="2400" b="1">
                          <a:solidFill>
                            <a:srgbClr val="002060"/>
                          </a:solidFill>
                          <a:latin typeface="Times New Roman" panose="02020603050405020304" pitchFamily="18" charset="0"/>
                          <a:cs typeface="Times New Roman" panose="02020603050405020304" pitchFamily="18" charset="0"/>
                        </a:rPr>
                        <a:t>ớm vàng </a:t>
                      </a:r>
                      <a:r>
                        <a:rPr lang="en-US" sz="2400" b="1" i="1">
                          <a:solidFill>
                            <a:srgbClr val="002060"/>
                          </a:solidFill>
                          <a:latin typeface="Times New Roman" panose="02020603050405020304" pitchFamily="18" charset="0"/>
                          <a:cs typeface="Times New Roman" panose="02020603050405020304" pitchFamily="18" charset="0"/>
                        </a:rPr>
                        <a:t>(Bãi ngô)</a:t>
                      </a:r>
                    </a:p>
                    <a:p>
                      <a:r>
                        <a:rPr lang="en-US" sz="2400" b="1" i="0">
                          <a:solidFill>
                            <a:srgbClr val="002060"/>
                          </a:solidFill>
                          <a:latin typeface="Times New Roman" panose="02020603050405020304" pitchFamily="18" charset="0"/>
                          <a:cs typeface="Times New Roman" panose="02020603050405020304" pitchFamily="18" charset="0"/>
                        </a:rPr>
                        <a:t>cây, cành, hoa, quả gạo, chim chóc </a:t>
                      </a:r>
                      <a:r>
                        <a:rPr lang="en-US" sz="2400" b="1" i="1">
                          <a:solidFill>
                            <a:srgbClr val="002060"/>
                          </a:solidFill>
                          <a:latin typeface="Times New Roman" panose="02020603050405020304" pitchFamily="18" charset="0"/>
                          <a:cs typeface="Times New Roman" panose="02020603050405020304" pitchFamily="18" charset="0"/>
                        </a:rPr>
                        <a:t>(Cây gạo)</a:t>
                      </a:r>
                    </a:p>
                    <a:p>
                      <a:r>
                        <a:rPr lang="en-US" sz="2400" b="1" i="0">
                          <a:solidFill>
                            <a:srgbClr val="002060"/>
                          </a:solidFill>
                          <a:latin typeface="Times New Roman" panose="02020603050405020304" pitchFamily="18" charset="0"/>
                          <a:cs typeface="Times New Roman" panose="02020603050405020304" pitchFamily="18" charset="0"/>
                        </a:rPr>
                        <a:t>hoa, trái, dáng, thân, cành, lá </a:t>
                      </a:r>
                      <a:r>
                        <a:rPr lang="en-US" sz="2400" b="1" i="1">
                          <a:solidFill>
                            <a:srgbClr val="002060"/>
                          </a:solidFill>
                          <a:latin typeface="Times New Roman" panose="02020603050405020304" pitchFamily="18" charset="0"/>
                          <a:cs typeface="Times New Roman" panose="02020603050405020304" pitchFamily="18" charset="0"/>
                        </a:rPr>
                        <a:t>(Sầu riêng)</a:t>
                      </a:r>
                      <a:endParaRPr lang="en-US" sz="2400" b="1" i="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17583863"/>
                  </a:ext>
                </a:extLst>
              </a:tr>
              <a:tr h="685067">
                <a:tc>
                  <a:txBody>
                    <a:bodyPr/>
                    <a:lstStyle/>
                    <a:p>
                      <a:endParaRPr lang="en-US"/>
                    </a:p>
                  </a:txBody>
                  <a:tcPr/>
                </a:tc>
                <a:tc>
                  <a:txBody>
                    <a:bodyPr/>
                    <a:lstStyle/>
                    <a:p>
                      <a:r>
                        <a:rPr lang="en-US" sz="2400" b="1">
                          <a:solidFill>
                            <a:schemeClr val="accent2">
                              <a:lumMod val="50000"/>
                            </a:schemeClr>
                          </a:solidFill>
                          <a:latin typeface="Times New Roman" panose="02020603050405020304" pitchFamily="18" charset="0"/>
                          <a:cs typeface="Times New Roman" panose="02020603050405020304" pitchFamily="18" charset="0"/>
                        </a:rPr>
                        <a:t>h</a:t>
                      </a:r>
                      <a:r>
                        <a:rPr lang="vi-VN" sz="2400" b="1">
                          <a:solidFill>
                            <a:schemeClr val="accent2">
                              <a:lumMod val="50000"/>
                            </a:schemeClr>
                          </a:solidFill>
                          <a:latin typeface="Times New Roman" panose="02020603050405020304" pitchFamily="18" charset="0"/>
                          <a:cs typeface="Times New Roman" panose="02020603050405020304" pitchFamily="18" charset="0"/>
                        </a:rPr>
                        <a:t>ư</a:t>
                      </a:r>
                      <a:r>
                        <a:rPr lang="en-US" sz="2400" b="1">
                          <a:solidFill>
                            <a:schemeClr val="accent2">
                              <a:lumMod val="50000"/>
                            </a:schemeClr>
                          </a:solidFill>
                          <a:latin typeface="Times New Roman" panose="02020603050405020304" pitchFamily="18" charset="0"/>
                          <a:cs typeface="Times New Roman" panose="02020603050405020304" pitchFamily="18" charset="0"/>
                        </a:rPr>
                        <a:t>ơng th</a:t>
                      </a:r>
                      <a:r>
                        <a:rPr lang="vi-VN" sz="2400" b="1">
                          <a:solidFill>
                            <a:schemeClr val="accent2">
                              <a:lumMod val="50000"/>
                            </a:schemeClr>
                          </a:solidFill>
                          <a:latin typeface="Times New Roman" panose="02020603050405020304" pitchFamily="18" charset="0"/>
                          <a:cs typeface="Times New Roman" panose="02020603050405020304" pitchFamily="18" charset="0"/>
                        </a:rPr>
                        <a:t>ơ</a:t>
                      </a:r>
                      <a:r>
                        <a:rPr lang="en-US" sz="2400" b="1">
                          <a:solidFill>
                            <a:schemeClr val="accent2">
                              <a:lumMod val="50000"/>
                            </a:schemeClr>
                          </a:solidFill>
                          <a:latin typeface="Times New Roman" panose="02020603050405020304" pitchFamily="18" charset="0"/>
                          <a:cs typeface="Times New Roman" panose="02020603050405020304" pitchFamily="18" charset="0"/>
                        </a:rPr>
                        <a:t>m của trái sầu riêng</a:t>
                      </a:r>
                    </a:p>
                  </a:txBody>
                  <a:tcPr/>
                </a:tc>
                <a:extLst>
                  <a:ext uri="{0D108BD9-81ED-4DB2-BD59-A6C34878D82A}">
                    <a16:rowId xmlns:a16="http://schemas.microsoft.com/office/drawing/2014/main" val="3685653716"/>
                  </a:ext>
                </a:extLst>
              </a:tr>
              <a:tr h="820746">
                <a:tc>
                  <a:txBody>
                    <a:bodyPr/>
                    <a:lstStyle/>
                    <a:p>
                      <a:endParaRPr lang="en-US"/>
                    </a:p>
                  </a:txBody>
                  <a:tcPr/>
                </a:tc>
                <a:tc>
                  <a:txBody>
                    <a:bodyPr/>
                    <a:lstStyle/>
                    <a:p>
                      <a:r>
                        <a:rPr lang="en-US" sz="2400" b="1">
                          <a:solidFill>
                            <a:srgbClr val="083C15"/>
                          </a:solidFill>
                          <a:latin typeface="Times New Roman" panose="02020603050405020304" pitchFamily="18" charset="0"/>
                          <a:cs typeface="Times New Roman" panose="02020603050405020304" pitchFamily="18" charset="0"/>
                        </a:rPr>
                        <a:t>vị ngọt của trái sầu riêng</a:t>
                      </a:r>
                    </a:p>
                  </a:txBody>
                  <a:tcPr/>
                </a:tc>
                <a:extLst>
                  <a:ext uri="{0D108BD9-81ED-4DB2-BD59-A6C34878D82A}">
                    <a16:rowId xmlns:a16="http://schemas.microsoft.com/office/drawing/2014/main" val="142120238"/>
                  </a:ext>
                </a:extLst>
              </a:tr>
              <a:tr h="820746">
                <a:tc>
                  <a:txBody>
                    <a:bodyPr/>
                    <a:lstStyle/>
                    <a:p>
                      <a:endParaRPr lang="en-US">
                        <a:solidFill>
                          <a:srgbClr val="C00000"/>
                        </a:solidFill>
                      </a:endParaRPr>
                    </a:p>
                  </a:txBody>
                  <a:tcPr/>
                </a:tc>
                <a:tc>
                  <a:txBody>
                    <a:bodyPr/>
                    <a:lstStyle/>
                    <a:p>
                      <a:r>
                        <a:rPr lang="en-US" sz="2400" b="1">
                          <a:solidFill>
                            <a:srgbClr val="C00000"/>
                          </a:solidFill>
                          <a:latin typeface="Times New Roman" panose="02020603050405020304" pitchFamily="18" charset="0"/>
                          <a:cs typeface="Times New Roman" panose="02020603050405020304" pitchFamily="18" charset="0"/>
                        </a:rPr>
                        <a:t>tiếng chim hót </a:t>
                      </a:r>
                      <a:r>
                        <a:rPr lang="en-US" sz="2400" b="1" i="1">
                          <a:solidFill>
                            <a:srgbClr val="C00000"/>
                          </a:solidFill>
                          <a:latin typeface="Times New Roman" panose="02020603050405020304" pitchFamily="18" charset="0"/>
                          <a:cs typeface="Times New Roman" panose="02020603050405020304" pitchFamily="18" charset="0"/>
                        </a:rPr>
                        <a:t>(Cây gạo)</a:t>
                      </a:r>
                    </a:p>
                    <a:p>
                      <a:r>
                        <a:rPr lang="en-US" sz="2400" b="1" i="0">
                          <a:solidFill>
                            <a:srgbClr val="C00000"/>
                          </a:solidFill>
                          <a:latin typeface="Times New Roman" panose="02020603050405020304" pitchFamily="18" charset="0"/>
                          <a:cs typeface="Times New Roman" panose="02020603050405020304" pitchFamily="18" charset="0"/>
                        </a:rPr>
                        <a:t>tiếng tu hú </a:t>
                      </a:r>
                      <a:r>
                        <a:rPr lang="en-US" sz="2400" b="1" i="1">
                          <a:solidFill>
                            <a:srgbClr val="C00000"/>
                          </a:solidFill>
                          <a:latin typeface="Times New Roman" panose="02020603050405020304" pitchFamily="18" charset="0"/>
                          <a:cs typeface="Times New Roman" panose="02020603050405020304" pitchFamily="18" charset="0"/>
                        </a:rPr>
                        <a:t>(Bãi ngô)</a:t>
                      </a:r>
                      <a:endParaRPr lang="en-US" sz="2400" b="1" i="0">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72085781"/>
                  </a:ext>
                </a:extLst>
              </a:tr>
            </a:tbl>
          </a:graphicData>
        </a:graphic>
      </p:graphicFrame>
      <p:pic>
        <p:nvPicPr>
          <p:cNvPr id="7" name="Picture 6">
            <a:extLst>
              <a:ext uri="{FF2B5EF4-FFF2-40B4-BE49-F238E27FC236}">
                <a16:creationId xmlns:a16="http://schemas.microsoft.com/office/drawing/2014/main" id="{12E3ED42-6EC5-42DC-B1FB-948D89334E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0943" y="4194777"/>
            <a:ext cx="741868" cy="741868"/>
          </a:xfrm>
          <a:prstGeom prst="rect">
            <a:avLst/>
          </a:prstGeom>
        </p:spPr>
      </p:pic>
      <p:pic>
        <p:nvPicPr>
          <p:cNvPr id="9" name="Picture 8">
            <a:extLst>
              <a:ext uri="{FF2B5EF4-FFF2-40B4-BE49-F238E27FC236}">
                <a16:creationId xmlns:a16="http://schemas.microsoft.com/office/drawing/2014/main" id="{3BE533F8-D15F-4A60-A046-DB149814E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7286" y="4939706"/>
            <a:ext cx="725116" cy="725116"/>
          </a:xfrm>
          <a:prstGeom prst="rect">
            <a:avLst/>
          </a:prstGeom>
        </p:spPr>
      </p:pic>
      <p:pic>
        <p:nvPicPr>
          <p:cNvPr id="11" name="Picture 10">
            <a:extLst>
              <a:ext uri="{FF2B5EF4-FFF2-40B4-BE49-F238E27FC236}">
                <a16:creationId xmlns:a16="http://schemas.microsoft.com/office/drawing/2014/main" id="{82E8EE69-11CD-4CD2-8460-DB2C80CFD8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7286" y="3386869"/>
            <a:ext cx="835395" cy="835395"/>
          </a:xfrm>
          <a:prstGeom prst="rect">
            <a:avLst/>
          </a:prstGeom>
        </p:spPr>
      </p:pic>
      <p:pic>
        <p:nvPicPr>
          <p:cNvPr id="13" name="Picture 12">
            <a:extLst>
              <a:ext uri="{FF2B5EF4-FFF2-40B4-BE49-F238E27FC236}">
                <a16:creationId xmlns:a16="http://schemas.microsoft.com/office/drawing/2014/main" id="{1289AC2C-11EE-4440-A705-C7EA72575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3350" y="2259581"/>
            <a:ext cx="979331" cy="979331"/>
          </a:xfrm>
          <a:prstGeom prst="rect">
            <a:avLst/>
          </a:prstGeom>
        </p:spPr>
      </p:pic>
      <p:sp>
        <p:nvSpPr>
          <p:cNvPr id="16" name="Rectangle 15">
            <a:extLst>
              <a:ext uri="{FF2B5EF4-FFF2-40B4-BE49-F238E27FC236}">
                <a16:creationId xmlns:a16="http://schemas.microsoft.com/office/drawing/2014/main" id="{EFEBD143-3049-41E4-8B91-61E49DCA1788}"/>
              </a:ext>
            </a:extLst>
          </p:cNvPr>
          <p:cNvSpPr/>
          <p:nvPr/>
        </p:nvSpPr>
        <p:spPr>
          <a:xfrm>
            <a:off x="3467100" y="2212052"/>
            <a:ext cx="7929464" cy="429548"/>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28795DE-F0B5-4573-9149-2DF7E6658532}"/>
              </a:ext>
            </a:extLst>
          </p:cNvPr>
          <p:cNvSpPr/>
          <p:nvPr/>
        </p:nvSpPr>
        <p:spPr>
          <a:xfrm>
            <a:off x="3526274" y="2641600"/>
            <a:ext cx="7870290" cy="31183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C5C7B76-A50C-464B-8940-98D64BCA70DD}"/>
              </a:ext>
            </a:extLst>
          </p:cNvPr>
          <p:cNvSpPr/>
          <p:nvPr/>
        </p:nvSpPr>
        <p:spPr>
          <a:xfrm>
            <a:off x="3560860" y="2947605"/>
            <a:ext cx="7835704" cy="403237"/>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82228A-2C1A-49AD-98B5-502A4C9BE0A9}"/>
              </a:ext>
            </a:extLst>
          </p:cNvPr>
          <p:cNvSpPr/>
          <p:nvPr/>
        </p:nvSpPr>
        <p:spPr>
          <a:xfrm>
            <a:off x="3526274" y="3440501"/>
            <a:ext cx="7560826" cy="41684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D2882F3-7CA2-4F84-88CC-DC0A16D35090}"/>
              </a:ext>
            </a:extLst>
          </p:cNvPr>
          <p:cNvSpPr/>
          <p:nvPr/>
        </p:nvSpPr>
        <p:spPr>
          <a:xfrm>
            <a:off x="3401632" y="4125114"/>
            <a:ext cx="7560826" cy="416848"/>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EE5199-7F55-4F51-9932-E7A264722B9C}"/>
              </a:ext>
            </a:extLst>
          </p:cNvPr>
          <p:cNvSpPr/>
          <p:nvPr/>
        </p:nvSpPr>
        <p:spPr>
          <a:xfrm>
            <a:off x="3467100" y="4936645"/>
            <a:ext cx="7560826" cy="39009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6A3913-65F7-40D9-80C1-BCAEB50DF617}"/>
              </a:ext>
            </a:extLst>
          </p:cNvPr>
          <p:cNvSpPr/>
          <p:nvPr/>
        </p:nvSpPr>
        <p:spPr>
          <a:xfrm>
            <a:off x="3496222" y="5283200"/>
            <a:ext cx="7560826" cy="37629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80240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0" nodeType="clickEffect">
                                  <p:stCondLst>
                                    <p:cond delay="0"/>
                                  </p:stCondLst>
                                  <p:childTnLst>
                                    <p:animEffect transition="out" filter="blinds(horizontal)">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0" nodeType="clickEffect">
                                  <p:stCondLst>
                                    <p:cond delay="0"/>
                                  </p:stCondLst>
                                  <p:childTnLst>
                                    <p:animEffect transition="out" filter="blinds(horizontal)">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arn(inVertical)">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0" nodeType="clickEffect">
                                  <p:stCondLst>
                                    <p:cond delay="0"/>
                                  </p:stCondLst>
                                  <p:childTnLst>
                                    <p:animEffect transition="out" filter="blinds(horizontal)">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arn(inVertical)">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xit" presetSubtype="10" fill="hold" grpId="0" nodeType="clickEffect">
                                  <p:stCondLst>
                                    <p:cond delay="0"/>
                                  </p:stCondLst>
                                  <p:childTnLst>
                                    <p:animEffect transition="out" filter="blinds(horizontal)">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barn(inVertical)">
                                      <p:cBhvr>
                                        <p:cTn id="78" dur="500"/>
                                        <p:tgtEl>
                                          <p:spTgt spid="9"/>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grpId="0" nodeType="clickEffect">
                                  <p:stCondLst>
                                    <p:cond delay="0"/>
                                  </p:stCondLst>
                                  <p:childTnLst>
                                    <p:animEffect transition="out" filter="blinds(horizontal)">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xit" presetSubtype="10" fill="hold" grpId="0" nodeType="clickEffect">
                                  <p:stCondLst>
                                    <p:cond delay="0"/>
                                  </p:stCondLst>
                                  <p:childTnLst>
                                    <p:animEffect transition="out" filter="blinds(horizontal)">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16" grpId="0" animBg="1"/>
      <p:bldP spid="19" grpId="0" animBg="1"/>
      <p:bldP spid="21" grpId="0" animBg="1"/>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3" y="78010"/>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33703" y="116110"/>
            <a:ext cx="11324590" cy="954107"/>
          </a:xfrm>
          <a:prstGeom prst="rect">
            <a:avLst/>
          </a:prstGeom>
          <a:noFill/>
        </p:spPr>
        <p:txBody>
          <a:bodyPr wrap="square" rtlCol="0">
            <a:spAutoFit/>
          </a:bodyPr>
          <a:lstStyle/>
          <a:p>
            <a:pPr algn="ctr"/>
            <a: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1c</a:t>
            </a:r>
            <a:r>
              <a:rPr lang="vi-VN"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Chỉ ra những hình ảnh so sánh và nhân hóa.</a:t>
            </a:r>
            <a: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b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vi-VN"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Chúng có tác dụng gì trong bài văn?</a:t>
            </a:r>
            <a:endParaRPr lang="zh-CN" altLang="en-US" sz="2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graphicFrame>
        <p:nvGraphicFramePr>
          <p:cNvPr id="8" name="Table 7">
            <a:extLst>
              <a:ext uri="{FF2B5EF4-FFF2-40B4-BE49-F238E27FC236}">
                <a16:creationId xmlns:a16="http://schemas.microsoft.com/office/drawing/2014/main" id="{75C0B85B-29C0-4C78-A0C8-DF39B775BD06}"/>
              </a:ext>
            </a:extLst>
          </p:cNvPr>
          <p:cNvGraphicFramePr>
            <a:graphicFrameLocks noGrp="1"/>
          </p:cNvGraphicFramePr>
          <p:nvPr>
            <p:extLst>
              <p:ext uri="{D42A27DB-BD31-4B8C-83A1-F6EECF244321}">
                <p14:modId xmlns:p14="http://schemas.microsoft.com/office/powerpoint/2010/main" val="4149669345"/>
              </p:ext>
            </p:extLst>
          </p:nvPr>
        </p:nvGraphicFramePr>
        <p:xfrm>
          <a:off x="620952" y="1058942"/>
          <a:ext cx="10950097" cy="5821680"/>
        </p:xfrm>
        <a:graphic>
          <a:graphicData uri="http://schemas.openxmlformats.org/drawingml/2006/table">
            <a:tbl>
              <a:tblPr firstRow="1" bandRow="1">
                <a:tableStyleId>{93296810-A885-4BE3-A3E7-6D5BEEA58F35}</a:tableStyleId>
              </a:tblPr>
              <a:tblGrid>
                <a:gridCol w="1173343">
                  <a:extLst>
                    <a:ext uri="{9D8B030D-6E8A-4147-A177-3AD203B41FA5}">
                      <a16:colId xmlns:a16="http://schemas.microsoft.com/office/drawing/2014/main" val="4248761500"/>
                    </a:ext>
                  </a:extLst>
                </a:gridCol>
                <a:gridCol w="4675516">
                  <a:extLst>
                    <a:ext uri="{9D8B030D-6E8A-4147-A177-3AD203B41FA5}">
                      <a16:colId xmlns:a16="http://schemas.microsoft.com/office/drawing/2014/main" val="1448818846"/>
                    </a:ext>
                  </a:extLst>
                </a:gridCol>
                <a:gridCol w="5101238">
                  <a:extLst>
                    <a:ext uri="{9D8B030D-6E8A-4147-A177-3AD203B41FA5}">
                      <a16:colId xmlns:a16="http://schemas.microsoft.com/office/drawing/2014/main" val="4180380405"/>
                    </a:ext>
                  </a:extLst>
                </a:gridCol>
              </a:tblGrid>
              <a:tr h="477150">
                <a:tc>
                  <a:txBody>
                    <a:bodyPr/>
                    <a:lstStyle/>
                    <a:p>
                      <a:pPr algn="ctr"/>
                      <a:r>
                        <a:rPr lang="en-US" sz="2800">
                          <a:latin typeface="Times New Roman" panose="02020603050405020304" pitchFamily="18" charset="0"/>
                          <a:cs typeface="Times New Roman" panose="02020603050405020304" pitchFamily="18" charset="0"/>
                        </a:rPr>
                        <a:t>Bài</a:t>
                      </a:r>
                    </a:p>
                  </a:txBody>
                  <a:tcPr anchor="ctr"/>
                </a:tc>
                <a:tc>
                  <a:txBody>
                    <a:bodyPr/>
                    <a:lstStyle/>
                    <a:p>
                      <a:pPr algn="ctr"/>
                      <a:r>
                        <a:rPr lang="en-US" sz="2800">
                          <a:latin typeface="Times New Roman" panose="02020603050405020304" pitchFamily="18" charset="0"/>
                          <a:cs typeface="Times New Roman" panose="02020603050405020304" pitchFamily="18" charset="0"/>
                        </a:rPr>
                        <a:t>So sánh</a:t>
                      </a:r>
                    </a:p>
                  </a:txBody>
                  <a:tcPr anchor="ctr"/>
                </a:tc>
                <a:tc>
                  <a:txBody>
                    <a:bodyPr/>
                    <a:lstStyle/>
                    <a:p>
                      <a:pPr algn="ctr"/>
                      <a:r>
                        <a:rPr lang="en-US" sz="2800">
                          <a:latin typeface="Times New Roman" panose="02020603050405020304" pitchFamily="18" charset="0"/>
                          <a:cs typeface="Times New Roman" panose="02020603050405020304" pitchFamily="18" charset="0"/>
                        </a:rPr>
                        <a:t>Nhân hóa</a:t>
                      </a:r>
                    </a:p>
                  </a:txBody>
                  <a:tcPr anchor="ctr"/>
                </a:tc>
                <a:extLst>
                  <a:ext uri="{0D108BD9-81ED-4DB2-BD59-A6C34878D82A}">
                    <a16:rowId xmlns:a16="http://schemas.microsoft.com/office/drawing/2014/main" val="187106388"/>
                  </a:ext>
                </a:extLst>
              </a:tr>
              <a:tr h="942514">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Bãi ngô</a:t>
                      </a:r>
                    </a:p>
                  </a:txBody>
                  <a:tcPr anchor="ctr"/>
                </a:tc>
                <a:tc>
                  <a:txBody>
                    <a:bodyPr/>
                    <a:lstStyle/>
                    <a:p>
                      <a:pPr marL="342900" indent="-342900">
                        <a:buFont typeface="Arial" panose="020B0604020202020204" pitchFamily="34" charset="0"/>
                        <a:buChar char="•"/>
                      </a:pPr>
                      <a:r>
                        <a:rPr lang="en-US" sz="2200">
                          <a:solidFill>
                            <a:schemeClr val="accent6">
                              <a:lumMod val="50000"/>
                            </a:schemeClr>
                          </a:solidFill>
                          <a:latin typeface="Times New Roman" panose="02020603050405020304" pitchFamily="18" charset="0"/>
                          <a:cs typeface="Times New Roman" panose="02020603050405020304" pitchFamily="18" charset="0"/>
                        </a:rPr>
                        <a:t>C</a:t>
                      </a:r>
                      <a:r>
                        <a:rPr lang="vi-VN" sz="2200">
                          <a:solidFill>
                            <a:schemeClr val="accent6">
                              <a:lumMod val="50000"/>
                            </a:schemeClr>
                          </a:solidFill>
                          <a:latin typeface="Times New Roman" panose="02020603050405020304" pitchFamily="18" charset="0"/>
                          <a:cs typeface="Times New Roman" panose="02020603050405020304" pitchFamily="18" charset="0"/>
                        </a:rPr>
                        <a:t>ây ngô </a:t>
                      </a:r>
                      <a:r>
                        <a:rPr lang="en-US" sz="2200">
                          <a:solidFill>
                            <a:schemeClr val="accent6">
                              <a:lumMod val="50000"/>
                            </a:schemeClr>
                          </a:solidFill>
                          <a:latin typeface="Times New Roman" panose="02020603050405020304" pitchFamily="18" charset="0"/>
                          <a:cs typeface="Times New Roman" panose="02020603050405020304" pitchFamily="18" charset="0"/>
                        </a:rPr>
                        <a:t>lúc nhỏ </a:t>
                      </a:r>
                      <a:r>
                        <a:rPr lang="vi-VN" sz="2200">
                          <a:solidFill>
                            <a:schemeClr val="accent6">
                              <a:lumMod val="50000"/>
                            </a:schemeClr>
                          </a:solidFill>
                          <a:latin typeface="Times New Roman" panose="02020603050405020304" pitchFamily="18" charset="0"/>
                          <a:cs typeface="Times New Roman" panose="02020603050405020304" pitchFamily="18" charset="0"/>
                        </a:rPr>
                        <a:t>lấm tấm như mạ non</a:t>
                      </a:r>
                      <a:r>
                        <a:rPr lang="en-US" sz="2200">
                          <a:solidFill>
                            <a:schemeClr val="accent6">
                              <a:lumMod val="50000"/>
                            </a:schemeClr>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200">
                          <a:solidFill>
                            <a:schemeClr val="accent6">
                              <a:lumMod val="50000"/>
                            </a:schemeClr>
                          </a:solidFill>
                          <a:latin typeface="Times New Roman" panose="02020603050405020304" pitchFamily="18" charset="0"/>
                          <a:cs typeface="Times New Roman" panose="02020603050405020304" pitchFamily="18" charset="0"/>
                        </a:rPr>
                        <a:t>Búp nh</a:t>
                      </a:r>
                      <a:r>
                        <a:rPr lang="vi-VN" sz="2200">
                          <a:solidFill>
                            <a:schemeClr val="accent6">
                              <a:lumMod val="50000"/>
                            </a:schemeClr>
                          </a:solidFill>
                          <a:latin typeface="Times New Roman" panose="02020603050405020304" pitchFamily="18" charset="0"/>
                          <a:cs typeface="Times New Roman" panose="02020603050405020304" pitchFamily="18" charset="0"/>
                        </a:rPr>
                        <a:t>ư</a:t>
                      </a:r>
                      <a:r>
                        <a:rPr lang="en-US" sz="2200">
                          <a:solidFill>
                            <a:schemeClr val="accent6">
                              <a:lumMod val="50000"/>
                            </a:schemeClr>
                          </a:solidFill>
                          <a:latin typeface="Times New Roman" panose="02020603050405020304" pitchFamily="18" charset="0"/>
                          <a:cs typeface="Times New Roman" panose="02020603050405020304" pitchFamily="18" charset="0"/>
                        </a:rPr>
                        <a:t> kết bằng nhung và phấn.</a:t>
                      </a:r>
                    </a:p>
                    <a:p>
                      <a:pPr marL="342900" indent="-342900">
                        <a:buFont typeface="Arial" panose="020B0604020202020204" pitchFamily="34" charset="0"/>
                        <a:buChar char="•"/>
                      </a:pPr>
                      <a:r>
                        <a:rPr lang="vi-VN" sz="2200">
                          <a:solidFill>
                            <a:schemeClr val="accent6">
                              <a:lumMod val="50000"/>
                            </a:schemeClr>
                          </a:solidFill>
                          <a:latin typeface="Times New Roman" panose="02020603050405020304" pitchFamily="18" charset="0"/>
                          <a:cs typeface="Times New Roman" panose="02020603050405020304" pitchFamily="18" charset="0"/>
                        </a:rPr>
                        <a:t>Hoa ngô xơ xác như cỏ may.</a:t>
                      </a:r>
                      <a:endParaRPr lang="en-US" sz="2200">
                        <a:solidFill>
                          <a:schemeClr val="accent6">
                            <a:lumMod val="50000"/>
                          </a:schemeClr>
                        </a:solidFill>
                        <a:latin typeface="Times New Roman" panose="02020603050405020304" pitchFamily="18" charset="0"/>
                        <a:cs typeface="Times New Roman" panose="02020603050405020304" pitchFamily="18" charset="0"/>
                      </a:endParaRPr>
                    </a:p>
                  </a:txBody>
                  <a:tcPr/>
                </a:tc>
                <a:tc>
                  <a:txBody>
                    <a:bodyPr/>
                    <a:lstStyle/>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Búp ngô non núp trong cuống lá.</a:t>
                      </a:r>
                    </a:p>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Mình búp ngô có</a:t>
                      </a:r>
                      <a:r>
                        <a:rPr lang="vi-VN" sz="2200" i="0">
                          <a:solidFill>
                            <a:schemeClr val="accent6">
                              <a:lumMod val="50000"/>
                            </a:schemeClr>
                          </a:solidFill>
                          <a:latin typeface="Times New Roman" panose="02020603050405020304" pitchFamily="18" charset="0"/>
                          <a:cs typeface="Times New Roman" panose="02020603050405020304" pitchFamily="18" charset="0"/>
                        </a:rPr>
                        <a:t> làn áo mỏng óng ánh.</a:t>
                      </a:r>
                      <a:endParaRPr lang="en-US" sz="2200" i="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Bắp ngô chờ tay ng</a:t>
                      </a:r>
                      <a:r>
                        <a:rPr lang="vi-VN" sz="2200" i="0">
                          <a:solidFill>
                            <a:schemeClr val="accent6">
                              <a:lumMod val="50000"/>
                            </a:schemeClr>
                          </a:solidFill>
                          <a:latin typeface="Times New Roman" panose="02020603050405020304" pitchFamily="18" charset="0"/>
                          <a:cs typeface="Times New Roman" panose="02020603050405020304" pitchFamily="18" charset="0"/>
                        </a:rPr>
                        <a:t>ư</a:t>
                      </a:r>
                      <a:r>
                        <a:rPr lang="en-US" sz="2200" i="0">
                          <a:solidFill>
                            <a:schemeClr val="accent6">
                              <a:lumMod val="50000"/>
                            </a:schemeClr>
                          </a:solidFill>
                          <a:latin typeface="Times New Roman" panose="02020603050405020304" pitchFamily="18" charset="0"/>
                          <a:cs typeface="Times New Roman" panose="02020603050405020304" pitchFamily="18" charset="0"/>
                        </a:rPr>
                        <a:t>ời đến bẻ mang về.</a:t>
                      </a:r>
                    </a:p>
                  </a:txBody>
                  <a:tcPr/>
                </a:tc>
                <a:extLst>
                  <a:ext uri="{0D108BD9-81ED-4DB2-BD59-A6C34878D82A}">
                    <a16:rowId xmlns:a16="http://schemas.microsoft.com/office/drawing/2014/main" val="1617583863"/>
                  </a:ext>
                </a:extLst>
              </a:tr>
              <a:tr h="1544364">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Cây gạo</a:t>
                      </a:r>
                    </a:p>
                  </a:txBody>
                  <a:tcPr anchor="ctr"/>
                </a:tc>
                <a:tc>
                  <a:txBody>
                    <a:bodyPr/>
                    <a:lstStyle/>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Cánh hoa đỏ rực quay tít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chong chóng.</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Quả hai đầu thon vút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con thoi.</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treo rung rinh hàng ngàn nồi c</a:t>
                      </a:r>
                      <a:r>
                        <a:rPr lang="vi-VN" sz="2200">
                          <a:solidFill>
                            <a:srgbClr val="002060"/>
                          </a:solidFill>
                          <a:latin typeface="Times New Roman" panose="02020603050405020304" pitchFamily="18" charset="0"/>
                          <a:cs typeface="Times New Roman" panose="02020603050405020304" pitchFamily="18" charset="0"/>
                        </a:rPr>
                        <a:t>ơ</a:t>
                      </a:r>
                      <a:r>
                        <a:rPr lang="en-US" sz="2200">
                          <a:solidFill>
                            <a:srgbClr val="002060"/>
                          </a:solidFill>
                          <a:latin typeface="Times New Roman" panose="02020603050405020304" pitchFamily="18" charset="0"/>
                          <a:cs typeface="Times New Roman" panose="02020603050405020304" pitchFamily="18" charset="0"/>
                        </a:rPr>
                        <a:t>m gạo mới.</a:t>
                      </a:r>
                    </a:p>
                  </a:txBody>
                  <a:tcPr/>
                </a:tc>
                <a:tc>
                  <a:txBody>
                    <a:bodyPr/>
                    <a:lstStyle/>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Các múi bông gạo nở đều, chín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nồi c</a:t>
                      </a:r>
                      <a:r>
                        <a:rPr lang="vi-VN" sz="2200">
                          <a:solidFill>
                            <a:srgbClr val="002060"/>
                          </a:solidFill>
                          <a:latin typeface="Times New Roman" panose="02020603050405020304" pitchFamily="18" charset="0"/>
                          <a:cs typeface="Times New Roman" panose="02020603050405020304" pitchFamily="18" charset="0"/>
                        </a:rPr>
                        <a:t>ơ</a:t>
                      </a:r>
                      <a:r>
                        <a:rPr lang="en-US" sz="2200">
                          <a:solidFill>
                            <a:srgbClr val="002060"/>
                          </a:solidFill>
                          <a:latin typeface="Times New Roman" panose="02020603050405020304" pitchFamily="18" charset="0"/>
                          <a:cs typeface="Times New Roman" panose="02020603050405020304" pitchFamily="18" charset="0"/>
                        </a:rPr>
                        <a:t>m chín đội vung mà c</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ời.</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gạo già mỗi năm trở lại tuổi xuân.</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gạo trở về dáng vẻ trầm t</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Cây đứng im cao lớn, hiền lành.</a:t>
                      </a:r>
                    </a:p>
                  </a:txBody>
                  <a:tcPr/>
                </a:tc>
                <a:extLst>
                  <a:ext uri="{0D108BD9-81ED-4DB2-BD59-A6C34878D82A}">
                    <a16:rowId xmlns:a16="http://schemas.microsoft.com/office/drawing/2014/main" val="3685653716"/>
                  </a:ext>
                </a:extLst>
              </a:tr>
              <a:tr h="1397281">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Sầu riêng</a:t>
                      </a:r>
                    </a:p>
                  </a:txBody>
                  <a:tcPr anchor="ctr"/>
                </a:tc>
                <a:tc>
                  <a:txBody>
                    <a:bodyPr/>
                    <a:lstStyle/>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Hoa sầu riêng th</a:t>
                      </a:r>
                      <a:r>
                        <a:rPr lang="vi-VN" sz="2200">
                          <a:solidFill>
                            <a:schemeClr val="accent2">
                              <a:lumMod val="50000"/>
                            </a:schemeClr>
                          </a:solidFill>
                          <a:latin typeface="Times New Roman" panose="02020603050405020304" pitchFamily="18" charset="0"/>
                          <a:cs typeface="Times New Roman" panose="02020603050405020304" pitchFamily="18" charset="0"/>
                        </a:rPr>
                        <a:t>ơ</a:t>
                      </a:r>
                      <a:r>
                        <a:rPr lang="en-US" sz="2200">
                          <a:solidFill>
                            <a:schemeClr val="accent2">
                              <a:lumMod val="50000"/>
                            </a:schemeClr>
                          </a:solidFill>
                          <a:latin typeface="Times New Roman" panose="02020603050405020304" pitchFamily="18" charset="0"/>
                          <a:cs typeface="Times New Roman" panose="02020603050405020304" pitchFamily="18" charset="0"/>
                        </a:rPr>
                        <a:t>m ngát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ơng cau, 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ơng b</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ởi.</a:t>
                      </a:r>
                    </a:p>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Cánh hoa nhỏ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vảy cá, hao hao giống cánh sen con.</a:t>
                      </a:r>
                    </a:p>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Trái lủng lẳng d</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ới cành trông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tổ kiến.</a:t>
                      </a:r>
                    </a:p>
                  </a:txBody>
                  <a:tcPr/>
                </a:tc>
                <a:tc>
                  <a:txBody>
                    <a:bodyPr/>
                    <a:lstStyle/>
                    <a:p>
                      <a:endParaRPr lang="en-US" sz="2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2120238"/>
                  </a:ext>
                </a:extLst>
              </a:tr>
            </a:tbl>
          </a:graphicData>
        </a:graphic>
      </p:graphicFrame>
      <p:sp>
        <p:nvSpPr>
          <p:cNvPr id="9" name="文本框 19">
            <a:extLst>
              <a:ext uri="{FF2B5EF4-FFF2-40B4-BE49-F238E27FC236}">
                <a16:creationId xmlns:a16="http://schemas.microsoft.com/office/drawing/2014/main" id="{1AED28B2-31DD-45F9-8F1D-A7A475CB957B}"/>
              </a:ext>
            </a:extLst>
          </p:cNvPr>
          <p:cNvSpPr txBox="1"/>
          <p:nvPr/>
        </p:nvSpPr>
        <p:spPr>
          <a:xfrm>
            <a:off x="433705" y="170427"/>
            <a:ext cx="11324590" cy="954107"/>
          </a:xfrm>
          <a:prstGeom prst="rect">
            <a:avLst/>
          </a:prstGeom>
          <a:noFill/>
        </p:spPr>
        <p:txBody>
          <a:bodyPr wrap="square" rtlCol="0">
            <a:spAutoFit/>
          </a:bodyPr>
          <a:lstStyle/>
          <a:p>
            <a:pPr algn="ct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a:t>
            </a:r>
            <a:r>
              <a:rPr lang="vi-VN"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ác hình ảnh so sánh và nhân hóa làm cho bài văn</a:t>
            </a: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miêu tả </a:t>
            </a:r>
            <a:b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thêm hấp dẫn, sinh động và gần gũi với người đọc.</a:t>
            </a:r>
            <a:r>
              <a:rPr lang="vi-VN"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a:t>
            </a:r>
            <a:endParaRPr lang="zh-CN" altLang="en-US" sz="28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0" name="Rectangle 9">
            <a:extLst>
              <a:ext uri="{FF2B5EF4-FFF2-40B4-BE49-F238E27FC236}">
                <a16:creationId xmlns:a16="http://schemas.microsoft.com/office/drawing/2014/main" id="{FCF7C439-C106-4EA1-9CF9-A9B86D68E961}"/>
              </a:ext>
            </a:extLst>
          </p:cNvPr>
          <p:cNvSpPr/>
          <p:nvPr/>
        </p:nvSpPr>
        <p:spPr>
          <a:xfrm>
            <a:off x="1867535" y="1618938"/>
            <a:ext cx="4228465" cy="133412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39FD55-4D6E-4427-A702-0BCD8A4CFBA8}"/>
              </a:ext>
            </a:extLst>
          </p:cNvPr>
          <p:cNvSpPr/>
          <p:nvPr/>
        </p:nvSpPr>
        <p:spPr>
          <a:xfrm>
            <a:off x="6570760" y="1618938"/>
            <a:ext cx="4791784" cy="133412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E5F90E-705B-4CEF-B4CE-D8393DAD0C8B}"/>
              </a:ext>
            </a:extLst>
          </p:cNvPr>
          <p:cNvSpPr/>
          <p:nvPr/>
        </p:nvSpPr>
        <p:spPr>
          <a:xfrm>
            <a:off x="1867535" y="3111285"/>
            <a:ext cx="4503285" cy="1595625"/>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E37F84-ADEC-40A0-8D75-34EEDEE98A1D}"/>
              </a:ext>
            </a:extLst>
          </p:cNvPr>
          <p:cNvSpPr/>
          <p:nvPr/>
        </p:nvSpPr>
        <p:spPr>
          <a:xfrm>
            <a:off x="6558067" y="3068601"/>
            <a:ext cx="4804477" cy="1638310"/>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Rectangle 14">
            <a:extLst>
              <a:ext uri="{FF2B5EF4-FFF2-40B4-BE49-F238E27FC236}">
                <a16:creationId xmlns:a16="http://schemas.microsoft.com/office/drawing/2014/main" id="{E1E517C9-45B0-48DD-8FBA-B537F1F94D60}"/>
              </a:ext>
            </a:extLst>
          </p:cNvPr>
          <p:cNvSpPr/>
          <p:nvPr/>
        </p:nvSpPr>
        <p:spPr>
          <a:xfrm>
            <a:off x="1867535" y="4856366"/>
            <a:ext cx="4503285" cy="2001633"/>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88182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0" nodeType="clickEffect">
                                  <p:stCondLst>
                                    <p:cond delay="0"/>
                                  </p:stCondLst>
                                  <p:childTnLst>
                                    <p:animEffect transition="out" filter="blinds(horizontal)">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0" nodeType="clickEffect">
                                  <p:stCondLst>
                                    <p:cond delay="0"/>
                                  </p:stCondLst>
                                  <p:childTnLst>
                                    <p:animEffect transition="out" filter="blinds(horizontal)">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0" nodeType="clickEffect">
                                  <p:stCondLst>
                                    <p:cond delay="0"/>
                                  </p:stCondLst>
                                  <p:childTnLst>
                                    <p:animEffect transition="out" filter="blinds(horizontal)">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 presetClass="exit" presetSubtype="10" fill="hold" grpId="0" nodeType="clickEffect">
                                  <p:stCondLst>
                                    <p:cond delay="0"/>
                                  </p:stCondLst>
                                  <p:childTnLst>
                                    <p:animEffect transition="out" filter="blinds(horizontal)">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1" presetClass="exit" presetSubtype="1" fill="hold" grpId="1" nodeType="clickEffect">
                                  <p:stCondLst>
                                    <p:cond delay="0"/>
                                  </p:stCondLst>
                                  <p:childTnLst>
                                    <p:animEffect transition="out" filter="wheel(1)">
                                      <p:cBhvr>
                                        <p:cTn id="62" dur="2000"/>
                                        <p:tgtEl>
                                          <p:spTgt spid="20">
                                            <p:txEl>
                                              <p:pRg st="0" end="0"/>
                                            </p:txEl>
                                          </p:spTgt>
                                        </p:tgtEl>
                                      </p:cBhvr>
                                    </p:animEffect>
                                    <p:set>
                                      <p:cBhvr>
                                        <p:cTn id="63" dur="1" fill="hold">
                                          <p:stCondLst>
                                            <p:cond delay="1999"/>
                                          </p:stCondLst>
                                        </p:cTn>
                                        <p:tgtEl>
                                          <p:spTgt spid="20">
                                            <p:txEl>
                                              <p:pRg st="0" end="0"/>
                                            </p:txEl>
                                          </p:spTgt>
                                        </p:tgtEl>
                                        <p:attrNameLst>
                                          <p:attrName>style.visibility</p:attrName>
                                        </p:attrNameLst>
                                      </p:cBhvr>
                                      <p:to>
                                        <p:strVal val="hidden"/>
                                      </p:to>
                                    </p:set>
                                  </p:childTnLst>
                                </p:cTn>
                              </p:par>
                              <p:par>
                                <p:cTn id="64" presetID="16" presetClass="entr" presetSubtype="26"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barn(inHorizontal)">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20" grpId="1" build="allAtOnce"/>
      <p:bldP spid="9" grpId="0"/>
      <p:bldP spid="10" grpId="0" animBg="1"/>
      <p:bldP spid="11" grpId="0" animBg="1"/>
      <p:bldP spid="12" grpId="0" animBg="1"/>
      <p:bldP spid="13"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33706" y="393579"/>
            <a:ext cx="11324589"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1d) Trong ba bài trên, bài nào miêu tả một loài cây, </a:t>
            </a:r>
            <a:b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nào miêu tả một cây cụ thể?</a:t>
            </a:r>
            <a:endParaRPr lang="zh-CN" altLang="en-US" sz="36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
        <p:nvSpPr>
          <p:cNvPr id="8" name="文本框 19">
            <a:extLst>
              <a:ext uri="{FF2B5EF4-FFF2-40B4-BE49-F238E27FC236}">
                <a16:creationId xmlns:a16="http://schemas.microsoft.com/office/drawing/2014/main" id="{B71A7393-DEE6-46A4-BFDC-A1115E6F53BE}"/>
              </a:ext>
            </a:extLst>
          </p:cNvPr>
          <p:cNvSpPr txBox="1"/>
          <p:nvPr/>
        </p:nvSpPr>
        <p:spPr>
          <a:xfrm>
            <a:off x="1426429" y="2118077"/>
            <a:ext cx="9339142" cy="1828386"/>
          </a:xfrm>
          <a:prstGeom prst="rect">
            <a:avLst/>
          </a:prstGeom>
          <a:noFill/>
        </p:spPr>
        <p:txBody>
          <a:bodyPr wrap="square" rtlCol="0">
            <a:spAutoFit/>
          </a:bodyPr>
          <a:lstStyle/>
          <a:p>
            <a:pPr>
              <a:lnSpc>
                <a:spcPct val="150000"/>
              </a:lnSpc>
            </a:pP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Miêu tả một loài cây: </a:t>
            </a:r>
            <a:r>
              <a:rPr lang="en-US" altLang="zh-CN" sz="40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Bãi ngô, Sầu riêng.</a:t>
            </a:r>
          </a:p>
          <a:p>
            <a:pPr>
              <a:lnSpc>
                <a:spcPct val="150000"/>
              </a:lnSpc>
            </a:pP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Miêu tả một cây cụ thể: </a:t>
            </a:r>
            <a:r>
              <a:rPr lang="en-US" altLang="zh-CN" sz="40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endParaRPr lang="zh-CN" altLang="en-US" sz="40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235122849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barn(inHorizontal)">
                                      <p:cBhvr>
                                        <p:cTn id="38" dur="500"/>
                                        <p:tgtEl>
                                          <p:spTgt spid="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Effect transition="in" filter="barn(inHorizontal)">
                                      <p:cBhvr>
                                        <p:cTn id="4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433706" y="393579"/>
            <a:ext cx="11324589"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1e) Theo em, miêu tả một loài cây có điểm gì giống </a:t>
            </a:r>
            <a:b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và khác với miêu tả một cây cụ thể?</a:t>
            </a:r>
            <a:endParaRPr lang="zh-CN" altLang="en-US" sz="36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9" name="文本框 19">
            <a:extLst>
              <a:ext uri="{FF2B5EF4-FFF2-40B4-BE49-F238E27FC236}">
                <a16:creationId xmlns:a16="http://schemas.microsoft.com/office/drawing/2014/main" id="{1E02643F-2B42-443A-A962-988EE991644C}"/>
              </a:ext>
            </a:extLst>
          </p:cNvPr>
          <p:cNvSpPr txBox="1"/>
          <p:nvPr/>
        </p:nvSpPr>
        <p:spPr>
          <a:xfrm>
            <a:off x="433706" y="1593908"/>
            <a:ext cx="11324589" cy="2308324"/>
          </a:xfrm>
          <a:prstGeom prst="rect">
            <a:avLst/>
          </a:prstGeom>
          <a:noFill/>
        </p:spPr>
        <p:txBody>
          <a:bodyPr wrap="square" rtlCol="0">
            <a:spAutoFit/>
          </a:bodyPr>
          <a:lstStyle/>
          <a:p>
            <a:r>
              <a:rPr lang="en-US" altLang="zh-CN" sz="3600" b="1" u="sng">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GIỐNG:</a:t>
            </a:r>
            <a:r>
              <a:rPr lang="en-US" altLang="zh-CN" sz="3600" b="1">
                <a:solidFill>
                  <a:srgbClr val="FF860D"/>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Đều phải quan sát kĩ và sử dụng mọi giác quan.</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Tả các bộ phận của cây;</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Dùng các biện pháp so sánh, nhân hóa;</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Bộc lộ tình cảm của người miêu tả.</a:t>
            </a:r>
            <a:endParaRPr lang="zh-CN" altLang="en-US" sz="3600" b="1" dirty="0">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0" name="文本框 19">
            <a:extLst>
              <a:ext uri="{FF2B5EF4-FFF2-40B4-BE49-F238E27FC236}">
                <a16:creationId xmlns:a16="http://schemas.microsoft.com/office/drawing/2014/main" id="{56875983-6E11-4512-A38B-BE11B8BC514A}"/>
              </a:ext>
            </a:extLst>
          </p:cNvPr>
          <p:cNvSpPr txBox="1"/>
          <p:nvPr/>
        </p:nvSpPr>
        <p:spPr>
          <a:xfrm>
            <a:off x="433706" y="3948399"/>
            <a:ext cx="11324589" cy="2862322"/>
          </a:xfrm>
          <a:prstGeom prst="rect">
            <a:avLst/>
          </a:prstGeom>
          <a:noFill/>
        </p:spPr>
        <p:txBody>
          <a:bodyPr wrap="square" rtlCol="0">
            <a:spAutoFit/>
          </a:bodyPr>
          <a:lstStyle/>
          <a:p>
            <a:r>
              <a:rPr lang="en-US" altLang="zh-CN" sz="3600" b="1" u="sng">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KHÁC:</a:t>
            </a:r>
            <a:r>
              <a:rPr lang="en-US" altLang="zh-CN" sz="3600" b="1">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860D"/>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Tả loài cây</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cần chú ý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đặc điểm phân biệt</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loài 		cây này với loài cây khác.</a:t>
            </a:r>
          </a:p>
          <a:p>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Tả một cây</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cụ thể cần chú ý đến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đặc điểm riêng </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của cây đó làm cho nó khác với các cây cùng loài.</a:t>
            </a:r>
          </a:p>
          <a:p>
            <a:endParaRPr lang="zh-CN" altLang="en-US" sz="3600" b="1" dirty="0">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121994953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barn(inHorizontal)">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barn(inHorizontal)">
                                      <p:cBhvr>
                                        <p:cTn id="48" dur="500"/>
                                        <p:tgtEl>
                                          <p:spTgt spid="9">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nodeType="clickEffect">
                                  <p:stCondLst>
                                    <p:cond delay="0"/>
                                  </p:stCondLst>
                                  <p:childTnLst>
                                    <p:set>
                                      <p:cBhvr>
                                        <p:cTn id="52" dur="1" fill="hold">
                                          <p:stCondLst>
                                            <p:cond delay="0"/>
                                          </p:stCondLst>
                                        </p:cTn>
                                        <p:tgtEl>
                                          <p:spTgt spid="9">
                                            <p:txEl>
                                              <p:pRg st="2" end="2"/>
                                            </p:txEl>
                                          </p:spTgt>
                                        </p:tgtEl>
                                        <p:attrNameLst>
                                          <p:attrName>style.visibility</p:attrName>
                                        </p:attrNameLst>
                                      </p:cBhvr>
                                      <p:to>
                                        <p:strVal val="visible"/>
                                      </p:to>
                                    </p:set>
                                    <p:animEffect transition="in" filter="barn(inHorizontal)">
                                      <p:cBhvr>
                                        <p:cTn id="53" dur="500"/>
                                        <p:tgtEl>
                                          <p:spTgt spid="9">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nodeType="clickEffect">
                                  <p:stCondLst>
                                    <p:cond delay="0"/>
                                  </p:stCondLst>
                                  <p:childTnLst>
                                    <p:set>
                                      <p:cBhvr>
                                        <p:cTn id="57" dur="1" fill="hold">
                                          <p:stCondLst>
                                            <p:cond delay="0"/>
                                          </p:stCondLst>
                                        </p:cTn>
                                        <p:tgtEl>
                                          <p:spTgt spid="9">
                                            <p:txEl>
                                              <p:pRg st="3" end="3"/>
                                            </p:txEl>
                                          </p:spTgt>
                                        </p:tgtEl>
                                        <p:attrNameLst>
                                          <p:attrName>style.visibility</p:attrName>
                                        </p:attrNameLst>
                                      </p:cBhvr>
                                      <p:to>
                                        <p:strVal val="visible"/>
                                      </p:to>
                                    </p:set>
                                    <p:animEffect transition="in" filter="barn(inHorizontal)">
                                      <p:cBhvr>
                                        <p:cTn id="58" dur="500"/>
                                        <p:tgtEl>
                                          <p:spTgt spid="9">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6" fill="hold" nodeType="clickEffect">
                                  <p:stCondLst>
                                    <p:cond delay="0"/>
                                  </p:stCondLst>
                                  <p:childTnLst>
                                    <p:set>
                                      <p:cBhvr>
                                        <p:cTn id="67" dur="1" fill="hold">
                                          <p:stCondLst>
                                            <p:cond delay="0"/>
                                          </p:stCondLst>
                                        </p:cTn>
                                        <p:tgtEl>
                                          <p:spTgt spid="10">
                                            <p:txEl>
                                              <p:pRg st="0" end="0"/>
                                            </p:txEl>
                                          </p:spTgt>
                                        </p:tgtEl>
                                        <p:attrNameLst>
                                          <p:attrName>style.visibility</p:attrName>
                                        </p:attrNameLst>
                                      </p:cBhvr>
                                      <p:to>
                                        <p:strVal val="visible"/>
                                      </p:to>
                                    </p:set>
                                    <p:animEffect transition="in" filter="barn(inHorizontal)">
                                      <p:cBhvr>
                                        <p:cTn id="68" dur="500"/>
                                        <p:tgtEl>
                                          <p:spTgt spid="1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6" fill="hold" nodeType="clickEffect">
                                  <p:stCondLst>
                                    <p:cond delay="0"/>
                                  </p:stCondLst>
                                  <p:childTnLst>
                                    <p:set>
                                      <p:cBhvr>
                                        <p:cTn id="72" dur="1" fill="hold">
                                          <p:stCondLst>
                                            <p:cond delay="0"/>
                                          </p:stCondLst>
                                        </p:cTn>
                                        <p:tgtEl>
                                          <p:spTgt spid="10">
                                            <p:txEl>
                                              <p:pRg st="1" end="1"/>
                                            </p:txEl>
                                          </p:spTgt>
                                        </p:tgtEl>
                                        <p:attrNameLst>
                                          <p:attrName>style.visibility</p:attrName>
                                        </p:attrNameLst>
                                      </p:cBhvr>
                                      <p:to>
                                        <p:strVal val="visible"/>
                                      </p:to>
                                    </p:set>
                                    <p:animEffect transition="in" filter="barn(inHorizontal)">
                                      <p:cBhvr>
                                        <p:cTn id="7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981200"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1</a:t>
            </a:r>
            <a:endParaRPr lang="zh-CN" altLang="en-US" sz="4800" dirty="0">
              <a:solidFill>
                <a:srgbClr val="7A906A"/>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64715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2</a:t>
            </a:r>
            <a:endParaRPr lang="zh-CN" altLang="en-US" sz="48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7067456"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3</a:t>
            </a:r>
            <a:endParaRPr lang="zh-CN" altLang="en-US" sz="4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82894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4</a:t>
            </a:r>
            <a:endParaRPr lang="zh-CN" altLang="en-US" sz="4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291832" y="3289156"/>
            <a:ext cx="2266967"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KHỞI ĐỘNG</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982649" y="3270808"/>
            <a:ext cx="2098651"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KHÁM PHÁ</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96479" y="3289156"/>
            <a:ext cx="1997663"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LUYỆN TẬP</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9395926" y="3289157"/>
            <a:ext cx="1662635"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DẶN DÒ</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39389953-DD64-4910-8F1A-9DE900442360}"/>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16756222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520" y="-25400"/>
            <a:ext cx="10220960" cy="6848043"/>
          </a:xfrm>
          <a:prstGeom prst="rect">
            <a:avLst/>
          </a:prstGeom>
        </p:spPr>
      </p:pic>
      <p:sp>
        <p:nvSpPr>
          <p:cNvPr id="4" name="TextBox 3">
            <a:extLst>
              <a:ext uri="{FF2B5EF4-FFF2-40B4-BE49-F238E27FC236}">
                <a16:creationId xmlns:a16="http://schemas.microsoft.com/office/drawing/2014/main" id="{AD31773D-4D39-4DA5-A485-46E1C2E6D710}"/>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863102744"/>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790700"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1</a:t>
            </a:r>
            <a:endParaRPr lang="zh-CN" altLang="en-US" sz="4800" dirty="0">
              <a:solidFill>
                <a:srgbClr val="D7EEE5"/>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197350"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2</a:t>
            </a:r>
            <a:endParaRPr lang="zh-CN" altLang="en-US" sz="4800" dirty="0">
              <a:solidFill>
                <a:srgbClr val="D7EEE5"/>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4987925" y="546099"/>
            <a:ext cx="2216151" cy="2216151"/>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800" dirty="0">
                <a:solidFill>
                  <a:srgbClr val="7A906A"/>
                </a:solidFill>
                <a:latin typeface="UTM Arruba KT" panose="02040603050506020204" pitchFamily="18" charset="0"/>
              </a:rPr>
              <a:t>3</a:t>
            </a:r>
            <a:endParaRPr lang="zh-CN" altLang="en-US" sz="13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010651"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4</a:t>
            </a:r>
            <a:endParaRPr lang="zh-CN" altLang="en-US" sz="4800" dirty="0">
              <a:solidFill>
                <a:srgbClr val="D7EEE5"/>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101332" y="5790768"/>
            <a:ext cx="2266967"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KHỞI ĐỘNG</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560137" y="5772420"/>
            <a:ext cx="2098651"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KHÁM PHÁ</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3739425" y="2852400"/>
            <a:ext cx="4713150" cy="1323439"/>
          </a:xfrm>
          <a:prstGeom prst="rect">
            <a:avLst/>
          </a:prstGeom>
          <a:noFill/>
        </p:spPr>
        <p:txBody>
          <a:bodyPr wrap="none" rtlCol="0">
            <a:spAutoFit/>
          </a:bodyPr>
          <a:lstStyle/>
          <a:p>
            <a:r>
              <a:rPr lang="en-US" altLang="zh-CN" sz="8000">
                <a:solidFill>
                  <a:srgbClr val="7A906A"/>
                </a:solidFill>
                <a:latin typeface="UTM Arruba KT" panose="02040603050506020204" pitchFamily="18" charset="0"/>
                <a:ea typeface="思源黑体 CN Light" panose="020B0300000000000000" pitchFamily="34" charset="-122"/>
              </a:rPr>
              <a:t>LUYỆN TẬP</a:t>
            </a:r>
            <a:endParaRPr lang="zh-CN" altLang="en-US" sz="80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8632220" y="5790769"/>
            <a:ext cx="1662635"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DẶN DÒ</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C5606A7B-B4DE-4C46-B3FC-5E52982E945F}"/>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96114647"/>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descr="K:\PPT传包图网\12月PPT\素材\教育元素\5c9096b5a4117.jpg5c9096b5a4117">
            <a:extLst>
              <a:ext uri="{FF2B5EF4-FFF2-40B4-BE49-F238E27FC236}">
                <a16:creationId xmlns:a16="http://schemas.microsoft.com/office/drawing/2014/main" id="{80ECF13B-B216-4A46-9724-ABC31BEE8600}"/>
              </a:ext>
            </a:extLst>
          </p:cNvPr>
          <p:cNvPicPr>
            <a:picLocks noChangeAspect="1"/>
          </p:cNvPicPr>
          <p:nvPr/>
        </p:nvPicPr>
        <p:blipFill>
          <a:blip r:embed="rId2"/>
          <a:srcRect/>
          <a:stretch>
            <a:fillRect/>
          </a:stretch>
        </p:blipFill>
        <p:spPr>
          <a:xfrm>
            <a:off x="0" y="0"/>
            <a:ext cx="12190730" cy="6858635"/>
          </a:xfrm>
          <a:prstGeom prst="rect">
            <a:avLst/>
          </a:prstGeom>
        </p:spPr>
      </p:pic>
      <p:sp>
        <p:nvSpPr>
          <p:cNvPr id="3" name="Rectangle 2">
            <a:extLst>
              <a:ext uri="{FF2B5EF4-FFF2-40B4-BE49-F238E27FC236}">
                <a16:creationId xmlns:a16="http://schemas.microsoft.com/office/drawing/2014/main" id="{0DCEEEE3-5C6D-45B1-9056-8E33EDB86FB4}"/>
              </a:ext>
            </a:extLst>
          </p:cNvPr>
          <p:cNvSpPr/>
          <p:nvPr/>
        </p:nvSpPr>
        <p:spPr>
          <a:xfrm>
            <a:off x="885190" y="1464439"/>
            <a:ext cx="10944860" cy="3512500"/>
          </a:xfrm>
          <a:prstGeom prst="rect">
            <a:avLst/>
          </a:prstGeom>
        </p:spPr>
        <p:txBody>
          <a:bodyPr wrap="square">
            <a:spAutoFit/>
          </a:bodyPr>
          <a:lstStyle/>
          <a:p>
            <a:r>
              <a:rPr lang="en-US" sz="3000" b="1">
                <a:solidFill>
                  <a:srgbClr val="083C15"/>
                </a:solidFill>
                <a:latin typeface="Times New Roman" panose="02020603050405020304" pitchFamily="18" charset="0"/>
                <a:cs typeface="Times New Roman" panose="02020603050405020304" pitchFamily="18" charset="0"/>
              </a:rPr>
              <a:t>	Câu 2. </a:t>
            </a:r>
            <a:r>
              <a:rPr lang="vi-VN" sz="3000" b="1" u="sng">
                <a:solidFill>
                  <a:srgbClr val="083C15"/>
                </a:solidFill>
                <a:latin typeface="+mj-lt"/>
              </a:rPr>
              <a:t>Quan sát</a:t>
            </a:r>
            <a:r>
              <a:rPr lang="vi-VN" sz="3000" b="1">
                <a:solidFill>
                  <a:srgbClr val="083C15"/>
                </a:solidFill>
                <a:latin typeface="+mj-lt"/>
              </a:rPr>
              <a:t> </a:t>
            </a:r>
            <a:r>
              <a:rPr lang="vi-VN" sz="3200" b="1">
                <a:solidFill>
                  <a:srgbClr val="083C15"/>
                </a:solidFill>
                <a:effectLst>
                  <a:outerShdw blurRad="38100" dist="38100" dir="2700000" algn="tl">
                    <a:srgbClr val="000000">
                      <a:alpha val="43137"/>
                    </a:srgbClr>
                  </a:outerShdw>
                </a:effectLst>
                <a:latin typeface="+mj-lt"/>
              </a:rPr>
              <a:t>một cây mà em thích</a:t>
            </a:r>
            <a:r>
              <a:rPr lang="vi-VN" sz="3000" b="1">
                <a:solidFill>
                  <a:srgbClr val="083C15"/>
                </a:solidFill>
                <a:latin typeface="+mj-lt"/>
              </a:rPr>
              <a:t> trong </a:t>
            </a:r>
            <a:endParaRPr lang="en-US" sz="3000" b="1">
              <a:solidFill>
                <a:srgbClr val="083C15"/>
              </a:solidFill>
              <a:latin typeface="+mj-lt"/>
            </a:endParaRPr>
          </a:p>
          <a:p>
            <a:r>
              <a:rPr lang="vi-VN" sz="3000" b="1">
                <a:solidFill>
                  <a:srgbClr val="083C15"/>
                </a:solidFill>
                <a:effectLst>
                  <a:outerShdw blurRad="38100" dist="38100" dir="2700000" algn="tl">
                    <a:srgbClr val="000000">
                      <a:alpha val="43137"/>
                    </a:srgbClr>
                  </a:outerShdw>
                </a:effectLst>
                <a:latin typeface="+mj-lt"/>
              </a:rPr>
              <a:t>khu vực</a:t>
            </a:r>
            <a:r>
              <a:rPr lang="en-US" sz="3000" b="1">
                <a:solidFill>
                  <a:srgbClr val="083C15"/>
                </a:solidFill>
                <a:effectLst>
                  <a:outerShdw blurRad="38100" dist="38100" dir="2700000" algn="tl">
                    <a:srgbClr val="000000">
                      <a:alpha val="43137"/>
                    </a:srgbClr>
                  </a:outerShdw>
                </a:effectLst>
                <a:latin typeface="+mj-lt"/>
              </a:rPr>
              <a:t> </a:t>
            </a:r>
            <a:r>
              <a:rPr lang="vi-VN" sz="3000" b="1">
                <a:solidFill>
                  <a:srgbClr val="083C15"/>
                </a:solidFill>
                <a:effectLst>
                  <a:outerShdw blurRad="38100" dist="38100" dir="2700000" algn="tl">
                    <a:srgbClr val="000000">
                      <a:alpha val="43137"/>
                    </a:srgbClr>
                  </a:outerShdw>
                </a:effectLst>
                <a:latin typeface="+mj-lt"/>
              </a:rPr>
              <a:t>trường em (hoặc nơi em ở) </a:t>
            </a:r>
            <a:r>
              <a:rPr lang="vi-VN" sz="3000" b="1">
                <a:solidFill>
                  <a:srgbClr val="083C15"/>
                </a:solidFill>
                <a:latin typeface="+mj-lt"/>
              </a:rPr>
              <a:t>và </a:t>
            </a:r>
            <a:r>
              <a:rPr lang="vi-VN" sz="3000" b="1" u="sng">
                <a:solidFill>
                  <a:srgbClr val="083C15"/>
                </a:solidFill>
                <a:latin typeface="+mj-lt"/>
              </a:rPr>
              <a:t>ghi lại</a:t>
            </a:r>
            <a:r>
              <a:rPr lang="vi-VN" sz="3000" b="1">
                <a:solidFill>
                  <a:srgbClr val="083C15"/>
                </a:solidFill>
                <a:latin typeface="+mj-lt"/>
              </a:rPr>
              <a:t> những gì </a:t>
            </a:r>
            <a:endParaRPr lang="en-US" sz="3000" b="1">
              <a:solidFill>
                <a:srgbClr val="083C15"/>
              </a:solidFill>
              <a:latin typeface="+mj-lt"/>
            </a:endParaRPr>
          </a:p>
          <a:p>
            <a:r>
              <a:rPr lang="vi-VN" sz="3000" b="1">
                <a:solidFill>
                  <a:srgbClr val="083C15"/>
                </a:solidFill>
                <a:latin typeface="+mj-lt"/>
              </a:rPr>
              <a:t>em đã quan sát được. Chú ý </a:t>
            </a:r>
            <a:r>
              <a:rPr lang="vi-VN" sz="3000" b="1" u="sng">
                <a:solidFill>
                  <a:srgbClr val="083C15"/>
                </a:solidFill>
                <a:latin typeface="+mj-lt"/>
              </a:rPr>
              <a:t>kiểm tra</a:t>
            </a:r>
            <a:r>
              <a:rPr lang="vi-VN" sz="3000" b="1">
                <a:solidFill>
                  <a:srgbClr val="083C15"/>
                </a:solidFill>
                <a:latin typeface="+mj-lt"/>
              </a:rPr>
              <a:t> xem:</a:t>
            </a:r>
          </a:p>
          <a:p>
            <a:pPr>
              <a:lnSpc>
                <a:spcPct val="150000"/>
              </a:lnSpc>
            </a:pPr>
            <a:r>
              <a:rPr lang="vi-VN" sz="3000" b="1">
                <a:solidFill>
                  <a:srgbClr val="083C15"/>
                </a:solidFill>
                <a:latin typeface="+mj-lt"/>
              </a:rPr>
              <a:t>a) </a:t>
            </a:r>
            <a:r>
              <a:rPr lang="vi-VN" sz="3000" b="1">
                <a:solidFill>
                  <a:srgbClr val="C00000"/>
                </a:solidFill>
                <a:latin typeface="+mj-lt"/>
              </a:rPr>
              <a:t>Trình tự quan sát</a:t>
            </a:r>
            <a:r>
              <a:rPr lang="vi-VN" sz="3000" b="1">
                <a:solidFill>
                  <a:srgbClr val="083C15"/>
                </a:solidFill>
                <a:latin typeface="+mj-lt"/>
              </a:rPr>
              <a:t> của em có hợp lí không?</a:t>
            </a:r>
          </a:p>
          <a:p>
            <a:pPr>
              <a:lnSpc>
                <a:spcPct val="150000"/>
              </a:lnSpc>
            </a:pPr>
            <a:r>
              <a:rPr lang="vi-VN" sz="3000" b="1">
                <a:solidFill>
                  <a:srgbClr val="083C15"/>
                </a:solidFill>
                <a:latin typeface="+mj-lt"/>
              </a:rPr>
              <a:t>b) Em đã quan sát bằng những </a:t>
            </a:r>
            <a:r>
              <a:rPr lang="vi-VN" sz="3000" b="1">
                <a:solidFill>
                  <a:srgbClr val="C00000"/>
                </a:solidFill>
                <a:latin typeface="+mj-lt"/>
              </a:rPr>
              <a:t>giác quan</a:t>
            </a:r>
            <a:r>
              <a:rPr lang="vi-VN" sz="3000" b="1">
                <a:solidFill>
                  <a:srgbClr val="083C15"/>
                </a:solidFill>
                <a:latin typeface="+mj-lt"/>
              </a:rPr>
              <a:t> nào?</a:t>
            </a:r>
          </a:p>
          <a:p>
            <a:pPr>
              <a:lnSpc>
                <a:spcPct val="150000"/>
              </a:lnSpc>
            </a:pPr>
            <a:r>
              <a:rPr lang="vi-VN" sz="3000" b="1">
                <a:solidFill>
                  <a:srgbClr val="083C15"/>
                </a:solidFill>
                <a:latin typeface="+mj-lt"/>
              </a:rPr>
              <a:t>c) Cái cây em quan sát </a:t>
            </a:r>
            <a:r>
              <a:rPr lang="vi-VN" sz="3000" b="1">
                <a:solidFill>
                  <a:srgbClr val="C00000"/>
                </a:solidFill>
                <a:latin typeface="+mj-lt"/>
              </a:rPr>
              <a:t>có gì khác</a:t>
            </a:r>
            <a:r>
              <a:rPr lang="vi-VN" sz="3000" b="1">
                <a:solidFill>
                  <a:srgbClr val="083C15"/>
                </a:solidFill>
                <a:latin typeface="+mj-lt"/>
              </a:rPr>
              <a:t> với những cây khác cùng loài?</a:t>
            </a:r>
            <a:endParaRPr lang="en-US" sz="3000" b="1">
              <a:solidFill>
                <a:srgbClr val="083C15"/>
              </a:solidFill>
              <a:latin typeface="+mj-lt"/>
            </a:endParaRPr>
          </a:p>
        </p:txBody>
      </p:sp>
      <p:sp>
        <p:nvSpPr>
          <p:cNvPr id="4" name="TextBox 3">
            <a:extLst>
              <a:ext uri="{FF2B5EF4-FFF2-40B4-BE49-F238E27FC236}">
                <a16:creationId xmlns:a16="http://schemas.microsoft.com/office/drawing/2014/main" id="{E1C982FC-4A39-40D7-9C9C-424C26BD5B2A}"/>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246951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descr="K:\PPT传包图网\12月PPT\素材\教育元素\5c9096b5a4117.jpg5c9096b5a4117">
            <a:extLst>
              <a:ext uri="{FF2B5EF4-FFF2-40B4-BE49-F238E27FC236}">
                <a16:creationId xmlns:a16="http://schemas.microsoft.com/office/drawing/2014/main" id="{80ECF13B-B216-4A46-9724-ABC31BEE8600}"/>
              </a:ext>
            </a:extLst>
          </p:cNvPr>
          <p:cNvPicPr>
            <a:picLocks noChangeAspect="1"/>
          </p:cNvPicPr>
          <p:nvPr/>
        </p:nvPicPr>
        <p:blipFill>
          <a:blip r:embed="rId2"/>
          <a:srcRect/>
          <a:stretch>
            <a:fillRect/>
          </a:stretch>
        </p:blipFill>
        <p:spPr>
          <a:xfrm>
            <a:off x="0" y="0"/>
            <a:ext cx="12190730" cy="6858635"/>
          </a:xfrm>
          <a:prstGeom prst="rect">
            <a:avLst/>
          </a:prstGeom>
        </p:spPr>
      </p:pic>
      <p:pic>
        <p:nvPicPr>
          <p:cNvPr id="5" name="Picture 4">
            <a:extLst>
              <a:ext uri="{FF2B5EF4-FFF2-40B4-BE49-F238E27FC236}">
                <a16:creationId xmlns:a16="http://schemas.microsoft.com/office/drawing/2014/main" id="{5270EAB8-23C0-4EA1-BCC6-BB20ED96D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089" y="4156653"/>
            <a:ext cx="3148599" cy="2109562"/>
          </a:xfrm>
          <a:prstGeom prst="rect">
            <a:avLst/>
          </a:prstGeom>
          <a:effectLst>
            <a:glow rad="101600">
              <a:schemeClr val="accent5">
                <a:satMod val="175000"/>
                <a:alpha val="40000"/>
              </a:schemeClr>
            </a:glow>
          </a:effectLst>
        </p:spPr>
      </p:pic>
      <p:sp>
        <p:nvSpPr>
          <p:cNvPr id="7" name="Rectangle 6">
            <a:extLst>
              <a:ext uri="{FF2B5EF4-FFF2-40B4-BE49-F238E27FC236}">
                <a16:creationId xmlns:a16="http://schemas.microsoft.com/office/drawing/2014/main" id="{CE5D110F-F938-4D94-80F1-A376B9E52530}"/>
              </a:ext>
            </a:extLst>
          </p:cNvPr>
          <p:cNvSpPr/>
          <p:nvPr/>
        </p:nvSpPr>
        <p:spPr>
          <a:xfrm>
            <a:off x="956942" y="908671"/>
            <a:ext cx="10276846" cy="5262979"/>
          </a:xfrm>
          <a:prstGeom prst="rect">
            <a:avLst/>
          </a:prstGeom>
        </p:spPr>
        <p:txBody>
          <a:bodyPr wrap="square">
            <a:spAutoFit/>
          </a:bodyPr>
          <a:lstStyle/>
          <a:p>
            <a:r>
              <a:rPr lang="en-US" sz="2800" dirty="0">
                <a:solidFill>
                  <a:srgbClr val="C00000"/>
                </a:solidFill>
                <a:latin typeface="Times New Roman" panose="02020603050405020304" pitchFamily="18" charset="0"/>
                <a:cs typeface="Times New Roman" panose="02020603050405020304" pitchFamily="18" charset="0"/>
              </a:rPr>
              <a:t>GỢI Ý: </a:t>
            </a:r>
            <a:r>
              <a:rPr lang="en-US" sz="2800" dirty="0" err="1">
                <a:solidFill>
                  <a:srgbClr val="C00000"/>
                </a:solidFill>
                <a:latin typeface="Times New Roman" panose="02020603050405020304" pitchFamily="18" charset="0"/>
                <a:cs typeface="Times New Roman" panose="02020603050405020304" pitchFamily="18" charset="0"/>
              </a:rPr>
              <a:t>Trình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tự</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quan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quan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từng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bộ</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cây</a:t>
            </a:r>
            <a:r>
              <a:rPr lang="en-US" sz="2800" dirty="0">
                <a:solidFill>
                  <a:srgbClr val="C00000"/>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sz="2800" dirty="0" err="1">
                <a:solidFill>
                  <a:srgbClr val="083C15"/>
                </a:solidFill>
                <a:latin typeface="Times New Roman" panose="02020603050405020304" pitchFamily="18" charset="0"/>
                <a:cs typeface="Times New Roman" panose="02020603050405020304" pitchFamily="18" charset="0"/>
              </a:rPr>
              <a:t>Cây</a:t>
            </a:r>
            <a:r>
              <a:rPr lang="en-US" sz="2800" dirty="0">
                <a:solidFill>
                  <a:srgbClr val="083C15"/>
                </a:solidFill>
                <a:latin typeface="Times New Roman" panose="02020603050405020304" pitchFamily="18" charset="0"/>
                <a:cs typeface="Times New Roman" panose="02020603050405020304" pitchFamily="18" charset="0"/>
              </a:rPr>
              <a:t> to, </a:t>
            </a:r>
            <a:r>
              <a:rPr lang="en-US" sz="2800" dirty="0" err="1">
                <a:solidFill>
                  <a:srgbClr val="083C15"/>
                </a:solidFill>
                <a:latin typeface="Times New Roman" panose="02020603050405020304" pitchFamily="18" charset="0"/>
                <a:cs typeface="Times New Roman" panose="02020603050405020304" pitchFamily="18" charset="0"/>
              </a:rPr>
              <a:t>cao</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khoảng</a:t>
            </a:r>
            <a:r>
              <a:rPr lang="en-US" sz="2800" dirty="0">
                <a:solidFill>
                  <a:srgbClr val="083C15"/>
                </a:solidFill>
                <a:latin typeface="Times New Roman" panose="02020603050405020304" pitchFamily="18" charset="0"/>
                <a:cs typeface="Times New Roman" panose="02020603050405020304" pitchFamily="18" charset="0"/>
              </a:rPr>
              <a:t> 15 </a:t>
            </a:r>
            <a:r>
              <a:rPr lang="en-US" sz="2800" dirty="0" err="1">
                <a:solidFill>
                  <a:srgbClr val="083C15"/>
                </a:solidFill>
                <a:latin typeface="Times New Roman" panose="02020603050405020304" pitchFamily="18" charset="0"/>
                <a:cs typeface="Times New Roman" panose="02020603050405020304" pitchFamily="18" charset="0"/>
              </a:rPr>
              <a:t>mét</a:t>
            </a:r>
            <a:r>
              <a:rPr lang="en-US" sz="2800" dirty="0">
                <a:solidFill>
                  <a:srgbClr val="083C15"/>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Gốc cây: To, màu nâu </a:t>
            </a:r>
            <a:r>
              <a:rPr lang="en-US" sz="2800" dirty="0" err="1">
                <a:solidFill>
                  <a:srgbClr val="083C15"/>
                </a:solidFill>
                <a:latin typeface="Times New Roman" panose="02020603050405020304" pitchFamily="18" charset="0"/>
                <a:cs typeface="Times New Roman" panose="02020603050405020304" pitchFamily="18" charset="0"/>
              </a:rPr>
              <a:t>nhạt</a:t>
            </a:r>
            <a:r>
              <a:rPr lang="vi-VN" sz="2800" dirty="0">
                <a:solidFill>
                  <a:srgbClr val="083C15"/>
                </a:solidFill>
                <a:latin typeface="Times New Roman" panose="02020603050405020304" pitchFamily="18" charset="0"/>
                <a:cs typeface="Times New Roman" panose="02020603050405020304" pitchFamily="18" charset="0"/>
              </a:rPr>
              <a:t>,</a:t>
            </a:r>
            <a:r>
              <a:rPr lang="en-US" sz="2800" dirty="0">
                <a:solidFill>
                  <a:srgbClr val="083C15"/>
                </a:solidFill>
                <a:latin typeface="Times New Roman" panose="02020603050405020304" pitchFamily="18" charset="0"/>
                <a:cs typeface="Times New Roman" panose="02020603050405020304" pitchFamily="18" charset="0"/>
              </a:rPr>
              <a:t> h</a:t>
            </a:r>
            <a:r>
              <a:rPr lang="vi-VN" sz="2800" dirty="0">
                <a:solidFill>
                  <a:srgbClr val="083C15"/>
                </a:solidFill>
                <a:latin typeface="Times New Roman" panose="02020603050405020304" pitchFamily="18" charset="0"/>
                <a:cs typeface="Times New Roman" panose="02020603050405020304" pitchFamily="18" charset="0"/>
              </a:rPr>
              <a:t>ơ</a:t>
            </a:r>
            <a:r>
              <a:rPr lang="en-US" sz="2800" dirty="0" err="1">
                <a:solidFill>
                  <a:srgbClr val="083C15"/>
                </a:solidFill>
                <a:latin typeface="Times New Roman" panose="02020603050405020304" pitchFamily="18" charset="0"/>
                <a:cs typeface="Times New Roman" panose="02020603050405020304" pitchFamily="18" charset="0"/>
              </a:rPr>
              <a:t>i</a:t>
            </a: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sần sùi.</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Thân cây: </a:t>
            </a:r>
            <a:r>
              <a:rPr lang="en-US" sz="2800" dirty="0" err="1">
                <a:solidFill>
                  <a:srgbClr val="083C15"/>
                </a:solidFill>
                <a:latin typeface="Times New Roman" panose="02020603050405020304" pitchFamily="18" charset="0"/>
                <a:cs typeface="Times New Roman" panose="02020603050405020304" pitchFamily="18" charset="0"/>
              </a:rPr>
              <a:t>Màu</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nhạt</a:t>
            </a:r>
            <a:r>
              <a:rPr lang="en-US" sz="2800" dirty="0">
                <a:solidFill>
                  <a:srgbClr val="083C15"/>
                </a:solidFill>
                <a:latin typeface="Times New Roman" panose="02020603050405020304" pitchFamily="18" charset="0"/>
                <a:cs typeface="Times New Roman" panose="02020603050405020304" pitchFamily="18" charset="0"/>
              </a:rPr>
              <a:t>,</a:t>
            </a:r>
            <a:r>
              <a:rPr lang="vi-VN" sz="2800" dirty="0">
                <a:solidFill>
                  <a:srgbClr val="083C15"/>
                </a:solidFill>
                <a:latin typeface="Times New Roman" panose="02020603050405020304" pitchFamily="18" charset="0"/>
                <a:cs typeface="Times New Roman" panose="02020603050405020304" pitchFamily="18" charset="0"/>
              </a:rPr>
              <a:t> </a:t>
            </a:r>
            <a:r>
              <a:rPr lang="en-US" sz="2800" dirty="0">
                <a:solidFill>
                  <a:srgbClr val="083C15"/>
                </a:solidFill>
                <a:latin typeface="Times New Roman" panose="02020603050405020304" pitchFamily="18" charset="0"/>
                <a:cs typeface="Times New Roman" panose="02020603050405020304" pitchFamily="18" charset="0"/>
              </a:rPr>
              <a:t>to</a:t>
            </a:r>
            <a:r>
              <a:rPr lang="vi-VN" sz="2800" dirty="0">
                <a:solidFill>
                  <a:srgbClr val="083C15"/>
                </a:solidFill>
                <a:latin typeface="Times New Roman" panose="02020603050405020304" pitchFamily="18" charset="0"/>
                <a:cs typeface="Times New Roman" panose="02020603050405020304" pitchFamily="18" charset="0"/>
              </a:rPr>
              <a:t>, tỏa ra nhiều cành lớn.</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Cành, lá: Cây </a:t>
            </a:r>
            <a:r>
              <a:rPr lang="en-US" sz="2800" dirty="0" err="1">
                <a:solidFill>
                  <a:srgbClr val="083C15"/>
                </a:solidFill>
                <a:latin typeface="Times New Roman" panose="02020603050405020304" pitchFamily="18" charset="0"/>
                <a:cs typeface="Times New Roman" panose="02020603050405020304" pitchFamily="18" charset="0"/>
              </a:rPr>
              <a:t>ph</a:t>
            </a:r>
            <a:r>
              <a:rPr lang="vi-VN" sz="2800" dirty="0">
                <a:solidFill>
                  <a:srgbClr val="083C15"/>
                </a:solidFill>
                <a:latin typeface="Times New Roman" panose="02020603050405020304" pitchFamily="18" charset="0"/>
                <a:cs typeface="Times New Roman" panose="02020603050405020304" pitchFamily="18" charset="0"/>
              </a:rPr>
              <a:t>ư</a:t>
            </a:r>
            <a:r>
              <a:rPr lang="en-US" sz="2800" dirty="0" err="1">
                <a:solidFill>
                  <a:srgbClr val="083C15"/>
                </a:solidFill>
                <a:latin typeface="Times New Roman" panose="02020603050405020304" pitchFamily="18" charset="0"/>
                <a:cs typeface="Times New Roman" panose="02020603050405020304" pitchFamily="18" charset="0"/>
              </a:rPr>
              <a:t>ợng</a:t>
            </a:r>
            <a:r>
              <a:rPr lang="vi-VN" sz="2800" dirty="0">
                <a:solidFill>
                  <a:srgbClr val="083C15"/>
                </a:solidFill>
                <a:latin typeface="Times New Roman" panose="02020603050405020304" pitchFamily="18" charset="0"/>
                <a:cs typeface="Times New Roman" panose="02020603050405020304" pitchFamily="18" charset="0"/>
              </a:rPr>
              <a:t> có nhiều cành,</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tán</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rộng</a:t>
            </a:r>
            <a:r>
              <a:rPr lang="vi-VN" sz="2800" dirty="0">
                <a:solidFill>
                  <a:srgbClr val="083C15"/>
                </a:solidFill>
                <a:latin typeface="Times New Roman" panose="02020603050405020304" pitchFamily="18" charset="0"/>
                <a:cs typeface="Times New Roman" panose="02020603050405020304" pitchFamily="18" charset="0"/>
              </a:rPr>
              <a:t> tỏa ra giống như một </a:t>
            </a:r>
            <a:r>
              <a:rPr lang="en-US" sz="2800" dirty="0" err="1">
                <a:solidFill>
                  <a:srgbClr val="083C15"/>
                </a:solidFill>
                <a:latin typeface="Times New Roman" panose="02020603050405020304" pitchFamily="18" charset="0"/>
                <a:cs typeface="Times New Roman" panose="02020603050405020304" pitchFamily="18" charset="0"/>
              </a:rPr>
              <a:t>cây</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nấm</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đỏ</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khổng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lồ</a:t>
            </a:r>
            <a:r>
              <a:rPr lang="vi-VN" sz="2800" dirty="0">
                <a:solidFill>
                  <a:srgbClr val="083C15"/>
                </a:solidFill>
                <a:latin typeface="Times New Roman" panose="02020603050405020304" pitchFamily="18" charset="0"/>
                <a:cs typeface="Times New Roman" panose="02020603050405020304" pitchFamily="18" charset="0"/>
              </a:rPr>
              <a:t> che bóng mát cho các bạn học sinh vui chơi</a:t>
            </a: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Lá phượng nhỏ li ti như lá me, </a:t>
            </a:r>
            <a:r>
              <a:rPr lang="en-US" sz="2800" dirty="0" err="1">
                <a:solidFill>
                  <a:srgbClr val="083C15"/>
                </a:solidFill>
                <a:latin typeface="Times New Roman" panose="02020603050405020304" pitchFamily="18" charset="0"/>
                <a:cs typeface="Times New Roman" panose="02020603050405020304" pitchFamily="18" charset="0"/>
              </a:rPr>
              <a:t>lá</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nhỏ</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mọc</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từng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cặp</a:t>
            </a:r>
            <a:r>
              <a:rPr lang="vi-VN" sz="2800" dirty="0">
                <a:solidFill>
                  <a:srgbClr val="083C15"/>
                </a:solidFill>
                <a:latin typeface="Times New Roman" panose="02020603050405020304" pitchFamily="18" charset="0"/>
                <a:cs typeface="Times New Roman" panose="02020603050405020304" pitchFamily="18" charset="0"/>
              </a:rPr>
              <a:t> với nhau.</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Hoa: Hoa phượng có màu đỏ rực rỡ. Hoa mọc </a:t>
            </a:r>
            <a:br>
              <a:rPr lang="en-US" sz="2800" dirty="0">
                <a:solidFill>
                  <a:srgbClr val="083C15"/>
                </a:solidFill>
                <a:latin typeface="Times New Roman" panose="02020603050405020304" pitchFamily="18" charset="0"/>
                <a:cs typeface="Times New Roman" panose="02020603050405020304" pitchFamily="18" charset="0"/>
              </a:rPr>
            </a:br>
            <a:r>
              <a:rPr lang="vi-VN" sz="2800" dirty="0">
                <a:solidFill>
                  <a:srgbClr val="083C15"/>
                </a:solidFill>
                <a:latin typeface="Times New Roman" panose="02020603050405020304" pitchFamily="18" charset="0"/>
                <a:cs typeface="Times New Roman" panose="02020603050405020304" pitchFamily="18" charset="0"/>
              </a:rPr>
              <a:t>theo chùm và thường nở vào tháng 4 đến tháng </a:t>
            </a:r>
            <a:br>
              <a:rPr lang="en-US" sz="2800" dirty="0">
                <a:solidFill>
                  <a:srgbClr val="083C15"/>
                </a:solidFill>
                <a:latin typeface="Times New Roman" panose="02020603050405020304" pitchFamily="18" charset="0"/>
                <a:cs typeface="Times New Roman" panose="02020603050405020304" pitchFamily="18" charset="0"/>
              </a:rPr>
            </a:b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6</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hằng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năm</a:t>
            </a:r>
            <a:r>
              <a:rPr lang="en-US" sz="2800" dirty="0">
                <a:solidFill>
                  <a:srgbClr val="083C15"/>
                </a:solidFill>
                <a:latin typeface="Times New Roman" panose="02020603050405020304" pitchFamily="18" charset="0"/>
                <a:cs typeface="Times New Roman" panose="02020603050405020304" pitchFamily="18" charset="0"/>
              </a:rPr>
              <a:t>.</a:t>
            </a:r>
            <a:endParaRPr lang="vi-VN" sz="2800" dirty="0">
              <a:solidFill>
                <a:srgbClr val="083C15"/>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ü"/>
            </a:pPr>
            <a:r>
              <a:rPr lang="en-US" sz="2800" dirty="0">
                <a:solidFill>
                  <a:srgbClr val="083C15"/>
                </a:solidFill>
                <a:latin typeface="Times New Roman" panose="02020603050405020304" pitchFamily="18" charset="0"/>
                <a:cs typeface="Times New Roman" panose="02020603050405020304" pitchFamily="18" charset="0"/>
              </a:rPr>
              <a:t>H</a:t>
            </a:r>
            <a:r>
              <a:rPr lang="vi-VN" sz="2800" dirty="0">
                <a:solidFill>
                  <a:srgbClr val="083C15"/>
                </a:solidFill>
                <a:latin typeface="Times New Roman" panose="02020603050405020304" pitchFamily="18" charset="0"/>
                <a:cs typeface="Times New Roman" panose="02020603050405020304" pitchFamily="18" charset="0"/>
              </a:rPr>
              <a:t>oa phượng còn là biểu tượng của tuổi</a:t>
            </a:r>
            <a:br>
              <a:rPr lang="en-US" sz="2800" dirty="0">
                <a:solidFill>
                  <a:srgbClr val="083C15"/>
                </a:solidFill>
                <a:latin typeface="Times New Roman" panose="02020603050405020304" pitchFamily="18" charset="0"/>
                <a:cs typeface="Times New Roman" panose="02020603050405020304" pitchFamily="18" charset="0"/>
              </a:rPr>
            </a:br>
            <a:r>
              <a:rPr lang="vi-VN" sz="2800" dirty="0">
                <a:solidFill>
                  <a:srgbClr val="083C15"/>
                </a:solidFill>
                <a:latin typeface="Times New Roman" panose="02020603050405020304" pitchFamily="18" charset="0"/>
                <a:cs typeface="Times New Roman" panose="02020603050405020304" pitchFamily="18" charset="0"/>
              </a:rPr>
              <a:t> học trò.</a:t>
            </a:r>
            <a:endParaRPr lang="en-US" sz="2800" dirty="0">
              <a:solidFill>
                <a:srgbClr val="083C15"/>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5CC35D4-271F-40A2-B9B8-E1657C9BD9EF}"/>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53044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descr="K:\PPT传包图网\12月PPT\素材\教育元素\5c9096b5a4117.jpg5c9096b5a4117">
            <a:extLst>
              <a:ext uri="{FF2B5EF4-FFF2-40B4-BE49-F238E27FC236}">
                <a16:creationId xmlns:a16="http://schemas.microsoft.com/office/drawing/2014/main" id="{56CB0A98-5F25-4F57-B088-50AD63F480B1}"/>
              </a:ext>
            </a:extLst>
          </p:cNvPr>
          <p:cNvPicPr>
            <a:picLocks noChangeAspect="1"/>
          </p:cNvPicPr>
          <p:nvPr/>
        </p:nvPicPr>
        <p:blipFill>
          <a:blip r:embed="rId2"/>
          <a:srcRect/>
          <a:stretch>
            <a:fillRect/>
          </a:stretch>
        </p:blipFill>
        <p:spPr>
          <a:xfrm>
            <a:off x="0" y="0"/>
            <a:ext cx="12190730" cy="6858635"/>
          </a:xfrm>
          <a:prstGeom prst="rect">
            <a:avLst/>
          </a:prstGeom>
        </p:spPr>
      </p:pic>
      <p:pic>
        <p:nvPicPr>
          <p:cNvPr id="20" name="Picture 19">
            <a:extLst>
              <a:ext uri="{FF2B5EF4-FFF2-40B4-BE49-F238E27FC236}">
                <a16:creationId xmlns:a16="http://schemas.microsoft.com/office/drawing/2014/main" id="{4B92347E-9C13-4145-8094-EF8880225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28" y="240515"/>
            <a:ext cx="11339543" cy="6376969"/>
          </a:xfrm>
          <a:prstGeom prst="rect">
            <a:avLst/>
          </a:prstGeom>
        </p:spPr>
      </p:pic>
      <p:sp>
        <p:nvSpPr>
          <p:cNvPr id="22" name="Rectangle 21">
            <a:extLst>
              <a:ext uri="{FF2B5EF4-FFF2-40B4-BE49-F238E27FC236}">
                <a16:creationId xmlns:a16="http://schemas.microsoft.com/office/drawing/2014/main" id="{AC13B285-6A30-4C84-9BC9-3B724AD4AD1C}"/>
              </a:ext>
            </a:extLst>
          </p:cNvPr>
          <p:cNvSpPr/>
          <p:nvPr/>
        </p:nvSpPr>
        <p:spPr>
          <a:xfrm>
            <a:off x="822503" y="640564"/>
            <a:ext cx="1853392" cy="707886"/>
          </a:xfrm>
          <a:prstGeom prst="rect">
            <a:avLst/>
          </a:prstGeom>
        </p:spPr>
        <p:txBody>
          <a:bodyPr wrap="none">
            <a:spAutoFit/>
          </a:bodyPr>
          <a:lstStyle/>
          <a:p>
            <a:r>
              <a:rPr lang="en-US" sz="4000" b="1" u="sng">
                <a:solidFill>
                  <a:srgbClr val="FF0000"/>
                </a:solidFill>
                <a:latin typeface="Times New Roman" panose="02020603050405020304" pitchFamily="18" charset="0"/>
                <a:cs typeface="Times New Roman" panose="02020603050405020304" pitchFamily="18" charset="0"/>
              </a:rPr>
              <a:t>GỢI Ý:</a:t>
            </a:r>
            <a:endParaRPr lang="en-US" sz="4000" b="1" u="sng">
              <a:solidFill>
                <a:srgbClr val="FF0000"/>
              </a:solidFill>
            </a:endParaRPr>
          </a:p>
        </p:txBody>
      </p:sp>
      <p:sp>
        <p:nvSpPr>
          <p:cNvPr id="5" name="TextBox 4">
            <a:extLst>
              <a:ext uri="{FF2B5EF4-FFF2-40B4-BE49-F238E27FC236}">
                <a16:creationId xmlns:a16="http://schemas.microsoft.com/office/drawing/2014/main" id="{E3A5FA90-DAEC-483F-9255-1CFF1D411B5B}"/>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1046243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Horizontal)">
                                      <p:cBhvr>
                                        <p:cTn id="11" dur="500"/>
                                        <p:tgtEl>
                                          <p:spTgt spid="22"/>
                                        </p:tgtEl>
                                      </p:cBhvr>
                                    </p:animEffect>
                                  </p:childTnLst>
                                </p:cTn>
                              </p:par>
                            </p:childTnLst>
                          </p:cTn>
                        </p:par>
                        <p:par>
                          <p:cTn id="12" fill="hold">
                            <p:stCondLst>
                              <p:cond delay="1500"/>
                            </p:stCondLst>
                            <p:childTnLst>
                              <p:par>
                                <p:cTn id="13" presetID="21" presetClass="entr" presetSubtype="1"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981200"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1</a:t>
            </a:r>
            <a:endParaRPr lang="zh-CN" altLang="en-US" sz="4800" dirty="0">
              <a:solidFill>
                <a:srgbClr val="7A906A"/>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64715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2</a:t>
            </a:r>
            <a:endParaRPr lang="zh-CN" altLang="en-US" sz="48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7067456"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3</a:t>
            </a:r>
            <a:endParaRPr lang="zh-CN" altLang="en-US" sz="4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82894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4</a:t>
            </a:r>
            <a:endParaRPr lang="zh-CN" altLang="en-US" sz="4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291832" y="3289156"/>
            <a:ext cx="2266967"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KHỞI ĐỘNG</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982649" y="3270808"/>
            <a:ext cx="2098651"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KHÁM PHÁ</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96479" y="3289156"/>
            <a:ext cx="1997663"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LUYỆN TẬP</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9395926" y="3289157"/>
            <a:ext cx="1662635"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DẶN DÒ</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89278B07-18A3-4AD1-8F9E-D66B49AA8FF0}"/>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53481662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3467916" y="4782415"/>
            <a:ext cx="812800" cy="812800"/>
          </a:xfrm>
          <a:prstGeom prst="ellipse">
            <a:avLst/>
          </a:prstGeom>
          <a:solidFill>
            <a:srgbClr val="E0F1E9"/>
          </a:solidFill>
          <a:ln w="57150">
            <a:solidFill>
              <a:srgbClr val="D5E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3"/>
                </a:solidFill>
                <a:latin typeface="UTM Arruba KT" panose="02040603050506020204" pitchFamily="18" charset="0"/>
              </a:rPr>
              <a:t>1</a:t>
            </a:r>
            <a:endParaRPr lang="zh-CN" altLang="en-US" sz="4800" dirty="0">
              <a:solidFill>
                <a:srgbClr val="D7EEE3"/>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5874566" y="4782415"/>
            <a:ext cx="812800" cy="812800"/>
          </a:xfrm>
          <a:prstGeom prst="ellipse">
            <a:avLst/>
          </a:prstGeom>
          <a:solidFill>
            <a:srgbClr val="E0F1E9"/>
          </a:solidFill>
          <a:ln w="57150">
            <a:solidFill>
              <a:srgbClr val="D5E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3"/>
                </a:solidFill>
                <a:latin typeface="UTM Arruba KT" panose="02040603050506020204" pitchFamily="18" charset="0"/>
              </a:rPr>
              <a:t>2</a:t>
            </a:r>
            <a:endParaRPr lang="zh-CN" altLang="en-US" sz="4800" dirty="0">
              <a:solidFill>
                <a:srgbClr val="D7EEE3"/>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8281216" y="4782415"/>
            <a:ext cx="812800" cy="812800"/>
          </a:xfrm>
          <a:prstGeom prst="ellipse">
            <a:avLst/>
          </a:prstGeom>
          <a:solidFill>
            <a:srgbClr val="E0F1E9"/>
          </a:solidFill>
          <a:ln w="57150">
            <a:solidFill>
              <a:srgbClr val="D5E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3"/>
                </a:solidFill>
                <a:latin typeface="UTM Arruba KT" panose="02040603050506020204" pitchFamily="18" charset="0"/>
              </a:rPr>
              <a:t>3</a:t>
            </a:r>
            <a:endParaRPr lang="zh-CN" altLang="en-US" sz="4800" dirty="0">
              <a:solidFill>
                <a:srgbClr val="D7EEE3"/>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5162081" y="762084"/>
            <a:ext cx="1867838" cy="1867838"/>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dirty="0">
                <a:solidFill>
                  <a:srgbClr val="7A906A"/>
                </a:solidFill>
                <a:latin typeface="UTM Arruba KT" panose="02040603050506020204" pitchFamily="18" charset="0"/>
              </a:rPr>
              <a:t>4</a:t>
            </a:r>
            <a:endParaRPr lang="zh-CN" altLang="en-US" sz="115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2778548" y="5817321"/>
            <a:ext cx="2266967" cy="584775"/>
          </a:xfrm>
          <a:prstGeom prst="rect">
            <a:avLst/>
          </a:prstGeom>
          <a:solidFill>
            <a:srgbClr val="E0F1E9"/>
          </a:solidFill>
          <a:ln>
            <a:solidFill>
              <a:srgbClr val="D5EDDF"/>
            </a:solidFill>
          </a:ln>
        </p:spPr>
        <p:txBody>
          <a:bodyPr wrap="none" rtlCol="0">
            <a:spAutoFit/>
          </a:bodyPr>
          <a:lstStyle/>
          <a:p>
            <a:r>
              <a:rPr lang="en-US" altLang="zh-CN" sz="3200">
                <a:solidFill>
                  <a:srgbClr val="D7EEE3"/>
                </a:solidFill>
                <a:latin typeface="UTM Arruba KT" panose="02040603050506020204" pitchFamily="18" charset="0"/>
                <a:ea typeface="思源黑体 CN Light" panose="020B0300000000000000" pitchFamily="34" charset="-122"/>
              </a:rPr>
              <a:t>KHỞI ĐỘNG</a:t>
            </a:r>
            <a:endParaRPr lang="zh-CN" altLang="en-US" sz="3200" dirty="0">
              <a:solidFill>
                <a:srgbClr val="D7EEE3"/>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5237353" y="5798973"/>
            <a:ext cx="2098651" cy="584775"/>
          </a:xfrm>
          <a:prstGeom prst="rect">
            <a:avLst/>
          </a:prstGeom>
          <a:solidFill>
            <a:srgbClr val="E0F1E9"/>
          </a:solidFill>
          <a:ln>
            <a:solidFill>
              <a:srgbClr val="D5EDDF"/>
            </a:solidFill>
          </a:ln>
        </p:spPr>
        <p:txBody>
          <a:bodyPr wrap="none" rtlCol="0">
            <a:spAutoFit/>
          </a:bodyPr>
          <a:lstStyle/>
          <a:p>
            <a:r>
              <a:rPr lang="en-US" altLang="zh-CN" sz="3200">
                <a:solidFill>
                  <a:srgbClr val="D7EEE3"/>
                </a:solidFill>
                <a:latin typeface="UTM Arruba KT" panose="02040603050506020204" pitchFamily="18" charset="0"/>
                <a:ea typeface="思源黑体 CN Light" panose="020B0300000000000000" pitchFamily="34" charset="-122"/>
              </a:rPr>
              <a:t>KHÁM PHÁ</a:t>
            </a:r>
            <a:endParaRPr lang="zh-CN" altLang="en-US" sz="3200" dirty="0">
              <a:solidFill>
                <a:srgbClr val="D7EEE3"/>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7823888" y="5817321"/>
            <a:ext cx="1997663" cy="584775"/>
          </a:xfrm>
          <a:prstGeom prst="rect">
            <a:avLst/>
          </a:prstGeom>
          <a:solidFill>
            <a:srgbClr val="E0F1E9"/>
          </a:solidFill>
          <a:ln>
            <a:solidFill>
              <a:srgbClr val="D5EDDF"/>
            </a:solidFill>
          </a:ln>
        </p:spPr>
        <p:txBody>
          <a:bodyPr wrap="none" rtlCol="0">
            <a:spAutoFit/>
          </a:bodyPr>
          <a:lstStyle/>
          <a:p>
            <a:r>
              <a:rPr lang="en-US" altLang="zh-CN" sz="3200">
                <a:solidFill>
                  <a:srgbClr val="D7EEE3"/>
                </a:solidFill>
                <a:latin typeface="UTM Arruba KT" panose="02040603050506020204" pitchFamily="18" charset="0"/>
                <a:ea typeface="思源黑体 CN Light" panose="020B0300000000000000" pitchFamily="34" charset="-122"/>
              </a:rPr>
              <a:t>LUYỆN TẬP</a:t>
            </a:r>
            <a:endParaRPr lang="zh-CN" altLang="en-US" sz="3200" dirty="0">
              <a:solidFill>
                <a:srgbClr val="D7EEE3"/>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4340551" y="2907099"/>
            <a:ext cx="3510898" cy="1200329"/>
          </a:xfrm>
          <a:prstGeom prst="rect">
            <a:avLst/>
          </a:prstGeom>
          <a:noFill/>
        </p:spPr>
        <p:txBody>
          <a:bodyPr wrap="none" rtlCol="0">
            <a:spAutoFit/>
          </a:bodyPr>
          <a:lstStyle/>
          <a:p>
            <a:r>
              <a:rPr lang="en-US" altLang="zh-CN" sz="7200">
                <a:solidFill>
                  <a:srgbClr val="7A906A"/>
                </a:solidFill>
                <a:latin typeface="UTM Arruba KT" panose="02040603050506020204" pitchFamily="18" charset="0"/>
                <a:ea typeface="思源黑体 CN Light" panose="020B0300000000000000" pitchFamily="34" charset="-122"/>
              </a:rPr>
              <a:t>DẶN DÒ</a:t>
            </a:r>
            <a:endParaRPr lang="zh-CN" altLang="en-US" sz="7200" dirty="0">
              <a:solidFill>
                <a:srgbClr val="7A906A"/>
              </a:solidFill>
              <a:latin typeface="UTM Arruba KT" panose="02040603050506020204" pitchFamily="18" charset="0"/>
              <a:ea typeface="思源黑体 CN Light" panose="020B0300000000000000" pitchFamily="34" charset="-122"/>
            </a:endParaRPr>
          </a:p>
        </p:txBody>
      </p:sp>
      <p:sp>
        <p:nvSpPr>
          <p:cNvPr id="15" name="文本框 11">
            <a:extLst>
              <a:ext uri="{FF2B5EF4-FFF2-40B4-BE49-F238E27FC236}">
                <a16:creationId xmlns:a16="http://schemas.microsoft.com/office/drawing/2014/main" id="{98F44DAB-8D9C-4E6E-BFB4-B94E595207FF}"/>
              </a:ext>
            </a:extLst>
          </p:cNvPr>
          <p:cNvSpPr txBox="1"/>
          <p:nvPr/>
        </p:nvSpPr>
        <p:spPr>
          <a:xfrm>
            <a:off x="413996" y="4822376"/>
            <a:ext cx="11364008" cy="1569660"/>
          </a:xfrm>
          <a:prstGeom prst="rect">
            <a:avLst/>
          </a:prstGeom>
          <a:noFill/>
        </p:spPr>
        <p:txBody>
          <a:bodyPr wrap="none" rtlCol="0">
            <a:spAutoFit/>
          </a:bodyPr>
          <a:lstStyle/>
          <a:p>
            <a:pPr marL="571500" indent="-571500">
              <a:buFont typeface="Arial" panose="020B0604020202020204" pitchFamily="34" charset="0"/>
              <a:buChar char="•"/>
            </a:pPr>
            <a:r>
              <a:rPr lang="en-US" altLang="zh-CN" sz="4800">
                <a:solidFill>
                  <a:srgbClr val="7A906A"/>
                </a:solidFill>
                <a:latin typeface="UTM Arruba KT" panose="02040603050506020204" pitchFamily="18" charset="0"/>
                <a:ea typeface="思源黑体 CN Light" panose="020B0300000000000000" pitchFamily="34" charset="-122"/>
              </a:rPr>
              <a:t>Xem lại bài</a:t>
            </a:r>
          </a:p>
          <a:p>
            <a:pPr marL="571500" indent="-571500">
              <a:buFont typeface="Arial" panose="020B0604020202020204" pitchFamily="34" charset="0"/>
              <a:buChar char="•"/>
            </a:pPr>
            <a:r>
              <a:rPr lang="en-US" altLang="zh-CN" sz="4800">
                <a:solidFill>
                  <a:srgbClr val="7A906A"/>
                </a:solidFill>
                <a:latin typeface="UTM Arruba KT" panose="02040603050506020204" pitchFamily="18" charset="0"/>
                <a:ea typeface="思源黑体 CN Light" panose="020B0300000000000000" pitchFamily="34" charset="-122"/>
              </a:rPr>
              <a:t>Tập quan sát và ghi lại với một cây khác.</a:t>
            </a:r>
            <a:endParaRPr lang="zh-CN" altLang="en-US" sz="4800" dirty="0">
              <a:solidFill>
                <a:srgbClr val="7A906A"/>
              </a:solidFill>
              <a:latin typeface="UTM Arruba KT" panose="02040603050506020204" pitchFamily="18" charset="0"/>
              <a:ea typeface="思源黑体 CN Light" panose="020B0300000000000000" pitchFamily="34" charset="-122"/>
            </a:endParaRPr>
          </a:p>
        </p:txBody>
      </p:sp>
      <p:sp>
        <p:nvSpPr>
          <p:cNvPr id="16" name="TextBox 15">
            <a:extLst>
              <a:ext uri="{FF2B5EF4-FFF2-40B4-BE49-F238E27FC236}">
                <a16:creationId xmlns:a16="http://schemas.microsoft.com/office/drawing/2014/main" id="{24ACA58A-086A-408C-959B-725076E6BCCF}"/>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3322655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6" name="组合 15">
            <a:extLst>
              <a:ext uri="{FF2B5EF4-FFF2-40B4-BE49-F238E27FC236}">
                <a16:creationId xmlns:a16="http://schemas.microsoft.com/office/drawing/2014/main" id="{62E196A3-F05C-4F42-BEA7-A3E3D334F6EA}"/>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4" name="文本框 13">
            <a:extLst>
              <a:ext uri="{FF2B5EF4-FFF2-40B4-BE49-F238E27FC236}">
                <a16:creationId xmlns:a16="http://schemas.microsoft.com/office/drawing/2014/main" id="{7DBDAFB8-FBA3-4F47-9EE5-3B50C79327CC}"/>
              </a:ext>
            </a:extLst>
          </p:cNvPr>
          <p:cNvSpPr txBox="1"/>
          <p:nvPr/>
        </p:nvSpPr>
        <p:spPr>
          <a:xfrm>
            <a:off x="3944610" y="2762250"/>
            <a:ext cx="4302781" cy="1446550"/>
          </a:xfrm>
          <a:prstGeom prst="rect">
            <a:avLst/>
          </a:prstGeom>
          <a:noFill/>
        </p:spPr>
        <p:txBody>
          <a:bodyPr wrap="none" rtlCol="0">
            <a:spAutoFit/>
          </a:bodyPr>
          <a:lstStyle/>
          <a:p>
            <a:r>
              <a:rPr lang="en-US" altLang="zh-CN" sz="8800">
                <a:solidFill>
                  <a:srgbClr val="7A906A"/>
                </a:solidFill>
                <a:latin typeface="UTM Arruba KT" panose="02040603050506020204" pitchFamily="18" charset="0"/>
                <a:ea typeface="思源黑体 CN Light" panose="020B0300000000000000" pitchFamily="34" charset="-122"/>
              </a:rPr>
              <a:t>Tạm biệt</a:t>
            </a:r>
            <a:endParaRPr lang="zh-CN" altLang="en-US" sz="8800" dirty="0">
              <a:solidFill>
                <a:srgbClr val="7A906A"/>
              </a:solidFill>
              <a:latin typeface="UTM Arruba KT" panose="02040603050506020204" pitchFamily="18" charset="0"/>
              <a:ea typeface="思源黑体 CN Light" panose="020B0300000000000000" pitchFamily="34" charset="-122"/>
            </a:endParaRPr>
          </a:p>
        </p:txBody>
      </p:sp>
      <p:sp>
        <p:nvSpPr>
          <p:cNvPr id="7" name="TextBox 6">
            <a:extLst>
              <a:ext uri="{FF2B5EF4-FFF2-40B4-BE49-F238E27FC236}">
                <a16:creationId xmlns:a16="http://schemas.microsoft.com/office/drawing/2014/main" id="{7EDBDE25-6F7E-470B-BBDC-918B869F7F77}"/>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354514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978" y="-25400"/>
            <a:ext cx="6848043" cy="6848043"/>
          </a:xfrm>
          <a:prstGeom prst="rect">
            <a:avLst/>
          </a:prstGeom>
        </p:spPr>
      </p:pic>
      <p:sp>
        <p:nvSpPr>
          <p:cNvPr id="4" name="TextBox 3">
            <a:extLst>
              <a:ext uri="{FF2B5EF4-FFF2-40B4-BE49-F238E27FC236}">
                <a16:creationId xmlns:a16="http://schemas.microsoft.com/office/drawing/2014/main" id="{26D88E01-BEAB-4B73-87E3-A4E5CD971154}"/>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877480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9762" y="-8365"/>
            <a:ext cx="5112476" cy="6813973"/>
          </a:xfrm>
          <a:prstGeom prst="rect">
            <a:avLst/>
          </a:prstGeom>
        </p:spPr>
      </p:pic>
      <p:sp>
        <p:nvSpPr>
          <p:cNvPr id="4" name="TextBox 3">
            <a:extLst>
              <a:ext uri="{FF2B5EF4-FFF2-40B4-BE49-F238E27FC236}">
                <a16:creationId xmlns:a16="http://schemas.microsoft.com/office/drawing/2014/main" id="{42B5822C-8D45-4DB1-BEF2-06D5E4B20FFA}"/>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
        <p:nvSpPr>
          <p:cNvPr id="5" name="TextBox 4">
            <a:extLst>
              <a:ext uri="{FF2B5EF4-FFF2-40B4-BE49-F238E27FC236}">
                <a16:creationId xmlns:a16="http://schemas.microsoft.com/office/drawing/2014/main" id="{40B71CCC-85DE-4B06-942F-5BFFC8D1542F}"/>
              </a:ext>
            </a:extLst>
          </p:cNvPr>
          <p:cNvSpPr txBox="1"/>
          <p:nvPr/>
        </p:nvSpPr>
        <p:spPr>
          <a:xfrm>
            <a:off x="152400" y="49944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4179128288"/>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0" y="0"/>
            <a:ext cx="12203360" cy="6863583"/>
          </a:xfrm>
          <a:prstGeom prst="rect">
            <a:avLst/>
          </a:prstGeom>
        </p:spPr>
      </p:pic>
      <p:sp>
        <p:nvSpPr>
          <p:cNvPr id="4" name="TextBox 3">
            <a:extLst>
              <a:ext uri="{FF2B5EF4-FFF2-40B4-BE49-F238E27FC236}">
                <a16:creationId xmlns:a16="http://schemas.microsoft.com/office/drawing/2014/main" id="{0CDC34F5-1B2B-498E-A891-58A47BD4CE68}"/>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73339068"/>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365" y="238564"/>
            <a:ext cx="11769270" cy="6619436"/>
          </a:xfrm>
          <a:prstGeom prst="rect">
            <a:avLst/>
          </a:prstGeom>
        </p:spPr>
      </p:pic>
      <p:sp>
        <p:nvSpPr>
          <p:cNvPr id="4" name="TextBox 3">
            <a:extLst>
              <a:ext uri="{FF2B5EF4-FFF2-40B4-BE49-F238E27FC236}">
                <a16:creationId xmlns:a16="http://schemas.microsoft.com/office/drawing/2014/main" id="{0D826355-3D05-479E-AE29-61BD0B7392FF}"/>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1061403190"/>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351" y="-8365"/>
            <a:ext cx="9085297" cy="6813973"/>
          </a:xfrm>
          <a:prstGeom prst="rect">
            <a:avLst/>
          </a:prstGeom>
        </p:spPr>
      </p:pic>
      <p:sp>
        <p:nvSpPr>
          <p:cNvPr id="4" name="TextBox 3">
            <a:extLst>
              <a:ext uri="{FF2B5EF4-FFF2-40B4-BE49-F238E27FC236}">
                <a16:creationId xmlns:a16="http://schemas.microsoft.com/office/drawing/2014/main" id="{F7200DA1-80D3-43E9-AFAD-9A168C01C192}"/>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379463225"/>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 y="0"/>
            <a:ext cx="12193433" cy="6858000"/>
          </a:xfrm>
          <a:prstGeom prst="rect">
            <a:avLst/>
          </a:prstGeom>
        </p:spPr>
      </p:pic>
      <p:sp>
        <p:nvSpPr>
          <p:cNvPr id="4" name="TextBox 3">
            <a:extLst>
              <a:ext uri="{FF2B5EF4-FFF2-40B4-BE49-F238E27FC236}">
                <a16:creationId xmlns:a16="http://schemas.microsoft.com/office/drawing/2014/main" id="{B478F8EC-30D1-4C9D-A769-78C59176BDF4}"/>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1860134039"/>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2145</TotalTime>
  <Words>1874</Words>
  <Application>Microsoft Office PowerPoint</Application>
  <PresentationFormat>Widescreen</PresentationFormat>
  <Paragraphs>221</Paragraphs>
  <Slides>36</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#9Slide03 AllRoundGothic</vt:lpstr>
      <vt:lpstr>UTM Arruba KT</vt:lpstr>
      <vt:lpstr>等线 Light</vt:lpstr>
      <vt:lpstr>等线</vt:lpstr>
      <vt:lpstr>UTM Micra</vt:lpstr>
      <vt:lpstr>Times New Roman</vt:lpstr>
      <vt:lpstr>Arial</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PHAN HOÀNG PHƯỚC HẠNH</cp:lastModifiedBy>
  <cp:revision>120</cp:revision>
  <dcterms:created xsi:type="dcterms:W3CDTF">2019-11-16T07:02:08Z</dcterms:created>
  <dcterms:modified xsi:type="dcterms:W3CDTF">2022-01-23T20:19:35Z</dcterms:modified>
  <cp:category>T</cp:category>
  <cp:version>U19</cp:version>
</cp:coreProperties>
</file>