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1.xml" ContentType="application/vnd.openxmlformats-officedocument.presentationml.tag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ags/tag2.xml" ContentType="application/vnd.openxmlformats-officedocument.presentationml.tags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66" r:id="rId4"/>
    <p:sldId id="282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3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833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378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6BC15-B161-4C75-9B3A-128C91250747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E113-1DE2-475C-BE03-FB3C59433037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77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1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8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15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77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18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250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87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3D3F9F-ACD9-488C-83AD-AED08AE1FCA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4C78C1-3AEF-4BED-B725-E77D0456D972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71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62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44.emf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wmf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1.bin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6.wmf"/><Relationship Id="rId26" Type="http://schemas.openxmlformats.org/officeDocument/2006/relationships/image" Target="../media/image19.wmf"/><Relationship Id="rId3" Type="http://schemas.openxmlformats.org/officeDocument/2006/relationships/slideLayout" Target="../slideLayouts/slideLayout2.xml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0.bin"/><Relationship Id="rId25" Type="http://schemas.openxmlformats.org/officeDocument/2006/relationships/oleObject" Target="../embeddings/oleObject15.bin"/><Relationship Id="rId2" Type="http://schemas.openxmlformats.org/officeDocument/2006/relationships/vmlDrawing" Target="../drawings/vmlDrawing2.v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17.wmf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4.bin"/><Relationship Id="rId28" Type="http://schemas.openxmlformats.org/officeDocument/2006/relationships/oleObject" Target="../embeddings/oleObject17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wmf"/><Relationship Id="rId22" Type="http://schemas.openxmlformats.org/officeDocument/2006/relationships/oleObject" Target="../embeddings/oleObject13.bin"/><Relationship Id="rId27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2.png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microsoft.com/office/2007/relationships/hdphoto" Target="../media/hdphoto2.wdp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41.wmf"/><Relationship Id="rId3" Type="http://schemas.openxmlformats.org/officeDocument/2006/relationships/tags" Target="../tags/tag2.xml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23.bin"/><Relationship Id="rId2" Type="http://schemas.openxmlformats.org/officeDocument/2006/relationships/vmlDrawing" Target="../drawings/vmlDrawing3.v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1" Type="http://schemas.openxmlformats.org/officeDocument/2006/relationships/themeOverride" Target="../theme/themeOverride7.xml"/><Relationship Id="rId6" Type="http://schemas.microsoft.com/office/2007/relationships/hdphoto" Target="../media/hdphoto2.wdp"/><Relationship Id="rId11" Type="http://schemas.openxmlformats.org/officeDocument/2006/relationships/oleObject" Target="../embeddings/oleObject20.bin"/><Relationship Id="rId5" Type="http://schemas.openxmlformats.org/officeDocument/2006/relationships/image" Target="../media/image11.png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24.bin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7" y="1876620"/>
            <a:ext cx="3253388" cy="49195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3054920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35609" y="97487"/>
            <a:ext cx="101890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+mn-cs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+mn-cs"/>
              </a:rPr>
              <a:t>TRƯỜNG TIỂU HỌC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+mn-cs"/>
              </a:rPr>
              <a:t>LÊ QUÝ ĐÔN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6589" y="1532625"/>
            <a:ext cx="9564915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endParaRPr kumimoji="0" lang="en-US" sz="4000" b="1" i="0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 ( SGK – TR120)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9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8F67BD2C-3F81-47FA-B4FF-F9130AAF3F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pic>
        <p:nvPicPr>
          <p:cNvPr id="24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0234" y="-9477"/>
            <a:ext cx="7077423" cy="527530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42505" y="2628177"/>
            <a:ext cx="76751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Tạm</a:t>
            </a:r>
            <a:r>
              <a:rPr kumimoji="0" lang="en-US" altLang="zh-CN" sz="11500" b="1" i="0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 </a:t>
            </a: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biệt</a:t>
            </a:r>
            <a:endParaRPr kumimoji="0" lang="zh-CN" altLang="en-US" sz="11500" b="1" i="0" u="none" strike="noStrike" kern="1200" cap="none" spc="30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ViceroyJF" panose="02040603050506020204" pitchFamily="18" charset="0"/>
              <a:ea typeface="微软雅黑 Light" panose="020B0502040204020203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583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18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19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0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1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2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23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4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25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5" y="246243"/>
            <a:ext cx="10058400" cy="568128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30570" y="2581098"/>
            <a:ext cx="6183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UTM Nokia" panose="02040603050506020204" pitchFamily="18" charset="0"/>
              </a:rPr>
              <a:t>Khởi</a:t>
            </a:r>
            <a:r>
              <a:rPr lang="en-US" sz="5400" b="1" cap="none" spc="0" dirty="0">
                <a:ln/>
                <a:solidFill>
                  <a:srgbClr val="FF0000"/>
                </a:solidFill>
                <a:effectLst/>
                <a:latin typeface="UTM Nokia" panose="02040603050506020204" pitchFamily="18" charset="0"/>
              </a:rPr>
              <a:t> </a:t>
            </a:r>
            <a:r>
              <a:rPr lang="en-US" sz="5400" b="1" cap="none" spc="0" dirty="0" err="1">
                <a:ln/>
                <a:solidFill>
                  <a:srgbClr val="FF0000"/>
                </a:solidFill>
                <a:effectLst/>
                <a:latin typeface="UTM Nokia" panose="02040603050506020204" pitchFamily="18" charset="0"/>
              </a:rPr>
              <a:t>động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UTM Nokia" panose="02040603050506020204" pitchFamily="18" charset="0"/>
            </a:endParaRPr>
          </a:p>
        </p:txBody>
      </p:sp>
      <p:pic>
        <p:nvPicPr>
          <p:cNvPr id="26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3202741"/>
            <a:ext cx="2155630" cy="3420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0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E5B0FA50-2C4F-4B42-A691-3355622244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3524250" y="2286000"/>
          <a:ext cx="2095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647419" imgH="393529" progId="Equation.DSMT4">
                  <p:embed/>
                </p:oleObj>
              </mc:Choice>
              <mc:Fallback>
                <p:oleObj name="Equation" r:id="rId6" imgW="647419" imgH="393529" progId="Equation.DSMT4">
                  <p:embed/>
                  <p:pic>
                    <p:nvPicPr>
                      <p:cNvPr id="1127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2286000"/>
                        <a:ext cx="2095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049110" y="713694"/>
            <a:ext cx="914127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Viết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các phân số bé hơn 1, có mẫu số là 5 và tử số khác 0.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047750" y="1502228"/>
            <a:ext cx="11144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</a:rPr>
              <a:t>Các phân số bé hơn 1, có mẫu số là 5, tử số lớn hơn 0 là:</a:t>
            </a:r>
          </a:p>
        </p:txBody>
      </p:sp>
    </p:spTree>
    <p:extLst>
      <p:ext uri="{BB962C8B-B14F-4D97-AF65-F5344CB8AC3E}">
        <p14:creationId xmlns:p14="http://schemas.microsoft.com/office/powerpoint/2010/main" val="326102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35" y="246243"/>
            <a:ext cx="10058400" cy="568128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952027" y="2581098"/>
            <a:ext cx="63401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smtClean="0">
                <a:ln/>
                <a:solidFill>
                  <a:srgbClr val="FF0000"/>
                </a:solidFill>
                <a:effectLst/>
                <a:latin typeface="UTM Nokia" panose="02040603050506020204" pitchFamily="18" charset="0"/>
              </a:rPr>
              <a:t>LUYỆN TẬP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UTM Nokia" panose="02040603050506020204" pitchFamily="18" charset="0"/>
            </a:endParaRPr>
          </a:p>
        </p:txBody>
      </p:sp>
      <p:pic>
        <p:nvPicPr>
          <p:cNvPr id="11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3030583"/>
            <a:ext cx="2264122" cy="35927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1050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5088213" y="358729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1853957" y="3785692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3264730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770780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cs typeface="+mn-cs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73676" y="79963"/>
            <a:ext cx="1051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 1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:So sánh hai phân số: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805299" y="117763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a)</a:t>
            </a:r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/>
        </p:nvGraphicFramePr>
        <p:xfrm>
          <a:off x="2519799" y="949031"/>
          <a:ext cx="4413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139639" imgH="393529" progId="Equation.DSMT4">
                  <p:embed/>
                </p:oleObj>
              </mc:Choice>
              <mc:Fallback>
                <p:oleObj name="Equation" r:id="rId5" imgW="139639" imgH="393529" progId="Equation.DSMT4">
                  <p:embed/>
                  <p:pic>
                    <p:nvPicPr>
                      <p:cNvPr id="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9799" y="949031"/>
                        <a:ext cx="4413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/>
        </p:nvGraphicFramePr>
        <p:xfrm>
          <a:off x="1376799" y="872831"/>
          <a:ext cx="4730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7" imgW="139639" imgH="393529" progId="Equation.DSMT4">
                  <p:embed/>
                </p:oleObj>
              </mc:Choice>
              <mc:Fallback>
                <p:oleObj name="Equation" r:id="rId7" imgW="139639" imgH="393529" progId="Equation.DSMT4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799" y="872831"/>
                        <a:ext cx="4730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757799" y="1253831"/>
            <a:ext cx="66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và</a:t>
            </a:r>
          </a:p>
        </p:txBody>
      </p:sp>
      <p:graphicFrame>
        <p:nvGraphicFramePr>
          <p:cNvPr id="29" name="Object 10"/>
          <p:cNvGraphicFramePr>
            <a:graphicFrameLocks noChangeAspect="1"/>
          </p:cNvGraphicFramePr>
          <p:nvPr/>
        </p:nvGraphicFramePr>
        <p:xfrm>
          <a:off x="2168241" y="2195947"/>
          <a:ext cx="4730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9" imgW="139639" imgH="393529" progId="Equation.DSMT4">
                  <p:embed/>
                </p:oleObj>
              </mc:Choice>
              <mc:Fallback>
                <p:oleObj name="Equation" r:id="rId9" imgW="139639" imgH="393529" progId="Equation.DSMT4">
                  <p:embed/>
                  <p:pic>
                    <p:nvPicPr>
                      <p:cNvPr id="2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41" y="2195947"/>
                        <a:ext cx="4730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644491" y="2500747"/>
            <a:ext cx="38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&gt;</a:t>
            </a:r>
          </a:p>
        </p:txBody>
      </p:sp>
      <p:graphicFrame>
        <p:nvGraphicFramePr>
          <p:cNvPr id="31" name="Object 12"/>
          <p:cNvGraphicFramePr>
            <a:graphicFrameLocks noChangeAspect="1"/>
          </p:cNvGraphicFramePr>
          <p:nvPr/>
        </p:nvGraphicFramePr>
        <p:xfrm>
          <a:off x="3120741" y="2272147"/>
          <a:ext cx="4572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0" imgW="139639" imgH="393529" progId="Equation.DSMT4">
                  <p:embed/>
                </p:oleObj>
              </mc:Choice>
              <mc:Fallback>
                <p:oleObj name="Equation" r:id="rId10" imgW="139639" imgH="393529" progId="Equation.DSMT4">
                  <p:embed/>
                  <p:pic>
                    <p:nvPicPr>
                      <p:cNvPr id="3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0741" y="2272147"/>
                        <a:ext cx="45720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5567799" y="1177631"/>
            <a:ext cx="66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b)</a:t>
            </a:r>
          </a:p>
        </p:txBody>
      </p:sp>
      <p:graphicFrame>
        <p:nvGraphicFramePr>
          <p:cNvPr id="33" name="Object 14"/>
          <p:cNvGraphicFramePr>
            <a:graphicFrameLocks noChangeAspect="1"/>
          </p:cNvGraphicFramePr>
          <p:nvPr/>
        </p:nvGraphicFramePr>
        <p:xfrm>
          <a:off x="6044049" y="1025231"/>
          <a:ext cx="6413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1" imgW="203112" imgH="393529" progId="Equation.DSMT4">
                  <p:embed/>
                </p:oleObj>
              </mc:Choice>
              <mc:Fallback>
                <p:oleObj name="Equation" r:id="rId11" imgW="203112" imgH="393529" progId="Equation.DSMT4">
                  <p:embed/>
                  <p:pic>
                    <p:nvPicPr>
                      <p:cNvPr id="3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4049" y="1025231"/>
                        <a:ext cx="6413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615549" y="1253831"/>
            <a:ext cx="66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và</a:t>
            </a:r>
          </a:p>
        </p:txBody>
      </p:sp>
      <p:graphicFrame>
        <p:nvGraphicFramePr>
          <p:cNvPr id="35" name="Object 16"/>
          <p:cNvGraphicFramePr>
            <a:graphicFrameLocks noChangeAspect="1"/>
          </p:cNvGraphicFramePr>
          <p:nvPr/>
        </p:nvGraphicFramePr>
        <p:xfrm>
          <a:off x="7282299" y="1025231"/>
          <a:ext cx="6207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13" imgW="203112" imgH="393529" progId="Equation.DSMT4">
                  <p:embed/>
                </p:oleObj>
              </mc:Choice>
              <mc:Fallback>
                <p:oleObj name="Equation" r:id="rId13" imgW="203112" imgH="393529" progId="Equation.DSMT4">
                  <p:embed/>
                  <p:pic>
                    <p:nvPicPr>
                      <p:cNvPr id="35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2299" y="1025231"/>
                        <a:ext cx="6207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7"/>
          <p:cNvGraphicFramePr>
            <a:graphicFrameLocks noChangeAspect="1"/>
          </p:cNvGraphicFramePr>
          <p:nvPr/>
        </p:nvGraphicFramePr>
        <p:xfrm>
          <a:off x="6860891" y="2272147"/>
          <a:ext cx="6413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15" imgW="203112" imgH="393529" progId="Equation.DSMT4">
                  <p:embed/>
                </p:oleObj>
              </mc:Choice>
              <mc:Fallback>
                <p:oleObj name="Equation" r:id="rId15" imgW="203112" imgH="393529" progId="Equation.DSMT4">
                  <p:embed/>
                  <p:pic>
                    <p:nvPicPr>
                      <p:cNvPr id="3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0891" y="2272147"/>
                        <a:ext cx="6413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7502241" y="2500747"/>
            <a:ext cx="496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&lt;</a:t>
            </a:r>
          </a:p>
        </p:txBody>
      </p:sp>
      <p:graphicFrame>
        <p:nvGraphicFramePr>
          <p:cNvPr id="38" name="Object 19"/>
          <p:cNvGraphicFramePr>
            <a:graphicFrameLocks noChangeAspect="1"/>
          </p:cNvGraphicFramePr>
          <p:nvPr/>
        </p:nvGraphicFramePr>
        <p:xfrm>
          <a:off x="8073741" y="2283260"/>
          <a:ext cx="6350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6" imgW="203112" imgH="393529" progId="Equation.DSMT4">
                  <p:embed/>
                </p:oleObj>
              </mc:Choice>
              <mc:Fallback>
                <p:oleObj name="Equation" r:id="rId16" imgW="203112" imgH="393529" progId="Equation.DSMT4">
                  <p:embed/>
                  <p:pic>
                    <p:nvPicPr>
                      <p:cNvPr id="3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3741" y="2283260"/>
                        <a:ext cx="635000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886693" y="3734230"/>
            <a:ext cx="666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c)</a:t>
            </a:r>
          </a:p>
        </p:txBody>
      </p:sp>
      <p:graphicFrame>
        <p:nvGraphicFramePr>
          <p:cNvPr id="40" name="Object 21"/>
          <p:cNvGraphicFramePr>
            <a:graphicFrameLocks noChangeAspect="1"/>
          </p:cNvGraphicFramePr>
          <p:nvPr/>
        </p:nvGraphicFramePr>
        <p:xfrm>
          <a:off x="1362943" y="3567542"/>
          <a:ext cx="6365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17" imgW="203112" imgH="393529" progId="Equation.DSMT4">
                  <p:embed/>
                </p:oleObj>
              </mc:Choice>
              <mc:Fallback>
                <p:oleObj name="Equation" r:id="rId17" imgW="203112" imgH="393529" progId="Equation.DSMT4">
                  <p:embed/>
                  <p:pic>
                    <p:nvPicPr>
                      <p:cNvPr id="4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943" y="3567542"/>
                        <a:ext cx="6365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1934443" y="3719942"/>
            <a:ext cx="66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và</a:t>
            </a:r>
          </a:p>
        </p:txBody>
      </p:sp>
      <p:graphicFrame>
        <p:nvGraphicFramePr>
          <p:cNvPr id="42" name="Object 23"/>
          <p:cNvGraphicFramePr>
            <a:graphicFrameLocks noChangeAspect="1"/>
          </p:cNvGraphicFramePr>
          <p:nvPr/>
        </p:nvGraphicFramePr>
        <p:xfrm>
          <a:off x="2505943" y="3567542"/>
          <a:ext cx="6365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19" imgW="203112" imgH="393529" progId="Equation.DSMT4">
                  <p:embed/>
                </p:oleObj>
              </mc:Choice>
              <mc:Fallback>
                <p:oleObj name="Equation" r:id="rId19" imgW="203112" imgH="393529" progId="Equation.DSMT4">
                  <p:embed/>
                  <p:pic>
                    <p:nvPicPr>
                      <p:cNvPr id="4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943" y="3567542"/>
                        <a:ext cx="6365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4"/>
          <p:cNvGraphicFramePr>
            <a:graphicFrameLocks noChangeAspect="1"/>
          </p:cNvGraphicFramePr>
          <p:nvPr/>
        </p:nvGraphicFramePr>
        <p:xfrm>
          <a:off x="2263491" y="4856024"/>
          <a:ext cx="6365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21" imgW="203112" imgH="393529" progId="Equation.DSMT4">
                  <p:embed/>
                </p:oleObj>
              </mc:Choice>
              <mc:Fallback>
                <p:oleObj name="Equation" r:id="rId21" imgW="203112" imgH="393529" progId="Equation.DSMT4">
                  <p:embed/>
                  <p:pic>
                    <p:nvPicPr>
                      <p:cNvPr id="4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491" y="4856024"/>
                        <a:ext cx="6365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5"/>
          <p:cNvGraphicFramePr>
            <a:graphicFrameLocks noChangeAspect="1"/>
          </p:cNvGraphicFramePr>
          <p:nvPr/>
        </p:nvGraphicFramePr>
        <p:xfrm>
          <a:off x="3406491" y="4856024"/>
          <a:ext cx="6365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Equation" r:id="rId22" imgW="203112" imgH="393529" progId="Equation.DSMT4">
                  <p:embed/>
                </p:oleObj>
              </mc:Choice>
              <mc:Fallback>
                <p:oleObj name="Equation" r:id="rId22" imgW="203112" imgH="393529" progId="Equation.DSMT4">
                  <p:embed/>
                  <p:pic>
                    <p:nvPicPr>
                      <p:cNvPr id="4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491" y="4856024"/>
                        <a:ext cx="6365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973538" y="5119264"/>
            <a:ext cx="66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&lt;</a:t>
            </a: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5553943" y="3872342"/>
            <a:ext cx="66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d)</a:t>
            </a:r>
          </a:p>
        </p:txBody>
      </p:sp>
      <p:graphicFrame>
        <p:nvGraphicFramePr>
          <p:cNvPr id="47" name="Object 28"/>
          <p:cNvGraphicFramePr>
            <a:graphicFrameLocks noChangeAspect="1"/>
          </p:cNvGraphicFramePr>
          <p:nvPr/>
        </p:nvGraphicFramePr>
        <p:xfrm>
          <a:off x="6030193" y="3719942"/>
          <a:ext cx="6588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23" imgW="215713" imgH="393359" progId="Equation.DSMT4">
                  <p:embed/>
                </p:oleObj>
              </mc:Choice>
              <mc:Fallback>
                <p:oleObj name="Equation" r:id="rId23" imgW="215713" imgH="393359" progId="Equation.DSMT4">
                  <p:embed/>
                  <p:pic>
                    <p:nvPicPr>
                      <p:cNvPr id="4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193" y="3719942"/>
                        <a:ext cx="6588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29"/>
          <p:cNvGraphicFramePr>
            <a:graphicFrameLocks noChangeAspect="1"/>
          </p:cNvGraphicFramePr>
          <p:nvPr/>
        </p:nvGraphicFramePr>
        <p:xfrm>
          <a:off x="7268443" y="3719942"/>
          <a:ext cx="70643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25" imgW="228501" imgH="393529" progId="Equation.DSMT4">
                  <p:embed/>
                </p:oleObj>
              </mc:Choice>
              <mc:Fallback>
                <p:oleObj name="Equation" r:id="rId25" imgW="228501" imgH="393529" progId="Equation.DSMT4">
                  <p:embed/>
                  <p:pic>
                    <p:nvPicPr>
                      <p:cNvPr id="4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8443" y="3719942"/>
                        <a:ext cx="70643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30"/>
          <p:cNvSpPr txBox="1">
            <a:spLocks noChangeArrowheads="1"/>
          </p:cNvSpPr>
          <p:nvPr/>
        </p:nvSpPr>
        <p:spPr bwMode="auto">
          <a:xfrm>
            <a:off x="6696943" y="3872342"/>
            <a:ext cx="66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và</a:t>
            </a:r>
          </a:p>
        </p:txBody>
      </p:sp>
      <p:graphicFrame>
        <p:nvGraphicFramePr>
          <p:cNvPr id="50" name="Object 31"/>
          <p:cNvGraphicFramePr>
            <a:graphicFrameLocks noChangeAspect="1"/>
          </p:cNvGraphicFramePr>
          <p:nvPr/>
        </p:nvGraphicFramePr>
        <p:xfrm>
          <a:off x="6843429" y="5040174"/>
          <a:ext cx="65881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27" imgW="215713" imgH="393359" progId="Equation.DSMT4">
                  <p:embed/>
                </p:oleObj>
              </mc:Choice>
              <mc:Fallback>
                <p:oleObj name="Equation" r:id="rId27" imgW="215713" imgH="393359" progId="Equation.DSMT4">
                  <p:embed/>
                  <p:pic>
                    <p:nvPicPr>
                      <p:cNvPr id="5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429" y="5040174"/>
                        <a:ext cx="65881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2"/>
          <p:cNvGraphicFramePr>
            <a:graphicFrameLocks noChangeAspect="1"/>
          </p:cNvGraphicFramePr>
          <p:nvPr/>
        </p:nvGraphicFramePr>
        <p:xfrm>
          <a:off x="8069413" y="5024660"/>
          <a:ext cx="706438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28" imgW="228501" imgH="393529" progId="Equation.DSMT4">
                  <p:embed/>
                </p:oleObj>
              </mc:Choice>
              <mc:Fallback>
                <p:oleObj name="Equation" r:id="rId28" imgW="228501" imgH="393529" progId="Equation.DSMT4">
                  <p:embed/>
                  <p:pic>
                    <p:nvPicPr>
                      <p:cNvPr id="51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9413" y="5024660"/>
                        <a:ext cx="706438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 Box 33"/>
          <p:cNvSpPr txBox="1">
            <a:spLocks noChangeArrowheads="1"/>
          </p:cNvSpPr>
          <p:nvPr/>
        </p:nvSpPr>
        <p:spPr bwMode="auto">
          <a:xfrm>
            <a:off x="7736038" y="5250879"/>
            <a:ext cx="66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05260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21" grpId="0"/>
      <p:bldP spid="28" grpId="0"/>
      <p:bldP spid="30" grpId="0"/>
      <p:bldP spid="32" grpId="0"/>
      <p:bldP spid="34" grpId="0"/>
      <p:bldP spid="37" grpId="0"/>
      <p:bldP spid="39" grpId="0"/>
      <p:bldP spid="41" grpId="0"/>
      <p:bldP spid="45" grpId="0"/>
      <p:bldP spid="46" grpId="0"/>
      <p:bldP spid="49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A4A03F-C5FF-4057-8378-36D13EB89E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340242"/>
            <a:ext cx="1238399" cy="235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139505EB-7B6A-4FA2-BA1C-91E9536AD1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84908" y="1597211"/>
            <a:ext cx="12164291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Muốn so sánh hai phân số có cùng mẫu số, ta chỉ cần so sánh hai tử số: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+Phân số nào có tử số bé hơn thì bé hơn.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+Phân số nào có tử số lớn hơn thì lớn hơn.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+Nếu tử số  bằng nhau thì hai phân số  đó bằng nhau.</a:t>
            </a:r>
          </a:p>
        </p:txBody>
      </p:sp>
      <p:sp>
        <p:nvSpPr>
          <p:cNvPr id="2" name="Rectangle 1"/>
          <p:cNvSpPr/>
          <p:nvPr/>
        </p:nvSpPr>
        <p:spPr>
          <a:xfrm>
            <a:off x="980843" y="587657"/>
            <a:ext cx="9437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Muốn so sánh hai phân số có cùng mẫu số ta làm thế nào?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78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AF674152-68D1-4548-86D0-862241F6E9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052945" y="289090"/>
            <a:ext cx="1036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 2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 So sánh các phân số sau với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29711" y="1151312"/>
                <a:ext cx="1282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711" y="1151312"/>
                <a:ext cx="12824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804073" y="1029546"/>
                <a:ext cx="392222" cy="5765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𝟕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; 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073" y="1029546"/>
                <a:ext cx="392222" cy="576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395096" y="1000284"/>
                <a:ext cx="1049133" cy="6202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/>
                    <a:cs typeface="+mn-cs"/>
                  </a:rPr>
                  <a:t>;</a:t>
                </a: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096" y="1000284"/>
                <a:ext cx="1049133" cy="620298"/>
              </a:xfrm>
              <a:prstGeom prst="rect">
                <a:avLst/>
              </a:prstGeom>
              <a:blipFill>
                <a:blip r:embed="rId7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239615" y="1015152"/>
                <a:ext cx="274501" cy="57817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615" y="1015152"/>
                <a:ext cx="274501" cy="5781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81048" y="1017076"/>
                <a:ext cx="370371" cy="5762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048" y="1017076"/>
                <a:ext cx="370371" cy="5762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968795" y="1019864"/>
                <a:ext cx="546112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𝟏𝟓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; 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795" y="1019864"/>
                <a:ext cx="546112" cy="5781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5532283" y="1019901"/>
                <a:ext cx="546112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𝟏𝟔</m:t>
                          </m:r>
                        </m:den>
                      </m:f>
                      <m:r>
                        <a:rPr kumimoji="0" lang="en-US" sz="2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; </m:t>
                      </m:r>
                    </m:oMath>
                  </m:oMathPara>
                </a14:m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283" y="1019901"/>
                <a:ext cx="546112" cy="5782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113147" y="1019864"/>
                <a:ext cx="379912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147" y="1019864"/>
                <a:ext cx="379912" cy="5761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943924" y="2476526"/>
                <a:ext cx="1049133" cy="7089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Unicode MS"/>
                    <a:cs typeface="+mn-cs"/>
                  </a:rPr>
                  <a:t>&lt;</a:t>
                </a: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/>
                    <a:cs typeface="+mn-cs"/>
                  </a:rPr>
                  <a:t> 1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24" y="2476526"/>
                <a:ext cx="1049133" cy="708977"/>
              </a:xfrm>
              <a:prstGeom prst="rect">
                <a:avLst/>
              </a:prstGeom>
              <a:blipFill>
                <a:blip r:embed="rId13"/>
                <a:stretch>
                  <a:fillRect l="-581" b="-5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4698799" y="2476526"/>
                <a:ext cx="922753" cy="69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𝟕</m:t>
                          </m:r>
                        </m:den>
                      </m:f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8799" y="2476526"/>
                <a:ext cx="922753" cy="6919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6467857" y="2474922"/>
                <a:ext cx="916617" cy="6938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𝟓</m:t>
                          </m:r>
                        </m:den>
                      </m:f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;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857" y="2474922"/>
                <a:ext cx="916617" cy="69384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/>
              <p:cNvSpPr txBox="1"/>
              <p:nvPr/>
            </p:nvSpPr>
            <p:spPr>
              <a:xfrm>
                <a:off x="8239705" y="2427754"/>
                <a:ext cx="1154325" cy="7090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𝟕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 Unicode MS"/>
                    <a:cs typeface="+mn-cs"/>
                  </a:rPr>
                  <a:t>&gt;</a:t>
                </a:r>
                <a:r>
                  <a:rPr kumimoji="0" lang="en-US" sz="24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/>
                    <a:cs typeface="+mn-cs"/>
                  </a:rPr>
                  <a:t> 1</a:t>
                </a: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9705" y="2427754"/>
                <a:ext cx="1154325" cy="709040"/>
              </a:xfrm>
              <a:prstGeom prst="rect">
                <a:avLst/>
              </a:prstGeom>
              <a:blipFill>
                <a:blip r:embed="rId16"/>
                <a:stretch>
                  <a:fillRect l="-529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2902510" y="3832337"/>
                <a:ext cx="103977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𝟏𝟒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𝟏𝟓</m:t>
                          </m:r>
                        </m:den>
                      </m:f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10" y="3832337"/>
                <a:ext cx="1039772" cy="69384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4648978" y="3832337"/>
                <a:ext cx="110549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𝟏𝟔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𝟏𝟔</m:t>
                          </m:r>
                        </m:den>
                      </m:f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978" y="3832337"/>
                <a:ext cx="1105495" cy="69384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6546253" y="3832337"/>
                <a:ext cx="1039772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𝟏𝟒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𝟏𝟏</m:t>
                          </m:r>
                        </m:den>
                      </m:f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</m:t>
                      </m:r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</m:oMath>
                  </m:oMathPara>
                </a14:m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/>
                  <a:cs typeface="+mn-cs"/>
                </a:endParaRPr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53" y="3832337"/>
                <a:ext cx="1039772" cy="6914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097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42" grpId="0"/>
      <p:bldP spid="47" grpId="0"/>
      <p:bldP spid="48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80528" y="1430957"/>
            <a:ext cx="1216429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Muốn so sánh phân số với 1, ta so sánh tử số với mẫu số: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+Nếu tử số bé hơn mẫu số thì phân số bé hơn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17559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+Nếu tử số lớn hơn mẫu số thì phân số lớn hơn 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80843" y="587657"/>
            <a:ext cx="94377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Muốn so sánh 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phân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số </a:t>
            </a:r>
            <a:r>
              <a:rPr kumimoji="0" lang="en-US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với 1 ta </a:t>
            </a: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làm thế nào?</a:t>
            </a: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D1F58015-8858-4FC5-B1AD-856AB29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08" y="3175485"/>
            <a:ext cx="2172806" cy="3447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7679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C149280F-81DA-4ED3-83E3-BC353381E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0" y="-9477"/>
            <a:ext cx="780528" cy="597134"/>
          </a:xfrm>
          <a:prstGeom prst="rect">
            <a:avLst/>
          </a:prstGeom>
        </p:spPr>
      </p:pic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79763" y="192088"/>
            <a:ext cx="1104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Bài 3</a:t>
            </a: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:Viết các phân số sau theo thứ tự từ bé đến lớn:</a:t>
            </a:r>
            <a:r>
              <a:rPr kumimoji="0" lang="en-US" altLang="en-US" sz="2800" b="1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+mn-cs"/>
              </a:rPr>
              <a:t> 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080657" y="1219195"/>
            <a:ext cx="66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a)</a:t>
            </a: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/>
        </p:nvGraphicFramePr>
        <p:xfrm>
          <a:off x="1652157" y="990595"/>
          <a:ext cx="1627188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7" imgW="469696" imgH="393529" progId="Equation.DSMT4">
                  <p:embed/>
                </p:oleObj>
              </mc:Choice>
              <mc:Fallback>
                <p:oleObj name="Equation" r:id="rId7" imgW="469696" imgH="393529" progId="Equation.DSMT4">
                  <p:embed/>
                  <p:pic>
                    <p:nvPicPr>
                      <p:cNvPr id="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157" y="990595"/>
                        <a:ext cx="1627188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/>
        </p:nvGraphicFramePr>
        <p:xfrm>
          <a:off x="1652157" y="2057395"/>
          <a:ext cx="15319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9" imgW="469696" imgH="393529" progId="Equation.DSMT4">
                  <p:embed/>
                </p:oleObj>
              </mc:Choice>
              <mc:Fallback>
                <p:oleObj name="Equation" r:id="rId9" imgW="469696" imgH="393529" progId="Equation.DSMT4">
                  <p:embed/>
                  <p:pic>
                    <p:nvPicPr>
                      <p:cNvPr id="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157" y="2057395"/>
                        <a:ext cx="153193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6509907" y="1142995"/>
            <a:ext cx="66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b)</a:t>
            </a:r>
          </a:p>
        </p:txBody>
      </p:sp>
      <p:graphicFrame>
        <p:nvGraphicFramePr>
          <p:cNvPr id="27" name="Object 10"/>
          <p:cNvGraphicFramePr>
            <a:graphicFrameLocks noChangeAspect="1"/>
          </p:cNvGraphicFramePr>
          <p:nvPr/>
        </p:nvGraphicFramePr>
        <p:xfrm>
          <a:off x="7081407" y="990595"/>
          <a:ext cx="14287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11" imgW="495085" imgH="393529" progId="Equation.DSMT4">
                  <p:embed/>
                </p:oleObj>
              </mc:Choice>
              <mc:Fallback>
                <p:oleObj name="Equation" r:id="rId11" imgW="495085" imgH="393529" progId="Equation.DSMT4">
                  <p:embed/>
                  <p:pic>
                    <p:nvPicPr>
                      <p:cNvPr id="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407" y="990595"/>
                        <a:ext cx="14287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"/>
          <p:cNvGraphicFramePr>
            <a:graphicFrameLocks noChangeAspect="1"/>
          </p:cNvGraphicFramePr>
          <p:nvPr/>
        </p:nvGraphicFramePr>
        <p:xfrm>
          <a:off x="7081407" y="1981195"/>
          <a:ext cx="1238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13" imgW="495085" imgH="393529" progId="Equation.DSMT4">
                  <p:embed/>
                </p:oleObj>
              </mc:Choice>
              <mc:Fallback>
                <p:oleObj name="Equation" r:id="rId13" imgW="495085" imgH="393529" progId="Equation.DSMT4">
                  <p:embed/>
                  <p:pic>
                    <p:nvPicPr>
                      <p:cNvPr id="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407" y="1981195"/>
                        <a:ext cx="12382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1175907" y="3539837"/>
            <a:ext cx="66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c)</a:t>
            </a:r>
          </a:p>
        </p:txBody>
      </p:sp>
      <p:graphicFrame>
        <p:nvGraphicFramePr>
          <p:cNvPr id="30" name="Object 13"/>
          <p:cNvGraphicFramePr>
            <a:graphicFrameLocks noChangeAspect="1"/>
          </p:cNvGraphicFramePr>
          <p:nvPr/>
        </p:nvGraphicFramePr>
        <p:xfrm>
          <a:off x="1652157" y="3387437"/>
          <a:ext cx="144462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quation" r:id="rId15" imgW="482391" imgH="393529" progId="Equation.DSMT4">
                  <p:embed/>
                </p:oleObj>
              </mc:Choice>
              <mc:Fallback>
                <p:oleObj name="Equation" r:id="rId15" imgW="482391" imgH="393529" progId="Equation.DSMT4">
                  <p:embed/>
                  <p:pic>
                    <p:nvPicPr>
                      <p:cNvPr id="3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157" y="3387437"/>
                        <a:ext cx="1444625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4"/>
          <p:cNvGraphicFramePr>
            <a:graphicFrameLocks noChangeAspect="1"/>
          </p:cNvGraphicFramePr>
          <p:nvPr/>
        </p:nvGraphicFramePr>
        <p:xfrm>
          <a:off x="1637944" y="4579650"/>
          <a:ext cx="1143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17" imgW="482391" imgH="393529" progId="Equation.DSMT4">
                  <p:embed/>
                </p:oleObj>
              </mc:Choice>
              <mc:Fallback>
                <p:oleObj name="Equation" r:id="rId17" imgW="482391" imgH="393529" progId="Equation.DSMT4">
                  <p:embed/>
                  <p:pic>
                    <p:nvPicPr>
                      <p:cNvPr id="3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944" y="4579650"/>
                        <a:ext cx="1143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6509907" y="3539837"/>
            <a:ext cx="666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d)</a:t>
            </a:r>
          </a:p>
        </p:txBody>
      </p:sp>
      <p:graphicFrame>
        <p:nvGraphicFramePr>
          <p:cNvPr id="33" name="Object 16"/>
          <p:cNvGraphicFramePr>
            <a:graphicFrameLocks noChangeAspect="1"/>
          </p:cNvGraphicFramePr>
          <p:nvPr/>
        </p:nvGraphicFramePr>
        <p:xfrm>
          <a:off x="7081407" y="3311237"/>
          <a:ext cx="16192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19" imgW="672808" imgH="393529" progId="Equation.DSMT4">
                  <p:embed/>
                </p:oleObj>
              </mc:Choice>
              <mc:Fallback>
                <p:oleObj name="Equation" r:id="rId19" imgW="672808" imgH="393529" progId="Equation.DSMT4">
                  <p:embed/>
                  <p:pic>
                    <p:nvPicPr>
                      <p:cNvPr id="3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407" y="3311237"/>
                        <a:ext cx="16192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7"/>
          <p:cNvGraphicFramePr>
            <a:graphicFrameLocks noChangeAspect="1"/>
          </p:cNvGraphicFramePr>
          <p:nvPr/>
        </p:nvGraphicFramePr>
        <p:xfrm>
          <a:off x="7176657" y="4530437"/>
          <a:ext cx="14287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21" imgW="672808" imgH="393529" progId="Equation.DSMT4">
                  <p:embed/>
                </p:oleObj>
              </mc:Choice>
              <mc:Fallback>
                <p:oleObj name="Equation" r:id="rId21" imgW="672808" imgH="393529" progId="Equation.DSMT4">
                  <p:embed/>
                  <p:pic>
                    <p:nvPicPr>
                      <p:cNvPr id="34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6657" y="4530437"/>
                        <a:ext cx="14287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3"/>
    </p:custDataLst>
    <p:extLst>
      <p:ext uri="{BB962C8B-B14F-4D97-AF65-F5344CB8AC3E}">
        <p14:creationId xmlns:p14="http://schemas.microsoft.com/office/powerpoint/2010/main" val="2673430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9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503141725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60305192655"/>
  <p:tag name="MH_LIBRARY" val="GRAPHIC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258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微软雅黑 Light</vt:lpstr>
      <vt:lpstr>Arial</vt:lpstr>
      <vt:lpstr>Arial Unicode MS</vt:lpstr>
      <vt:lpstr>Cambria Math</vt:lpstr>
      <vt:lpstr>黑体</vt:lpstr>
      <vt:lpstr>Times New Roman</vt:lpstr>
      <vt:lpstr>UTM Nokia</vt:lpstr>
      <vt:lpstr>UTM ViceroyJF</vt:lpstr>
      <vt:lpstr>Office 主题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hang</dc:creator>
  <cp:lastModifiedBy>duong hang</cp:lastModifiedBy>
  <cp:revision>2</cp:revision>
  <dcterms:created xsi:type="dcterms:W3CDTF">2022-02-08T08:55:20Z</dcterms:created>
  <dcterms:modified xsi:type="dcterms:W3CDTF">2022-02-08T09:00:37Z</dcterms:modified>
</cp:coreProperties>
</file>