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13"/>
  </p:notesMasterIdLst>
  <p:sldIdLst>
    <p:sldId id="266" r:id="rId3"/>
    <p:sldId id="272" r:id="rId4"/>
    <p:sldId id="273" r:id="rId5"/>
    <p:sldId id="274" r:id="rId6"/>
    <p:sldId id="268" r:id="rId7"/>
    <p:sldId id="275" r:id="rId8"/>
    <p:sldId id="278" r:id="rId9"/>
    <p:sldId id="271" r:id="rId10"/>
    <p:sldId id="279" r:id="rId11"/>
    <p:sldId id="27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  <a:srgbClr val="FF0066"/>
    <a:srgbClr val="009900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42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2D0008F-B198-45B8-A40C-15B46A5C1B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1538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>
                <a:latin typeface="Arial" panose="020B0604020202020204" pitchFamily="34" charset="0"/>
              </a:rPr>
              <a:t>Đọc các từ khó cho HS viết</a:t>
            </a:r>
            <a:endParaRPr lang="en-US" altLang="en-US" b="1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b="1" smtClean="0">
                <a:latin typeface="Arial" panose="020B0604020202020204" pitchFamily="34" charset="0"/>
              </a:rPr>
              <a:t>CỎ XƯỚ, TỈ TÊ, CHÙN CHÙN, BAY ĐƯỢC XA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D72270-D5D2-446F-93F9-16A161A28105}" type="slidenum">
              <a:rPr lang="en-US" altLang="en-US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1BD63-4C25-4B3C-9E5E-7355E762DE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067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AA42-23A3-4EA1-980A-E7EF71BB03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6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D9BAE-A290-4F3B-BB5D-E2B4D7F1EB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90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D9D-C74C-4E00-B0E5-6B6A8E87F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5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_blue"/>
          <p:cNvGrpSpPr>
            <a:grpSpLocks/>
          </p:cNvGrpSpPr>
          <p:nvPr userDrawn="1"/>
        </p:nvGrpSpPr>
        <p:grpSpPr bwMode="auto">
          <a:xfrm>
            <a:off x="0" y="34925"/>
            <a:ext cx="257175" cy="6748463"/>
            <a:chOff x="228152" y="25657"/>
            <a:chExt cx="257539" cy="5061369"/>
          </a:xfrm>
        </p:grpSpPr>
        <p:pic>
          <p:nvPicPr>
            <p:cNvPr id="3" name="Picture 7" descr="F:\1-原创素材\1_mm1102\PPT\PPT_014\materaials\page_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976"/>
            <a:stretch>
              <a:fillRect/>
            </a:stretch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10" descr="F:\1-原创素材\1_mm1102\PPT\PPT_014\materaials\page_9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00"/>
            <a:stretch>
              <a:fillRect/>
            </a:stretch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R_blue"/>
          <p:cNvGrpSpPr>
            <a:grpSpLocks/>
          </p:cNvGrpSpPr>
          <p:nvPr userDrawn="1"/>
        </p:nvGrpSpPr>
        <p:grpSpPr bwMode="auto">
          <a:xfrm rot="10800000">
            <a:off x="8964613" y="422275"/>
            <a:ext cx="198437" cy="6407150"/>
            <a:chOff x="8912859" y="317293"/>
            <a:chExt cx="198086" cy="4804239"/>
          </a:xfrm>
        </p:grpSpPr>
        <p:grpSp>
          <p:nvGrpSpPr>
            <p:cNvPr id="6" name="组合 33"/>
            <p:cNvGrpSpPr>
              <a:grpSpLocks/>
            </p:cNvGrpSpPr>
            <p:nvPr/>
          </p:nvGrpSpPr>
          <p:grpSpPr bwMode="auto"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8" name="Picture 3" descr="F:\1-原创素材\1_mm1102\PPT\PPT_014\materaials\page_2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1"/>
              <a:stretch>
                <a:fillRect/>
              </a:stretch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" name="Picture 13" descr="F:\1-原创素材\1_mm1102\PPT\PPT_014\materaials\page_7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12"/>
              <a:stretch>
                <a:fillRect/>
              </a:stretch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" name="Picture 9" descr="F:\1-原创素材\1_mm1102\PPT\PPT_014\materaials\page_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23"/>
            <a:stretch>
              <a:fillRect/>
            </a:stretch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" name="组合 2050"/>
          <p:cNvGrpSpPr>
            <a:grpSpLocks/>
          </p:cNvGrpSpPr>
          <p:nvPr userDrawn="1"/>
        </p:nvGrpSpPr>
        <p:grpSpPr bwMode="auto">
          <a:xfrm>
            <a:off x="276225" y="0"/>
            <a:ext cx="8975725" cy="381000"/>
            <a:chOff x="275766" y="485353"/>
            <a:chExt cx="8976754" cy="285425"/>
          </a:xfrm>
        </p:grpSpPr>
        <p:pic>
          <p:nvPicPr>
            <p:cNvPr id="11" name="T1_green" descr="F:\1-原创素材\1_mm1102\PPT\PPT_014\materaials\page_3.pn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555"/>
            <a:stretch>
              <a:fillRect/>
            </a:stretch>
          </p:blipFill>
          <p:spPr bwMode="auto">
            <a:xfrm>
              <a:off x="275766" y="485353"/>
              <a:ext cx="3352228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T3_red" descr="F:\1-原创素材\1_mm1102\PPT\PPT_014\materaials\page_11.png"/>
            <p:cNvPicPr>
              <a:picLocks noChangeAspect="1"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6958"/>
            <a:stretch>
              <a:fillRect/>
            </a:stretch>
          </p:blipFill>
          <p:spPr bwMode="auto">
            <a:xfrm>
              <a:off x="4601781" y="485353"/>
              <a:ext cx="4154097" cy="117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T4_orange" descr="F:\1-原创素材\1_mm1102\PPT\PPT_014\materaials\page_5.png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482"/>
            <a:stretch>
              <a:fillRect/>
            </a:stretch>
          </p:blipFill>
          <p:spPr bwMode="auto">
            <a:xfrm>
              <a:off x="7393557" y="485353"/>
              <a:ext cx="1858963" cy="184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T2_orange" descr="F:\1-原创素材\1_mm1102\PPT\PPT_014\materaials\page_6.png"/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169"/>
            <a:stretch>
              <a:fillRect/>
            </a:stretch>
          </p:blipFill>
          <p:spPr bwMode="auto">
            <a:xfrm>
              <a:off x="2914947" y="485353"/>
              <a:ext cx="2239898" cy="285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" name="组合 2051"/>
          <p:cNvGrpSpPr>
            <a:grpSpLocks/>
          </p:cNvGrpSpPr>
          <p:nvPr userDrawn="1"/>
        </p:nvGrpSpPr>
        <p:grpSpPr bwMode="auto">
          <a:xfrm>
            <a:off x="150813" y="6557963"/>
            <a:ext cx="8605837" cy="300037"/>
            <a:chOff x="150297" y="4506158"/>
            <a:chExt cx="8605580" cy="225202"/>
          </a:xfrm>
        </p:grpSpPr>
        <p:pic>
          <p:nvPicPr>
            <p:cNvPr id="16" name="B2_green" descr="F:\1-原创素材\1_mm1102\PPT\PPT_014\materaials\page_10.png"/>
            <p:cNvPicPr>
              <a:picLocks noChangeAspect="1" noChangeArrowheads="1"/>
            </p:cNvPicPr>
            <p:nvPr userDrawn="1"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667"/>
            <a:stretch>
              <a:fillRect/>
            </a:stretch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B1_red" descr="F:\1-原创素材\1_mm1102\PPT\PPT_014\materaials\page_4.png"/>
            <p:cNvPicPr>
              <a:picLocks noChangeAspect="1" noChangeArrowheads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952"/>
            <a:stretch>
              <a:fillRect/>
            </a:stretch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51339344"/>
      </p:ext>
    </p:extLst>
  </p:cSld>
  <p:clrMapOvr>
    <a:masterClrMapping/>
  </p:clrMapOvr>
  <p:transition spd="slow" advClick="0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265F-1BF0-4643-B6FA-809757E68E41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9DFC8-43DB-401E-9473-39DA823F495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851849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4120E-3CE3-4FE3-BEFF-AABCD2D1CCBA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380F6-FF55-4E49-8FD8-BCFE0745C1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97147184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3AA7-0453-4084-990A-64E200AA5B4B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8338CB-1806-49D8-9105-71B9D74F16A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9180711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97D7-9577-496E-ABDB-48278C0ED862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513C8-DF84-47F0-B19B-13BA337165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8193265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9649D-38CF-4EA2-8E58-086A4D53B14A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5D928-A39A-4A43-8E95-41B9B03A4DC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41877454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273D-3430-411C-A2C6-4BC19A5860C8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76E3B-CEAD-4FF8-BE54-D9DB80B0EBE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2782975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CE689-7C0E-4276-80C1-E19FE4E1A8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3176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83C94-202A-4BCA-95DA-540CF1C016BF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77C0D-31FC-400A-9D6C-794C1336DFE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764591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1C6C8-94BE-46BA-8E45-E65FDE8BAC03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D4759-F004-4DF8-B1DD-A1FFCD95A20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4711477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1096E-F1CF-4085-A69E-1C9D317AD90E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FD4B4-A3A8-48B1-BF35-4DD08E66D1B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0185272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72872-2BDE-470D-A2C4-601B32C8214C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E1DA-4005-48F1-8015-071E20FB611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72404367"/>
      </p:ext>
    </p:extLst>
  </p:cSld>
  <p:clrMapOvr>
    <a:masterClrMapping/>
  </p:clrMapOvr>
  <p:transition spd="slow"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02203-7828-44BD-917B-956D1E15A145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1006-D148-476F-90F2-6A0834A5390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86253982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700AE-1665-496B-BC30-B88E693DC9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86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A2953-2137-4233-8B8D-D5438FE054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93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29EFD-9F26-4786-A768-08EDEC8EB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98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04405-2A85-4B87-8DB9-D531A8C7AA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69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FCBC4-FD4B-4AAF-9472-5F2BCB77BA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5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4AD7D-0E78-4C73-A627-2F9F65DB8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9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724DE-17AA-475D-AE82-F3F05BBE7C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697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A20E217-EA05-4D8E-94A8-BFBD5D0809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9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3A441C3-C443-445C-9FE9-8A63FDE4FCDD}" type="datetimeFigureOut">
              <a:rPr lang="vi-VN"/>
              <a:pPr>
                <a:defRPr/>
              </a:pPr>
              <a:t>30/09/2022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prstClr val="black">
                    <a:tint val="75000"/>
                  </a:prstClr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 noProof="1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7B47BF5-B2CA-4C2F-8656-2AE6B970E8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spd="slow"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0.jpeg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6670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WordArt 10"/>
          <p:cNvSpPr>
            <a:spLocks noChangeArrowheads="1" noChangeShapeType="1" noTextEdit="1"/>
          </p:cNvSpPr>
          <p:nvPr/>
        </p:nvSpPr>
        <p:spPr bwMode="auto">
          <a:xfrm>
            <a:off x="1133475" y="1676400"/>
            <a:ext cx="71723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125" name="WordArt 15"/>
          <p:cNvSpPr>
            <a:spLocks noChangeArrowheads="1" noChangeShapeType="1" noTextEdit="1"/>
          </p:cNvSpPr>
          <p:nvPr/>
        </p:nvSpPr>
        <p:spPr bwMode="auto">
          <a:xfrm>
            <a:off x="381000" y="2971800"/>
            <a:ext cx="8229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</a:t>
            </a:r>
            <a:r>
              <a:rPr lang="en-US" sz="24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26)</a:t>
            </a:r>
          </a:p>
        </p:txBody>
      </p:sp>
      <p:pic>
        <p:nvPicPr>
          <p:cNvPr id="5126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2098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3340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12" descr="Firewrk8"/>
          <p:cNvPicPr>
            <a:picLocks noChangeAspect="1" noChangeArrowheads="1"/>
          </p:cNvPicPr>
          <p:nvPr/>
        </p:nvPicPr>
        <p:blipFill>
          <a:blip r:embed="rId2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365750"/>
            <a:ext cx="152400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368300" y="914400"/>
            <a:ext cx="87757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Ở nhà hoàn thành bài tập.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bài tiếp theo “ Tìm số trung bình cộng/.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uộc khởi nghĩa Hai Bà Trưng: Nguyên nhân, Diễn biến, Kết quả, Ý nghĩ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47800"/>
            <a:ext cx="5060382" cy="519532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3" name="Rectangle 2"/>
          <p:cNvSpPr/>
          <p:nvPr/>
        </p:nvSpPr>
        <p:spPr>
          <a:xfrm>
            <a:off x="5327650" y="1447800"/>
            <a:ext cx="3816350" cy="537686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Trưng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40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II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IV</a:t>
            </a:r>
          </a:p>
        </p:txBody>
      </p:sp>
      <p:sp>
        <p:nvSpPr>
          <p:cNvPr id="2" name="Oval 1"/>
          <p:cNvSpPr/>
          <p:nvPr/>
        </p:nvSpPr>
        <p:spPr>
          <a:xfrm>
            <a:off x="5330825" y="43434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149" name="WordArt 21"/>
          <p:cNvSpPr>
            <a:spLocks noChangeArrowheads="1" noChangeShapeType="1" noTextEdit="1"/>
          </p:cNvSpPr>
          <p:nvPr/>
        </p:nvSpPr>
        <p:spPr bwMode="auto">
          <a:xfrm>
            <a:off x="234950" y="685800"/>
            <a:ext cx="3352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ồ Chí Minh – Những dấu mốc trong hành trình tìm đường cứu nước - Đài Phát  thanh và Truyền hình Điện Biê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712"/>
            <a:ext cx="5081036" cy="508856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19700" y="741363"/>
            <a:ext cx="3816350" cy="53752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2/9/1945.</a:t>
            </a:r>
          </a:p>
          <a:p>
            <a:pPr eaLnBrk="1" hangingPunct="1">
              <a:defRPr/>
            </a:pP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kỉ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XIX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XX</a:t>
            </a:r>
          </a:p>
          <a:p>
            <a:pPr eaLnBrk="1" hangingPunct="1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C- XXI</a:t>
            </a:r>
          </a:p>
        </p:txBody>
      </p:sp>
      <p:sp>
        <p:nvSpPr>
          <p:cNvPr id="4" name="Oval 3"/>
          <p:cNvSpPr/>
          <p:nvPr/>
        </p:nvSpPr>
        <p:spPr>
          <a:xfrm>
            <a:off x="5216525" y="4257675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4800600"/>
            <a:ext cx="8763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800" dirty="0" err="1"/>
              <a:t>Ngày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phóng</a:t>
            </a:r>
            <a:r>
              <a:rPr lang="en-US" sz="2800" dirty="0"/>
              <a:t> </a:t>
            </a:r>
            <a:r>
              <a:rPr lang="en-US" sz="2800" dirty="0" err="1"/>
              <a:t>Miền</a:t>
            </a:r>
            <a:r>
              <a:rPr lang="en-US" sz="2800" dirty="0"/>
              <a:t> Nam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ngày</a:t>
            </a:r>
            <a:r>
              <a:rPr lang="en-US" sz="2800" dirty="0"/>
              <a:t> 30/4/1975. </a:t>
            </a:r>
          </a:p>
          <a:p>
            <a:pPr eaLnBrk="1" hangingPunct="1">
              <a:defRPr/>
            </a:pPr>
            <a:r>
              <a:rPr lang="en-US" sz="2800" b="1" dirty="0" err="1"/>
              <a:t>Năm</a:t>
            </a:r>
            <a:r>
              <a:rPr lang="en-US" sz="2800" b="1" dirty="0"/>
              <a:t> </a:t>
            </a:r>
            <a:r>
              <a:rPr lang="en-US" sz="2800" b="1" dirty="0" err="1"/>
              <a:t>đó</a:t>
            </a:r>
            <a:r>
              <a:rPr lang="en-US" sz="2800" b="1" dirty="0"/>
              <a:t> </a:t>
            </a:r>
            <a:r>
              <a:rPr lang="en-US" sz="2800" b="1" dirty="0" err="1"/>
              <a:t>thuộc</a:t>
            </a:r>
            <a:r>
              <a:rPr lang="en-US" sz="2800" b="1" dirty="0"/>
              <a:t> </a:t>
            </a:r>
            <a:r>
              <a:rPr lang="en-US" sz="2800" b="1" err="1"/>
              <a:t>thế</a:t>
            </a:r>
            <a:r>
              <a:rPr lang="en-US" sz="2800" b="1"/>
              <a:t> kỉ:</a:t>
            </a:r>
            <a:endParaRPr lang="en-US" sz="2800" b="1" i="1" dirty="0"/>
          </a:p>
          <a:p>
            <a:pPr eaLnBrk="1" hangingPunct="1">
              <a:defRPr/>
            </a:pPr>
            <a:r>
              <a:rPr lang="en-US" sz="2800"/>
              <a:t>A- </a:t>
            </a:r>
            <a:r>
              <a:rPr lang="en-US" sz="2800" dirty="0"/>
              <a:t>XXI	</a:t>
            </a:r>
            <a:r>
              <a:rPr lang="en-US" sz="2800"/>
              <a:t>	       B- </a:t>
            </a:r>
            <a:r>
              <a:rPr lang="en-US" sz="2800" dirty="0"/>
              <a:t>XX	</a:t>
            </a:r>
            <a:r>
              <a:rPr lang="en-US" sz="2800"/>
              <a:t>	           C- </a:t>
            </a:r>
            <a:r>
              <a:rPr lang="en-US" sz="2800" dirty="0"/>
              <a:t>XIX</a:t>
            </a:r>
          </a:p>
        </p:txBody>
      </p:sp>
      <p:pic>
        <p:nvPicPr>
          <p:cNvPr id="3076" name="Picture 4" descr="https://vnuf.edu.vn/wp-content/uploads/2021/04/Chao-mung-30_4-va-01_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64637"/>
            <a:ext cx="5762625" cy="4419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5" name="Oval 4"/>
          <p:cNvSpPr/>
          <p:nvPr/>
        </p:nvSpPr>
        <p:spPr>
          <a:xfrm>
            <a:off x="3733800" y="6019800"/>
            <a:ext cx="398463" cy="5762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5" name="Text Box 41"/>
          <p:cNvSpPr txBox="1">
            <a:spLocks noChangeArrowheads="1"/>
          </p:cNvSpPr>
          <p:nvPr/>
        </p:nvSpPr>
        <p:spPr bwMode="auto">
          <a:xfrm>
            <a:off x="0" y="1219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1. </a:t>
            </a:r>
          </a:p>
        </p:txBody>
      </p:sp>
      <p:sp>
        <p:nvSpPr>
          <p:cNvPr id="21546" name="Text Box 42"/>
          <p:cNvSpPr txBox="1">
            <a:spLocks noChangeArrowheads="1"/>
          </p:cNvSpPr>
          <p:nvPr/>
        </p:nvSpPr>
        <p:spPr bwMode="auto">
          <a:xfrm>
            <a:off x="2209800" y="7620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:Luyện tập</a:t>
            </a:r>
          </a:p>
        </p:txBody>
      </p:sp>
      <p:sp>
        <p:nvSpPr>
          <p:cNvPr id="9220" name="Text Box 43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44"/>
          <p:cNvSpPr txBox="1">
            <a:spLocks noChangeArrowheads="1"/>
          </p:cNvSpPr>
          <p:nvPr/>
        </p:nvSpPr>
        <p:spPr bwMode="auto">
          <a:xfrm>
            <a:off x="0" y="3810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0" y="2209800"/>
            <a:ext cx="3505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30 ngày :</a:t>
            </a:r>
          </a:p>
        </p:txBody>
      </p:sp>
      <p:sp>
        <p:nvSpPr>
          <p:cNvPr id="21568" name="Text Box 64"/>
          <p:cNvSpPr txBox="1">
            <a:spLocks noChangeArrowheads="1"/>
          </p:cNvSpPr>
          <p:nvPr/>
        </p:nvSpPr>
        <p:spPr bwMode="auto">
          <a:xfrm>
            <a:off x="0" y="2819400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31 ngày :</a:t>
            </a:r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0" y="3505200"/>
            <a:ext cx="495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Tháng có 28 (hoặc 29) ngày :</a:t>
            </a:r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0" y="41910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 Cho biết năm nhuận là năm tháng 2 có 29 ngày. Các năm không nhuận thì tháng 2 chỉ có 28 ngày. </a:t>
            </a:r>
          </a:p>
        </p:txBody>
      </p:sp>
      <p:sp>
        <p:nvSpPr>
          <p:cNvPr id="21571" name="Text Box 67"/>
          <p:cNvSpPr txBox="1">
            <a:spLocks noChangeArrowheads="1"/>
          </p:cNvSpPr>
          <p:nvPr/>
        </p:nvSpPr>
        <p:spPr bwMode="auto">
          <a:xfrm>
            <a:off x="0" y="5257800"/>
            <a:ext cx="2895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nhuận có:</a:t>
            </a:r>
          </a:p>
        </p:txBody>
      </p:sp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0" y="59436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Năm không nhuận có:</a:t>
            </a:r>
          </a:p>
        </p:txBody>
      </p:sp>
      <p:sp>
        <p:nvSpPr>
          <p:cNvPr id="21574" name="Text Box 70"/>
          <p:cNvSpPr txBox="1">
            <a:spLocks noChangeArrowheads="1"/>
          </p:cNvSpPr>
          <p:nvPr/>
        </p:nvSpPr>
        <p:spPr bwMode="auto">
          <a:xfrm>
            <a:off x="0" y="1676400"/>
            <a:ext cx="9144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600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Kể tên những tháng có: 30 ngày, 31 ngày 28 (hoặc) 29 ngày. </a:t>
            </a:r>
            <a:endParaRPr lang="en-US" altLang="en-US" sz="260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6" name="Text Box 82"/>
          <p:cNvSpPr txBox="1">
            <a:spLocks noChangeArrowheads="1"/>
          </p:cNvSpPr>
          <p:nvPr/>
        </p:nvSpPr>
        <p:spPr bwMode="auto">
          <a:xfrm>
            <a:off x="3276600" y="22098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 4, 6, 9 , 11.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7" name="Text Box 83"/>
          <p:cNvSpPr txBox="1">
            <a:spLocks noChangeArrowheads="1"/>
          </p:cNvSpPr>
          <p:nvPr/>
        </p:nvSpPr>
        <p:spPr bwMode="auto">
          <a:xfrm>
            <a:off x="3276600" y="2819400"/>
            <a:ext cx="548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1, 3 , 5 , 7 , 8 , 10 , 12.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8" name="Text Box 84"/>
          <p:cNvSpPr txBox="1">
            <a:spLocks noChangeArrowheads="1"/>
          </p:cNvSpPr>
          <p:nvPr/>
        </p:nvSpPr>
        <p:spPr bwMode="auto">
          <a:xfrm>
            <a:off x="4724400" y="3505200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 2.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89" name="Text Box 85"/>
          <p:cNvSpPr txBox="1">
            <a:spLocks noChangeArrowheads="1"/>
          </p:cNvSpPr>
          <p:nvPr/>
        </p:nvSpPr>
        <p:spPr bwMode="auto">
          <a:xfrm>
            <a:off x="2743200" y="5257800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366 ngày. 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3810000" y="59436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 ngày.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2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21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45" grpId="0"/>
      <p:bldP spid="21546" grpId="0"/>
      <p:bldP spid="21567" grpId="0"/>
      <p:bldP spid="21568" grpId="0"/>
      <p:bldP spid="21569" grpId="0"/>
      <p:bldP spid="21570" grpId="0"/>
      <p:bldP spid="21571" grpId="0"/>
      <p:bldP spid="21572" grpId="0"/>
      <p:bldP spid="21574" grpId="0"/>
      <p:bldP spid="21586" grpId="0"/>
      <p:bldP spid="21587" grpId="0"/>
      <p:bldP spid="21588" grpId="0"/>
      <p:bldP spid="21589" grpId="0"/>
      <p:bldP spid="215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6225" y="327025"/>
            <a:ext cx="63341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4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"/>
            <a:ext cx="7059613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>
            <a:spLocks noChangeArrowheads="1"/>
          </p:cNvSpPr>
          <p:nvPr/>
        </p:nvSpPr>
        <p:spPr bwMode="auto">
          <a:xfrm>
            <a:off x="101600" y="76200"/>
            <a:ext cx="889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 u="sng">
                <a:solidFill>
                  <a:srgbClr val="000000"/>
                </a:solidFill>
                <a:latin typeface="Times New Roman" panose="02020603050405020304" pitchFamily="18" charset="0"/>
              </a:rPr>
              <a:t>i 2</a:t>
            </a:r>
            <a:r>
              <a:rPr lang="en-US" altLang="en-US" sz="400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Viết số thích hợp v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</a:rPr>
              <a:t>o chỗ chấm:</a:t>
            </a:r>
            <a:endParaRPr lang="en-US" altLang="en-US" sz="4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10"/>
          <p:cNvSpPr>
            <a:spLocks noChangeArrowheads="1"/>
          </p:cNvSpPr>
          <p:nvPr/>
        </p:nvSpPr>
        <p:spPr bwMode="auto">
          <a:xfrm>
            <a:off x="152400" y="838200"/>
            <a:ext cx="39592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ng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giờ 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8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Rectangle 11"/>
          <p:cNvSpPr>
            <a:spLocks noChangeArrowheads="1"/>
          </p:cNvSpPr>
          <p:nvPr/>
        </p:nvSpPr>
        <p:spPr bwMode="auto">
          <a:xfrm>
            <a:off x="1905000" y="838200"/>
            <a:ext cx="838200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7</a:t>
            </a:r>
            <a:r>
              <a:rPr lang="en-US" altLang="en-US" sz="3600" b="1">
                <a:solidFill>
                  <a:srgbClr val="FF33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150" name="Rectangle 12"/>
          <p:cNvSpPr>
            <a:spLocks noChangeArrowheads="1"/>
          </p:cNvSpPr>
          <p:nvPr/>
        </p:nvSpPr>
        <p:spPr bwMode="auto">
          <a:xfrm>
            <a:off x="1981200" y="1644650"/>
            <a:ext cx="895350" cy="71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240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Rectangle 13"/>
          <p:cNvSpPr>
            <a:spLocks noChangeArrowheads="1"/>
          </p:cNvSpPr>
          <p:nvPr/>
        </p:nvSpPr>
        <p:spPr bwMode="auto">
          <a:xfrm>
            <a:off x="1752600" y="2530475"/>
            <a:ext cx="11430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480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Rectangle 14"/>
          <p:cNvSpPr>
            <a:spLocks noChangeArrowheads="1"/>
          </p:cNvSpPr>
          <p:nvPr/>
        </p:nvSpPr>
        <p:spPr bwMode="auto">
          <a:xfrm>
            <a:off x="6146800" y="914400"/>
            <a:ext cx="299720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ng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y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giờ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giờ  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phút = 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28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endParaRPr lang="en-US" altLang="en-US" sz="28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2" name="Rectangle 15"/>
          <p:cNvSpPr>
            <a:spLocks noChangeArrowheads="1"/>
          </p:cNvSpPr>
          <p:nvPr/>
        </p:nvSpPr>
        <p:spPr bwMode="auto">
          <a:xfrm>
            <a:off x="101600" y="3886200"/>
            <a:ext cx="5613400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3 giờ 10 phút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phút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2 phút 5 giây 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.. giây</a:t>
            </a:r>
            <a:b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</a:b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4 phút 20 giây = 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altLang="en-US" sz="3600" b="1">
                <a:solidFill>
                  <a:srgbClr val="215968"/>
                </a:solidFill>
                <a:latin typeface="Times New Roman" panose="02020603050405020304" pitchFamily="18" charset="0"/>
              </a:rPr>
              <a:t> giây</a:t>
            </a:r>
            <a:endParaRPr lang="en-US" altLang="en-US" sz="3600" b="1">
              <a:solidFill>
                <a:srgbClr val="21596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4" name="Rectangle 16"/>
          <p:cNvSpPr>
            <a:spLocks noChangeArrowheads="1"/>
          </p:cNvSpPr>
          <p:nvPr/>
        </p:nvSpPr>
        <p:spPr bwMode="auto">
          <a:xfrm>
            <a:off x="7345363" y="977900"/>
            <a:ext cx="566737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8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7099300" y="2130425"/>
            <a:ext cx="858838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6" name="Rectangle 18"/>
          <p:cNvSpPr>
            <a:spLocks noChangeArrowheads="1"/>
          </p:cNvSpPr>
          <p:nvPr/>
        </p:nvSpPr>
        <p:spPr bwMode="auto">
          <a:xfrm>
            <a:off x="7318375" y="3516313"/>
            <a:ext cx="685800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30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7" name="Rectangle 19"/>
          <p:cNvSpPr>
            <a:spLocks noChangeArrowheads="1"/>
          </p:cNvSpPr>
          <p:nvPr/>
        </p:nvSpPr>
        <p:spPr bwMode="auto">
          <a:xfrm>
            <a:off x="3273425" y="3919538"/>
            <a:ext cx="9017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190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8" name="Rectangle 20"/>
          <p:cNvSpPr>
            <a:spLocks noChangeArrowheads="1"/>
          </p:cNvSpPr>
          <p:nvPr/>
        </p:nvSpPr>
        <p:spPr bwMode="auto">
          <a:xfrm>
            <a:off x="3200400" y="4768850"/>
            <a:ext cx="914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125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Rectangle 21"/>
          <p:cNvSpPr>
            <a:spLocks noChangeArrowheads="1"/>
          </p:cNvSpPr>
          <p:nvPr/>
        </p:nvSpPr>
        <p:spPr bwMode="auto">
          <a:xfrm>
            <a:off x="3449638" y="5497513"/>
            <a:ext cx="969962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3300"/>
                </a:solidFill>
                <a:latin typeface="Times New Roman" panose="02020603050405020304" pitchFamily="18" charset="0"/>
              </a:rPr>
              <a:t>260</a:t>
            </a:r>
            <a:endParaRPr lang="en-US" altLang="en-US" sz="3600" b="1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279" name="Object 32"/>
          <p:cNvGraphicFramePr>
            <a:graphicFrameLocks noChangeAspect="1"/>
          </p:cNvGraphicFramePr>
          <p:nvPr/>
        </p:nvGraphicFramePr>
        <p:xfrm>
          <a:off x="5794375" y="609600"/>
          <a:ext cx="423863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r:id="rId4" imgW="139639" imgH="393529" progId="Equation.3">
                  <p:embed/>
                </p:oleObj>
              </mc:Choice>
              <mc:Fallback>
                <p:oleObj r:id="rId4" imgW="139639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609600"/>
                        <a:ext cx="423863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35"/>
          <p:cNvGraphicFramePr>
            <a:graphicFrameLocks noChangeAspect="1"/>
          </p:cNvGraphicFramePr>
          <p:nvPr/>
        </p:nvGraphicFramePr>
        <p:xfrm>
          <a:off x="5773738" y="1971675"/>
          <a:ext cx="403225" cy="1208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r:id="rId6" imgW="152334" imgH="393529" progId="Equation.3">
                  <p:embed/>
                </p:oleObj>
              </mc:Choice>
              <mc:Fallback>
                <p:oleObj r:id="rId6" imgW="152334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38" y="1971675"/>
                        <a:ext cx="403225" cy="1208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37"/>
          <p:cNvGraphicFramePr>
            <a:graphicFrameLocks noChangeAspect="1"/>
          </p:cNvGraphicFramePr>
          <p:nvPr/>
        </p:nvGraphicFramePr>
        <p:xfrm>
          <a:off x="5824538" y="3219450"/>
          <a:ext cx="503237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r:id="rId8" imgW="152334" imgH="393529" progId="Equation.3">
                  <p:embed/>
                </p:oleObj>
              </mc:Choice>
              <mc:Fallback>
                <p:oleObj r:id="rId8" imgW="152334" imgH="39352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3219450"/>
                        <a:ext cx="503237" cy="120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1" grpId="0"/>
      <p:bldP spid="6154" grpId="0"/>
      <p:bldP spid="6155" grpId="0"/>
      <p:bldP spid="6156" grpId="0"/>
      <p:bldP spid="6157" grpId="0"/>
      <p:bldP spid="6158" grpId="0"/>
      <p:bldP spid="61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0" y="14478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Bài 4. </a:t>
            </a:r>
            <a:endParaRPr lang="en-US" altLang="en-US" sz="28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2209800" y="990600"/>
            <a:ext cx="495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ba ngày 19 tháng 10 năm 2021</a:t>
            </a: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0" y="5334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</a:t>
            </a:r>
          </a:p>
        </p:txBody>
      </p:sp>
      <p:sp>
        <p:nvSpPr>
          <p:cNvPr id="27682" name="Text Box 34"/>
          <p:cNvSpPr txBox="1">
            <a:spLocks noChangeArrowheads="1"/>
          </p:cNvSpPr>
          <p:nvPr/>
        </p:nvSpPr>
        <p:spPr bwMode="auto">
          <a:xfrm>
            <a:off x="0" y="1981200"/>
            <a:ext cx="9144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cuộc thi chạy 60 m, Nam chạy hết ¼ phút, Bình chạy hết 1/5 phút. Hỏi ai chạy nhanh hơn và nhanh hơn mấy giây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925" y="3563938"/>
            <a:ext cx="9109075" cy="148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Như vậy muốn biết ai chạy nhanh hơn chúng ta cần phải </a:t>
            </a:r>
          </a:p>
        </p:txBody>
      </p:sp>
      <p:sp>
        <p:nvSpPr>
          <p:cNvPr id="13" name="Rectangle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5763" y="4305302"/>
            <a:ext cx="5974820" cy="803682"/>
          </a:xfrm>
          <a:prstGeom prst="rect">
            <a:avLst/>
          </a:prstGeom>
          <a:blipFill rotWithShape="1">
            <a:blip r:embed="rId2"/>
            <a:stretch>
              <a:fillRect l="-2551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26075" y="5125577"/>
            <a:ext cx="2967479" cy="803682"/>
          </a:xfrm>
          <a:prstGeom prst="rect">
            <a:avLst/>
          </a:prstGeom>
          <a:blipFill rotWithShape="1">
            <a:blip r:embed="rId3"/>
            <a:stretch>
              <a:fillRect r="-472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05400" y="5001120"/>
            <a:ext cx="2967479" cy="801310"/>
          </a:xfrm>
          <a:prstGeom prst="rect">
            <a:avLst/>
          </a:prstGeom>
          <a:blipFill rotWithShape="1">
            <a:blip r:embed="rId4"/>
            <a:stretch>
              <a:fillRect r="-4733" b="-9848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latin typeface="Arial" charset="0"/>
              </a:rPr>
              <a:t>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96938" y="5900738"/>
            <a:ext cx="7620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Bình chạy nhanh hơn Nam là 3 giây.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7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82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228600" y="1143000"/>
            <a:ext cx="63087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Khoanh vào chữ đặt trước câu trả lời đúng: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Đồng hồ chỉ: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9 giờ 8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 giờ 40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8 giờ 45 phút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9 giờ 40 phút</a:t>
            </a:r>
            <a:endParaRPr lang="en-US" altLang="en-US" sz="2400"/>
          </a:p>
        </p:txBody>
      </p:sp>
      <p:pic>
        <p:nvPicPr>
          <p:cNvPr id="5" name="Picture 2" descr="Giải bài 5 trang 26 sgk Toán 4 | Để học tốt Toá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831975"/>
            <a:ext cx="16287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457200" y="3581400"/>
            <a:ext cx="2192338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 kg 8g = ?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58g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508g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5008g</a:t>
            </a:r>
          </a:p>
          <a:p>
            <a:pPr algn="just"/>
            <a:r>
              <a:rPr lang="en-US" alt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580g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61925" y="2066925"/>
            <a:ext cx="663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80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025" y="4673600"/>
            <a:ext cx="7239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5400">
                <a:solidFill>
                  <a:srgbClr val="FF0000"/>
                </a:solidFill>
              </a:rPr>
              <a:t>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433</Words>
  <Application>Microsoft Office PowerPoint</Application>
  <PresentationFormat>On-screen Show (4:3)</PresentationFormat>
  <Paragraphs>81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Default Design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Tan</dc:creator>
  <cp:lastModifiedBy>Admin</cp:lastModifiedBy>
  <cp:revision>131</cp:revision>
  <dcterms:created xsi:type="dcterms:W3CDTF">2010-08-30T11:25:34Z</dcterms:created>
  <dcterms:modified xsi:type="dcterms:W3CDTF">2022-09-30T03:34:49Z</dcterms:modified>
</cp:coreProperties>
</file>