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3" r:id="rId2"/>
    <p:sldId id="289" r:id="rId3"/>
    <p:sldId id="284" r:id="rId4"/>
    <p:sldId id="286" r:id="rId5"/>
    <p:sldId id="287" r:id="rId6"/>
    <p:sldId id="288" r:id="rId7"/>
    <p:sldId id="290" r:id="rId8"/>
    <p:sldId id="291" r:id="rId9"/>
    <p:sldId id="292" r:id="rId10"/>
    <p:sldId id="295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A2F"/>
    <a:srgbClr val="F9ED32"/>
    <a:srgbClr val="A5C0A4"/>
    <a:srgbClr val="C8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0A11-DD45-43D7-9862-1945D1060EB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0C2EA-F5AA-46BC-827A-AB9239CDF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3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693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4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69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763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05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470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316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11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598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558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50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7F62-1A2B-4DB0-8720-51B0035188A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F4B-E2F4-4F71-A918-7487F841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4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7F62-1A2B-4DB0-8720-51B0035188A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F4B-E2F4-4F71-A918-7487F841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8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7F62-1A2B-4DB0-8720-51B0035188A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F4B-E2F4-4F71-A918-7487F841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51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5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7F62-1A2B-4DB0-8720-51B0035188A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F4B-E2F4-4F71-A918-7487F841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8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7F62-1A2B-4DB0-8720-51B0035188A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F4B-E2F4-4F71-A918-7487F841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7F62-1A2B-4DB0-8720-51B0035188A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F4B-E2F4-4F71-A918-7487F841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0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7F62-1A2B-4DB0-8720-51B0035188A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F4B-E2F4-4F71-A918-7487F841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9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7F62-1A2B-4DB0-8720-51B0035188A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F4B-E2F4-4F71-A918-7487F841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7F62-1A2B-4DB0-8720-51B0035188A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F4B-E2F4-4F71-A918-7487F841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7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7F62-1A2B-4DB0-8720-51B0035188A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F4B-E2F4-4F71-A918-7487F841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7F62-1A2B-4DB0-8720-51B0035188A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F4B-E2F4-4F71-A918-7487F841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3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7F62-1A2B-4DB0-8720-51B0035188A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37F4B-E2F4-4F71-A918-7487F841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>
            <a:fillRect/>
          </a:stretch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89589" y="846047"/>
            <a:ext cx="857613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spcAft>
                <a:spcPts val="2400"/>
              </a:spcAft>
            </a:pPr>
            <a:r>
              <a:rPr lang="en-US" altLang="en-US" sz="36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3600" b="1" u="sng" dirty="0">
              <a:solidFill>
                <a:srgbClr val="694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2400"/>
              </a:spcAft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LUYỆN TẬP XÂY DỰNG CỐT TRUYỆN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87696" y="26695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endParaRPr lang="zh-CN" altLang="en-US" sz="1800" b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04904" y="236817"/>
            <a:ext cx="9366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2293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8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8188" y="101751"/>
            <a:ext cx="93660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spcBef>
                <a:spcPct val="0"/>
              </a:spcBef>
              <a:spcAft>
                <a:spcPts val="2400"/>
              </a:spcAft>
            </a:pP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2400" b="1" u="sng" dirty="0">
              <a:solidFill>
                <a:srgbClr val="694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2400"/>
              </a:spcAft>
            </a:pPr>
            <a:endParaRPr lang="en-US" altLang="en-US" sz="2400" b="1" u="sng" dirty="0">
              <a:solidFill>
                <a:srgbClr val="694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8" name="组合 42"/>
          <p:cNvGrpSpPr/>
          <p:nvPr/>
        </p:nvGrpSpPr>
        <p:grpSpPr>
          <a:xfrm>
            <a:off x="3943342" y="908486"/>
            <a:ext cx="3959687" cy="1760141"/>
            <a:chOff x="3452623" y="2276871"/>
            <a:chExt cx="4371569" cy="2336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7"/>
            <p:cNvSpPr/>
            <p:nvPr/>
          </p:nvSpPr>
          <p:spPr bwMode="auto">
            <a:xfrm>
              <a:off x="3452623" y="2276871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F7E3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0" name="Freeform 7"/>
            <p:cNvSpPr/>
            <p:nvPr/>
          </p:nvSpPr>
          <p:spPr bwMode="auto">
            <a:xfrm flipV="1">
              <a:off x="5480271" y="3445297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F7E3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1" name="组合 43"/>
          <p:cNvGrpSpPr/>
          <p:nvPr/>
        </p:nvGrpSpPr>
        <p:grpSpPr>
          <a:xfrm>
            <a:off x="3943342" y="908486"/>
            <a:ext cx="3959687" cy="1760141"/>
            <a:chOff x="3452623" y="2276871"/>
            <a:chExt cx="4371569" cy="2336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7"/>
            <p:cNvSpPr/>
            <p:nvPr/>
          </p:nvSpPr>
          <p:spPr bwMode="auto">
            <a:xfrm flipV="1">
              <a:off x="3452623" y="3445297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480271" y="2276871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4" name="椭圆 44"/>
          <p:cNvSpPr/>
          <p:nvPr/>
        </p:nvSpPr>
        <p:spPr>
          <a:xfrm>
            <a:off x="4333155" y="1247128"/>
            <a:ext cx="1365822" cy="113576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45"/>
          <p:cNvSpPr/>
          <p:nvPr/>
        </p:nvSpPr>
        <p:spPr>
          <a:xfrm>
            <a:off x="6169761" y="1247128"/>
            <a:ext cx="1365822" cy="113576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52"/>
          <p:cNvSpPr/>
          <p:nvPr/>
        </p:nvSpPr>
        <p:spPr>
          <a:xfrm>
            <a:off x="0" y="3018346"/>
            <a:ext cx="1187500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ốm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hiếu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?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Cốt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?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cốt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thư</a:t>
            </a:r>
            <a:endParaRPr lang="en-US" altLang="en-US" sz="3200" b="1" dirty="0">
              <a:solidFill>
                <a:srgbClr val="694A2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矩形 55"/>
          <p:cNvSpPr/>
          <p:nvPr/>
        </p:nvSpPr>
        <p:spPr>
          <a:xfrm>
            <a:off x="3562045" y="2009616"/>
            <a:ext cx="4750916" cy="1210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b="1" dirty="0" err="1">
                <a:solidFill>
                  <a:srgbClr val="F9E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Cũng</a:t>
            </a:r>
            <a:r>
              <a:rPr lang="en-US" altLang="zh-CN" sz="5400" b="1" dirty="0">
                <a:solidFill>
                  <a:srgbClr val="F9E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rgbClr val="F9E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</a:t>
            </a:r>
            <a:r>
              <a:rPr lang="en-US" altLang="zh-CN" sz="5400" b="1" dirty="0">
                <a:solidFill>
                  <a:srgbClr val="F9E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zh-CN" sz="5400" b="1" dirty="0" err="1">
                <a:solidFill>
                  <a:srgbClr val="F9E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dặn</a:t>
            </a:r>
            <a:r>
              <a:rPr lang="en-US" altLang="zh-CN" sz="5400" b="1" dirty="0">
                <a:solidFill>
                  <a:srgbClr val="F9E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rgbClr val="F9E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dò</a:t>
            </a:r>
            <a:endParaRPr lang="en-US" altLang="zh-CN" sz="5400" b="1" dirty="0">
              <a:solidFill>
                <a:srgbClr val="F9ED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93135" y="2212224"/>
            <a:ext cx="11147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zh-CN" sz="8000" b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biệt các em!</a:t>
            </a:r>
            <a:endParaRPr lang="zh-CN" altLang="en-US" sz="8000" b="1" dirty="0">
              <a:solidFill>
                <a:srgbClr val="865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6454792" y="1578830"/>
            <a:ext cx="3612629" cy="0"/>
          </a:xfrm>
          <a:prstGeom prst="line">
            <a:avLst/>
          </a:prstGeom>
          <a:ln w="76200">
            <a:solidFill>
              <a:srgbClr val="A6C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377149" y="932499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Cốt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6266674" y="1685472"/>
            <a:ext cx="6169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386024" y="4425154"/>
            <a:ext cx="3612629" cy="0"/>
          </a:xfrm>
          <a:prstGeom prst="line">
            <a:avLst/>
          </a:prstGeom>
          <a:ln w="76200">
            <a:solidFill>
              <a:srgbClr val="C8D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290479" y="3224825"/>
            <a:ext cx="5289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Cốt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6266674" y="4596983"/>
            <a:ext cx="5594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+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+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+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28615" y="3393488"/>
            <a:ext cx="361262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58986" y="2809755"/>
            <a:ext cx="272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Kiểm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cũ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: 对角圆角 5"/>
          <p:cNvSpPr/>
          <p:nvPr/>
        </p:nvSpPr>
        <p:spPr>
          <a:xfrm>
            <a:off x="4722687" y="3578335"/>
            <a:ext cx="1543987" cy="1543987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对角圆角 3"/>
          <p:cNvSpPr/>
          <p:nvPr/>
        </p:nvSpPr>
        <p:spPr>
          <a:xfrm>
            <a:off x="4722687" y="1265768"/>
            <a:ext cx="1543987" cy="154398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74592" y="209006"/>
            <a:ext cx="496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spcBef>
                <a:spcPct val="0"/>
              </a:spcBef>
              <a:spcAft>
                <a:spcPts val="2400"/>
              </a:spcAft>
            </a:pPr>
            <a:r>
              <a:rPr lang="en-US" altLang="en-US" sz="20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2000" b="1" u="sng" dirty="0">
              <a:solidFill>
                <a:srgbClr val="694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4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  <p:bldP spid="6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8188" y="101751"/>
            <a:ext cx="93660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spcBef>
                <a:spcPct val="0"/>
              </a:spcBef>
              <a:spcAft>
                <a:spcPts val="2400"/>
              </a:spcAft>
            </a:pP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2400" b="1" u="sng" dirty="0">
              <a:solidFill>
                <a:srgbClr val="694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2400"/>
              </a:spcAft>
            </a:pPr>
            <a:endParaRPr lang="en-US" altLang="en-US" sz="2400" b="1" u="sng" dirty="0">
              <a:solidFill>
                <a:srgbClr val="694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219916" y="1453050"/>
            <a:ext cx="8382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800" b="1" i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tưởng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vắn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ốm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94A2F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800" b="1" dirty="0">
                <a:solidFill>
                  <a:srgbClr val="694A2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4972516" y="2367450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694A2F"/>
              </a:solidFill>
            </a:endParaRP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6953716" y="236745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694A2F"/>
              </a:solidFill>
            </a:endParaRPr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810716" y="282465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694A2F"/>
              </a:solidFill>
            </a:endParaRPr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5353516" y="1910250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694A2F"/>
              </a:solidFill>
            </a:endParaRPr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 flipV="1">
            <a:off x="7868116" y="1910250"/>
            <a:ext cx="1765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694A2F"/>
              </a:solidFill>
            </a:endParaRP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8630116" y="236745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694A2F"/>
              </a:solidFill>
            </a:endParaRPr>
          </a:p>
        </p:txBody>
      </p:sp>
      <p:pic>
        <p:nvPicPr>
          <p:cNvPr id="25" name="图片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7" y="1785349"/>
            <a:ext cx="3339534" cy="5049764"/>
          </a:xfrm>
          <a:prstGeom prst="rect">
            <a:avLst/>
          </a:prstGeom>
        </p:spPr>
      </p:pic>
      <p:sp>
        <p:nvSpPr>
          <p:cNvPr id="27" name="五边形 7"/>
          <p:cNvSpPr/>
          <p:nvPr/>
        </p:nvSpPr>
        <p:spPr>
          <a:xfrm flipH="1">
            <a:off x="3590364" y="3292025"/>
            <a:ext cx="7543799" cy="1566575"/>
          </a:xfrm>
          <a:prstGeom prst="homePlat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cốt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695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8188" y="101751"/>
            <a:ext cx="93660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spcBef>
                <a:spcPct val="0"/>
              </a:spcBef>
              <a:spcAft>
                <a:spcPts val="2400"/>
              </a:spcAft>
            </a:pP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2400" b="1" u="sng" dirty="0">
              <a:solidFill>
                <a:srgbClr val="694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2400"/>
              </a:spcAft>
            </a:pPr>
            <a:endParaRPr lang="en-US" altLang="en-US" sz="2400" b="1" u="sng" dirty="0">
              <a:solidFill>
                <a:srgbClr val="694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75446" y="1603159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375446" y="917359"/>
            <a:ext cx="66294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sng" dirty="0" err="1">
                <a:latin typeface="Times New Roman" panose="02020603050405020304" pitchFamily="18" charset="0"/>
              </a:rPr>
              <a:t>Gợi</a:t>
            </a:r>
            <a:r>
              <a:rPr lang="en-US" altLang="en-US" sz="2800" b="1" i="1" u="sng" dirty="0">
                <a:latin typeface="Times New Roman" panose="02020603050405020304" pitchFamily="18" charset="0"/>
              </a:rPr>
              <a:t> ý 1: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ốm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   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ốm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nặng</a:t>
            </a:r>
            <a:r>
              <a:rPr lang="en-US" altLang="en-US" sz="2800" b="1" dirty="0"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Ốm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bệt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Ốm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latin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747046" y="3495459"/>
            <a:ext cx="495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1223046" y="3346234"/>
            <a:ext cx="86868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2. Người con chăm sóc mẹ như thế nào?</a:t>
            </a:r>
          </a:p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400">
                <a:solidFill>
                  <a:srgbClr val="0000FF"/>
                </a:solidFill>
              </a:rPr>
              <a:t>      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375446" y="3800259"/>
            <a:ext cx="79248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chăm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sóc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tận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tuỵ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đêm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-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uống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quạt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9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8188" y="101751"/>
            <a:ext cx="93660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spcBef>
                <a:spcPct val="0"/>
              </a:spcBef>
              <a:spcAft>
                <a:spcPts val="2400"/>
              </a:spcAft>
            </a:pP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2400" b="1" u="sng" dirty="0">
              <a:solidFill>
                <a:srgbClr val="694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2400"/>
              </a:spcAft>
            </a:pPr>
            <a:endParaRPr lang="en-US" altLang="en-US" sz="2400" b="1" u="sng" dirty="0">
              <a:solidFill>
                <a:srgbClr val="694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036320" y="1080988"/>
            <a:ext cx="9144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112520" y="2071588"/>
            <a:ext cx="81534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>
                <a:latin typeface="Times New Roman" panose="02020603050405020304" pitchFamily="18" charset="0"/>
              </a:rPr>
              <a:t>- Người con phải vào tận rừng sâu tìm một loại thuốc quý.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- Người con phải tìm một bà tiên già sống trên ngọn núi cao. 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- Người con trèo đèo lội suối tìm loại thuốc quý.  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- Người con phải cho thần Đêm Tối đôi mắt của mình.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8188" y="101751"/>
            <a:ext cx="93660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spcBef>
                <a:spcPct val="0"/>
              </a:spcBef>
              <a:spcAft>
                <a:spcPts val="2400"/>
              </a:spcAft>
            </a:pP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2400" b="1" u="sng" dirty="0">
              <a:solidFill>
                <a:srgbClr val="694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2400"/>
              </a:spcAft>
            </a:pPr>
            <a:endParaRPr lang="en-US" altLang="en-US" sz="2400" b="1" u="sng" dirty="0">
              <a:solidFill>
                <a:srgbClr val="694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406434" y="1614388"/>
            <a:ext cx="8001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>
                <a:latin typeface="Times New Roman" panose="02020603050405020304" pitchFamily="18" charset="0"/>
              </a:rPr>
              <a:t>- Người con gửi mẹ cho hàng xóm rồi lặn lội vào rừng. Trong rừng người con gặp nhiều thú dữ nhưng chúng đều thương tình không ăn thịt.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  Người con chấp nhận bị gai cào, chân bị đá đâm chảy máu, bụng đói nhưng vẫn không lùi bước.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-  Người con chấp nhận cho thần Đêm Tối đôi mắt của mình để cứu mẹ.  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177834" y="1080988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4.Người con đã làm gì để có thuốc chữa bệnh cho mẹ?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4983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8188" y="101751"/>
            <a:ext cx="93660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spcBef>
                <a:spcPct val="0"/>
              </a:spcBef>
              <a:spcAft>
                <a:spcPts val="2400"/>
              </a:spcAft>
            </a:pP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2400" b="1" u="sng" dirty="0">
              <a:solidFill>
                <a:srgbClr val="694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2400"/>
              </a:spcAft>
            </a:pPr>
            <a:endParaRPr lang="en-US" altLang="en-US" sz="2400" b="1" u="sng" dirty="0">
              <a:solidFill>
                <a:srgbClr val="694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171303" y="1721457"/>
            <a:ext cx="81534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Bà tiên hiền lành mở cửa đón cậu, cho thuốc quý rồi phẩy tay trong nháy mắt cậu đã về đến nhà.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Bà tiên cảm động cho cậu bé thuốc và bắt thần Đêm Tối trả lại đôi mắt cho cậu.</a:t>
            </a:r>
            <a:endParaRPr lang="en-US" altLang="en-US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95103" y="1188057"/>
            <a:ext cx="7696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5. Bà tiên giúp hai mẹ con như thế nào?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8188" y="101751"/>
            <a:ext cx="93660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spcBef>
                <a:spcPct val="0"/>
              </a:spcBef>
              <a:spcAft>
                <a:spcPts val="2400"/>
              </a:spcAft>
            </a:pP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2400" b="1" u="sng" dirty="0">
              <a:solidFill>
                <a:srgbClr val="694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2400"/>
              </a:spcAft>
            </a:pPr>
            <a:endParaRPr lang="en-US" altLang="en-US" sz="2400" b="1" u="sng" dirty="0">
              <a:solidFill>
                <a:srgbClr val="694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264774" y="807851"/>
            <a:ext cx="81534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u="sng" dirty="0" err="1">
                <a:latin typeface="Times New Roman" panose="02020603050405020304" pitchFamily="18" charset="0"/>
              </a:rPr>
              <a:t>Gợi</a:t>
            </a:r>
            <a:r>
              <a:rPr lang="en-US" altLang="en-US" sz="2800" b="1" i="1" u="sng" dirty="0">
                <a:latin typeface="Times New Roman" panose="02020603050405020304" pitchFamily="18" charset="0"/>
              </a:rPr>
              <a:t> ý 2</a:t>
            </a:r>
            <a:r>
              <a:rPr lang="en-US" altLang="en-US" sz="2800" b="1" dirty="0">
                <a:latin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tưởng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?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31838" y="3990702"/>
            <a:ext cx="84582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?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</a:t>
            </a:r>
          </a:p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nghèo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tiền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mua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972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8188" y="101751"/>
            <a:ext cx="93660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spcBef>
                <a:spcPct val="0"/>
              </a:spcBef>
              <a:spcAft>
                <a:spcPts val="2400"/>
              </a:spcAft>
            </a:pP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u="sng" dirty="0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694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2400" b="1" u="sng" dirty="0">
              <a:solidFill>
                <a:srgbClr val="694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2400"/>
              </a:spcAft>
            </a:pPr>
            <a:endParaRPr lang="en-US" altLang="en-US" sz="2400" b="1" u="sng" dirty="0">
              <a:solidFill>
                <a:srgbClr val="694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780528" y="763858"/>
            <a:ext cx="87630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thách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con ?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già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Tiền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túi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hang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sung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sướng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731838" y="4027758"/>
            <a:ext cx="8077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Cậu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phía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khổ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sở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Cậu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đoán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tiền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chữa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Cậu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chạy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tiền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5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"/>
  <p:tag name="MH" val="20160305212251"/>
  <p:tag name="MH_LIBRARY" val="GRAPHI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846</Words>
  <Application>Microsoft Office PowerPoint</Application>
  <PresentationFormat>Widescreen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Microsoft YaHei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THE-SU</dc:creator>
  <cp:lastModifiedBy>TT</cp:lastModifiedBy>
  <cp:revision>8</cp:revision>
  <dcterms:created xsi:type="dcterms:W3CDTF">2022-09-27T13:17:24Z</dcterms:created>
  <dcterms:modified xsi:type="dcterms:W3CDTF">2022-09-30T01:38:09Z</dcterms:modified>
</cp:coreProperties>
</file>