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9" r:id="rId4"/>
    <p:sldId id="288" r:id="rId5"/>
    <p:sldId id="289" r:id="rId6"/>
    <p:sldId id="290" r:id="rId7"/>
    <p:sldId id="291" r:id="rId8"/>
    <p:sldId id="285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295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1E9C-1AFF-4488-8452-AE271698069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DD2D-1F57-44FE-8111-8E476714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48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1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4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146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5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0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6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48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6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4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0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D6C55-0532-4C0C-96DD-B55E29A134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2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3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9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7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1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51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5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7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F6BB-89D0-4307-95BE-CE3281E5C80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0688-8977-4232-98F2-5F9D7BB4E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him%201.MPG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HIM3.MPG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3461208" y="3728301"/>
            <a:ext cx="5269584" cy="3129699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80726" y="1240122"/>
            <a:ext cx="10430546" cy="76808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8" name="57d82d0e8bc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6614" y="629103"/>
            <a:ext cx="609600" cy="6096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87599" y="744179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prstClr val="white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981601" y="2048263"/>
            <a:ext cx="10430546" cy="76808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8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Cốt</a:t>
            </a:r>
            <a:r>
              <a:rPr lang="en-US" sz="8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truyện</a:t>
            </a:r>
            <a:endParaRPr lang="en-US" sz="80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UVN Sang Song Nang" panose="03030802040007090B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8" descr="vo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6053138" cy="563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CAYKHE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1263650"/>
            <a:ext cx="6197600" cy="5594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47625" y="1870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4" descr="CAYKHE 2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69" y="520348"/>
            <a:ext cx="5918200" cy="349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aykhe 7"/>
          <p:cNvPicPr>
            <a:picLocks noChangeAspect="1" noChangeArrowheads="1"/>
          </p:cNvPicPr>
          <p:nvPr/>
        </p:nvPicPr>
        <p:blipFill>
          <a:blip r:embed="rId6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000" y="477948"/>
            <a:ext cx="5994400" cy="323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AY KHE1"/>
          <p:cNvPicPr>
            <a:picLocks noChangeAspect="1" noChangeArrowheads="1"/>
          </p:cNvPicPr>
          <p:nvPr/>
        </p:nvPicPr>
        <p:blipFill>
          <a:blip r:embed="rId7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4138" y="3893856"/>
            <a:ext cx="59102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him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00" y="3893856"/>
            <a:ext cx="5829300" cy="2700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9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  <p:bldP spid="2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7" descr="HINHBAY 2"/>
          <p:cNvPicPr>
            <a:picLocks noChangeAspect="1" noChangeArrowheads="1"/>
          </p:cNvPicPr>
          <p:nvPr/>
        </p:nvPicPr>
        <p:blipFill>
          <a:blip r:embed="rId4">
            <a:lum bright="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9038" y="628844"/>
            <a:ext cx="5922962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vochongem"/>
          <p:cNvPicPr>
            <a:picLocks noChangeAspect="1" noChangeArrowheads="1"/>
          </p:cNvPicPr>
          <p:nvPr/>
        </p:nvPicPr>
        <p:blipFill>
          <a:blip r:embed="rId5">
            <a:lum bright="14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7300" y="3903940"/>
            <a:ext cx="5854700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 descr="chimcho 2"/>
          <p:cNvPicPr>
            <a:picLocks noChangeAspect="1" noChangeArrowheads="1"/>
          </p:cNvPicPr>
          <p:nvPr/>
        </p:nvPicPr>
        <p:blipFill>
          <a:blip r:embed="rId6">
            <a:lum bright="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8844"/>
            <a:ext cx="6159500" cy="3109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9" descr="vang"/>
          <p:cNvPicPr>
            <a:picLocks noChangeAspect="1" noChangeArrowheads="1"/>
          </p:cNvPicPr>
          <p:nvPr/>
        </p:nvPicPr>
        <p:blipFill>
          <a:blip r:embed="rId7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03940"/>
            <a:ext cx="6121400" cy="2754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2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4" descr="DOI KHE"/>
          <p:cNvPicPr>
            <a:picLocks noChangeAspect="1" noChangeArrowheads="1"/>
          </p:cNvPicPr>
          <p:nvPr/>
        </p:nvPicPr>
        <p:blipFill>
          <a:blip r:embed="rId4">
            <a:lum bright="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5172" y="745015"/>
            <a:ext cx="5458264" cy="292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ANH GIAU 2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308" y="3733800"/>
            <a:ext cx="5338763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ANHGIAU 1"/>
          <p:cNvPicPr>
            <a:picLocks noChangeAspect="1" noChangeArrowheads="1"/>
          </p:cNvPicPr>
          <p:nvPr/>
        </p:nvPicPr>
        <p:blipFill>
          <a:blip r:embed="rId6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4674" y="3733800"/>
            <a:ext cx="53387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vochonganh"/>
          <p:cNvPicPr>
            <a:picLocks noChangeAspect="1" noChangeArrowheads="1"/>
          </p:cNvPicPr>
          <p:nvPr/>
        </p:nvPicPr>
        <p:blipFill>
          <a:blip r:embed="rId7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7" y="745015"/>
            <a:ext cx="5458265" cy="292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0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4" descr="ANHGIAU 4"/>
          <p:cNvPicPr>
            <a:picLocks noChangeAspect="1" noChangeArrowheads="1"/>
          </p:cNvPicPr>
          <p:nvPr/>
        </p:nvPicPr>
        <p:blipFill>
          <a:blip r:embed="rId5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713" y="912504"/>
            <a:ext cx="53387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BAYANH1"/>
          <p:cNvPicPr>
            <a:picLocks noChangeAspect="1" noChangeArrowheads="1"/>
          </p:cNvPicPr>
          <p:nvPr/>
        </p:nvPicPr>
        <p:blipFill>
          <a:blip r:embed="rId6">
            <a:lum bright="1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854" y="3702050"/>
            <a:ext cx="53387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ankhe"/>
          <p:cNvPicPr>
            <a:picLocks noChangeAspect="1" noChangeArrowheads="1"/>
          </p:cNvPicPr>
          <p:nvPr/>
        </p:nvPicPr>
        <p:blipFill>
          <a:blip r:embed="rId7">
            <a:lum bright="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75" y="912504"/>
            <a:ext cx="5338763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HIM3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38" y="3657600"/>
            <a:ext cx="53340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2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  <p:bldP spid="2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4" descr="BAY ANH 4"/>
          <p:cNvPicPr>
            <a:picLocks noChangeAspect="1" noChangeArrowheads="1"/>
          </p:cNvPicPr>
          <p:nvPr/>
        </p:nvPicPr>
        <p:blipFill>
          <a:blip r:embed="rId4">
            <a:lum bright="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0"/>
            <a:ext cx="5338763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ROI 1"/>
          <p:cNvPicPr>
            <a:picLocks noChangeAspect="1" noChangeArrowheads="1"/>
          </p:cNvPicPr>
          <p:nvPr/>
        </p:nvPicPr>
        <p:blipFill>
          <a:blip r:embed="rId5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238" y="3810000"/>
            <a:ext cx="53387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thamlam"/>
          <p:cNvPicPr>
            <a:picLocks noChangeAspect="1" noChangeArrowheads="1"/>
          </p:cNvPicPr>
          <p:nvPr/>
        </p:nvPicPr>
        <p:blipFill>
          <a:blip r:embed="rId6">
            <a:lum bright="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5338763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thaml 2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238" y="762000"/>
            <a:ext cx="5338762" cy="273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8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6" name="Picture 4" descr="ROI 2"/>
          <p:cNvPicPr>
            <a:picLocks noChangeAspect="1" noChangeArrowheads="1"/>
          </p:cNvPicPr>
          <p:nvPr/>
        </p:nvPicPr>
        <p:blipFill>
          <a:blip r:embed="rId4">
            <a:lum bright="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9717"/>
            <a:ext cx="5588000" cy="3278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bien"/>
          <p:cNvPicPr>
            <a:picLocks noChangeAspect="1" noChangeArrowheads="1"/>
          </p:cNvPicPr>
          <p:nvPr/>
        </p:nvPicPr>
        <p:blipFill>
          <a:blip r:embed="rId5">
            <a:lum bright="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24250"/>
            <a:ext cx="1219200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cheât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638" y="624167"/>
            <a:ext cx="5440362" cy="3233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0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 noChangeArrowheads="1"/>
          </p:cNvSpPr>
          <p:nvPr/>
        </p:nvSpPr>
        <p:spPr bwMode="auto">
          <a:xfrm rot="-455902">
            <a:off x="90429" y="760708"/>
            <a:ext cx="1792390" cy="1486809"/>
          </a:xfrm>
          <a:custGeom>
            <a:avLst/>
            <a:gdLst>
              <a:gd name="T0" fmla="*/ 14 w 71"/>
              <a:gd name="T1" fmla="*/ 4 h 81"/>
              <a:gd name="T2" fmla="*/ 6 w 71"/>
              <a:gd name="T3" fmla="*/ 13 h 81"/>
              <a:gd name="T4" fmla="*/ 14 w 71"/>
              <a:gd name="T5" fmla="*/ 22 h 81"/>
              <a:gd name="T6" fmla="*/ 23 w 71"/>
              <a:gd name="T7" fmla="*/ 13 h 81"/>
              <a:gd name="T8" fmla="*/ 14 w 71"/>
              <a:gd name="T9" fmla="*/ 4 h 81"/>
              <a:gd name="T10" fmla="*/ 40 w 71"/>
              <a:gd name="T11" fmla="*/ 23 h 81"/>
              <a:gd name="T12" fmla="*/ 41 w 71"/>
              <a:gd name="T13" fmla="*/ 30 h 81"/>
              <a:gd name="T14" fmla="*/ 45 w 71"/>
              <a:gd name="T15" fmla="*/ 31 h 81"/>
              <a:gd name="T16" fmla="*/ 48 w 71"/>
              <a:gd name="T17" fmla="*/ 25 h 81"/>
              <a:gd name="T18" fmla="*/ 40 w 71"/>
              <a:gd name="T19" fmla="*/ 23 h 81"/>
              <a:gd name="T20" fmla="*/ 53 w 71"/>
              <a:gd name="T21" fmla="*/ 26 h 81"/>
              <a:gd name="T22" fmla="*/ 48 w 71"/>
              <a:gd name="T23" fmla="*/ 35 h 81"/>
              <a:gd name="T24" fmla="*/ 48 w 71"/>
              <a:gd name="T25" fmla="*/ 37 h 81"/>
              <a:gd name="T26" fmla="*/ 46 w 71"/>
              <a:gd name="T27" fmla="*/ 36 h 81"/>
              <a:gd name="T28" fmla="*/ 42 w 71"/>
              <a:gd name="T29" fmla="*/ 35 h 81"/>
              <a:gd name="T30" fmla="*/ 31 w 71"/>
              <a:gd name="T31" fmla="*/ 43 h 81"/>
              <a:gd name="T32" fmla="*/ 24 w 71"/>
              <a:gd name="T33" fmla="*/ 36 h 81"/>
              <a:gd name="T34" fmla="*/ 24 w 71"/>
              <a:gd name="T35" fmla="*/ 51 h 81"/>
              <a:gd name="T36" fmla="*/ 25 w 71"/>
              <a:gd name="T37" fmla="*/ 81 h 81"/>
              <a:gd name="T38" fmla="*/ 18 w 71"/>
              <a:gd name="T39" fmla="*/ 81 h 81"/>
              <a:gd name="T40" fmla="*/ 16 w 71"/>
              <a:gd name="T41" fmla="*/ 55 h 81"/>
              <a:gd name="T42" fmla="*/ 13 w 71"/>
              <a:gd name="T43" fmla="*/ 55 h 81"/>
              <a:gd name="T44" fmla="*/ 12 w 71"/>
              <a:gd name="T45" fmla="*/ 81 h 81"/>
              <a:gd name="T46" fmla="*/ 4 w 71"/>
              <a:gd name="T47" fmla="*/ 81 h 81"/>
              <a:gd name="T48" fmla="*/ 5 w 71"/>
              <a:gd name="T49" fmla="*/ 51 h 81"/>
              <a:gd name="T50" fmla="*/ 0 w 71"/>
              <a:gd name="T51" fmla="*/ 46 h 81"/>
              <a:gd name="T52" fmla="*/ 4 w 71"/>
              <a:gd name="T53" fmla="*/ 24 h 81"/>
              <a:gd name="T54" fmla="*/ 25 w 71"/>
              <a:gd name="T55" fmla="*/ 24 h 81"/>
              <a:gd name="T56" fmla="*/ 32 w 71"/>
              <a:gd name="T57" fmla="*/ 34 h 81"/>
              <a:gd name="T58" fmla="*/ 37 w 71"/>
              <a:gd name="T59" fmla="*/ 33 h 81"/>
              <a:gd name="T60" fmla="*/ 37 w 71"/>
              <a:gd name="T61" fmla="*/ 33 h 81"/>
              <a:gd name="T62" fmla="*/ 35 w 71"/>
              <a:gd name="T63" fmla="*/ 22 h 81"/>
              <a:gd name="T64" fmla="*/ 28 w 71"/>
              <a:gd name="T65" fmla="*/ 20 h 81"/>
              <a:gd name="T66" fmla="*/ 28 w 71"/>
              <a:gd name="T67" fmla="*/ 10 h 81"/>
              <a:gd name="T68" fmla="*/ 71 w 71"/>
              <a:gd name="T69" fmla="*/ 0 h 81"/>
              <a:gd name="T70" fmla="*/ 71 w 71"/>
              <a:gd name="T71" fmla="*/ 30 h 81"/>
              <a:gd name="T72" fmla="*/ 53 w 71"/>
              <a:gd name="T73" fmla="*/ 26 h 81"/>
              <a:gd name="T74" fmla="*/ 31 w 71"/>
              <a:gd name="T75" fmla="*/ 12 h 81"/>
              <a:gd name="T76" fmla="*/ 31 w 71"/>
              <a:gd name="T77" fmla="*/ 14 h 81"/>
              <a:gd name="T78" fmla="*/ 67 w 71"/>
              <a:gd name="T79" fmla="*/ 12 h 81"/>
              <a:gd name="T80" fmla="*/ 67 w 71"/>
              <a:gd name="T81" fmla="*/ 5 h 81"/>
              <a:gd name="T82" fmla="*/ 31 w 71"/>
              <a:gd name="T83" fmla="*/ 1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14" y="4"/>
                </a:moveTo>
                <a:cubicBezTo>
                  <a:pt x="10" y="4"/>
                  <a:pt x="6" y="8"/>
                  <a:pt x="6" y="13"/>
                </a:cubicBezTo>
                <a:cubicBezTo>
                  <a:pt x="6" y="18"/>
                  <a:pt x="10" y="22"/>
                  <a:pt x="14" y="22"/>
                </a:cubicBezTo>
                <a:cubicBezTo>
                  <a:pt x="19" y="22"/>
                  <a:pt x="23" y="18"/>
                  <a:pt x="23" y="13"/>
                </a:cubicBezTo>
                <a:cubicBezTo>
                  <a:pt x="23" y="8"/>
                  <a:pt x="19" y="4"/>
                  <a:pt x="14" y="4"/>
                </a:cubicBezTo>
                <a:close/>
                <a:moveTo>
                  <a:pt x="40" y="23"/>
                </a:moveTo>
                <a:cubicBezTo>
                  <a:pt x="41" y="30"/>
                  <a:pt x="41" y="30"/>
                  <a:pt x="41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23"/>
                  <a:pt x="40" y="23"/>
                  <a:pt x="40" y="23"/>
                </a:cubicBezTo>
                <a:close/>
                <a:moveTo>
                  <a:pt x="53" y="26"/>
                </a:moveTo>
                <a:cubicBezTo>
                  <a:pt x="48" y="35"/>
                  <a:pt x="48" y="35"/>
                  <a:pt x="48" y="35"/>
                </a:cubicBezTo>
                <a:cubicBezTo>
                  <a:pt x="48" y="37"/>
                  <a:pt x="48" y="37"/>
                  <a:pt x="48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31" y="43"/>
                  <a:pt x="31" y="43"/>
                  <a:pt x="31" y="4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81"/>
                  <a:pt x="25" y="81"/>
                  <a:pt x="25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6" y="55"/>
                  <a:pt x="16" y="55"/>
                  <a:pt x="1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2" y="81"/>
                  <a:pt x="12" y="81"/>
                  <a:pt x="12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49"/>
                  <a:pt x="2" y="48"/>
                  <a:pt x="0" y="46"/>
                </a:cubicBezTo>
                <a:cubicBezTo>
                  <a:pt x="4" y="24"/>
                  <a:pt x="4" y="24"/>
                  <a:pt x="4" y="24"/>
                </a:cubicBezTo>
                <a:cubicBezTo>
                  <a:pt x="27" y="24"/>
                  <a:pt x="2" y="24"/>
                  <a:pt x="25" y="24"/>
                </a:cubicBezTo>
                <a:cubicBezTo>
                  <a:pt x="32" y="34"/>
                  <a:pt x="32" y="34"/>
                  <a:pt x="32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22"/>
                  <a:pt x="35" y="22"/>
                  <a:pt x="35" y="22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30"/>
                  <a:pt x="71" y="30"/>
                  <a:pt x="71" y="30"/>
                </a:cubicBezTo>
                <a:cubicBezTo>
                  <a:pt x="53" y="26"/>
                  <a:pt x="53" y="26"/>
                  <a:pt x="53" y="26"/>
                </a:cubicBezTo>
                <a:close/>
                <a:moveTo>
                  <a:pt x="31" y="12"/>
                </a:moveTo>
                <a:cubicBezTo>
                  <a:pt x="31" y="14"/>
                  <a:pt x="31" y="14"/>
                  <a:pt x="31" y="1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5"/>
                  <a:pt x="67" y="5"/>
                  <a:pt x="67" y="5"/>
                </a:cubicBezTo>
                <a:lnTo>
                  <a:pt x="31" y="12"/>
                </a:lnTo>
                <a:close/>
              </a:path>
            </a:pathLst>
          </a:custGeom>
          <a:solidFill>
            <a:srgbClr val="26484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119510" y="713241"/>
            <a:ext cx="5482701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Tập</a:t>
            </a:r>
            <a:endParaRPr lang="zh-CN" altLang="en-US" sz="4000" b="1" dirty="0">
              <a:solidFill>
                <a:srgbClr val="1D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22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47983" y="1498492"/>
            <a:ext cx="122047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13252" y="5195853"/>
            <a:ext cx="12204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e) Chim lại đến ăn, mọi chuyện diễn ra như cũ, nhưng người anh may túi </a:t>
            </a:r>
          </a:p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to và lấy quá nhiều vàng.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22777" y="2586003"/>
            <a:ext cx="12207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Cha mẹ chết, người anh chia gia tài, người em chỉ được cây khế.	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22777" y="2959066"/>
            <a:ext cx="12207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d) Cây khế có quả, chim đến ăn, người em phàn nàn và chim hẹn trả ơn </a:t>
            </a:r>
          </a:p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vàng.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29127" y="3927441"/>
            <a:ext cx="122078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Chim chở người em bay ra đảo lấy vàng, nhờ thế em trở nên giàu có.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10077" y="4495766"/>
            <a:ext cx="122078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Người anh biết chuyện, đổi gia tài lấy cây khế, người em bằng lòng.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83089" y="6084853"/>
            <a:ext cx="12206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g) Người anh rơi xuống biển và chết.</a:t>
            </a:r>
          </a:p>
        </p:txBody>
      </p:sp>
    </p:spTree>
    <p:extLst>
      <p:ext uri="{BB962C8B-B14F-4D97-AF65-F5344CB8AC3E}">
        <p14:creationId xmlns:p14="http://schemas.microsoft.com/office/powerpoint/2010/main" val="7406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/>
      <p:bldP spid="22" grpId="0"/>
      <p:bldP spid="24" grpId="0" bldLvl="0"/>
      <p:bldP spid="16" grpId="0"/>
      <p:bldP spid="17" grpId="0"/>
      <p:bldP spid="19" grpId="0"/>
      <p:bldP spid="20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7500" y="650355"/>
            <a:ext cx="2420617" cy="5842519"/>
          </a:xfrm>
          <a:prstGeom prst="wedgeEllipseCallout">
            <a:avLst>
              <a:gd name="adj1" fmla="val 70782"/>
              <a:gd name="adj2" fmla="val 2866"/>
            </a:avLst>
          </a:prstGeom>
          <a:solidFill>
            <a:srgbClr val="1D4B4B"/>
          </a:solidFill>
          <a:ln w="9525">
            <a:solidFill>
              <a:srgbClr val="1D4B4B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48000" y="704459"/>
            <a:ext cx="8726658" cy="60016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Cha mẹ chết, người anh chia gia tài, người em chỉ được cây khế.</a:t>
            </a:r>
          </a:p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khế có quả, chim đến ăn, người em phàn nàn và chim hẹn trả ơn bằng vàng.</a:t>
            </a:r>
          </a:p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Chim chở người em bay ra đảo lấy vàng, nhờ thế em trở nên giàu có.</a:t>
            </a:r>
          </a:p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anh biết chuyện, đổi gia tài lấy cây khế, người em bằng lòng.</a:t>
            </a:r>
          </a:p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Chim lại đến ăn, mọi chuyện diễn ra như cũ, nhưng người anh may túi quá to và lấy quá nhiều vàng.</a:t>
            </a:r>
          </a:p>
          <a:p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anh rơi xuống biển và chết.</a:t>
            </a:r>
            <a:endParaRPr lang="en-US" altLang="en-US" sz="320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3461208" y="3728301"/>
            <a:ext cx="5269584" cy="3129699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7599" y="3132911"/>
            <a:ext cx="7416800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400" spc="300" baseline="0" dirty="0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GV: </a:t>
            </a:r>
            <a:r>
              <a:rPr lang="en-US" altLang="zh-CN" sz="2400" spc="300" baseline="0" dirty="0" err="1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Dương</a:t>
            </a:r>
            <a:r>
              <a:rPr lang="en-US" altLang="zh-CN" sz="2400" spc="300" baseline="0" dirty="0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 </a:t>
            </a:r>
            <a:r>
              <a:rPr lang="en-US" altLang="zh-CN" sz="2400" spc="300" baseline="0" dirty="0" err="1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thế</a:t>
            </a:r>
            <a:r>
              <a:rPr lang="en-US" altLang="zh-CN" sz="2400" spc="300" baseline="0" dirty="0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 </a:t>
            </a:r>
            <a:r>
              <a:rPr lang="en-US" altLang="zh-CN" sz="2400" spc="300" baseline="0" dirty="0" err="1">
                <a:solidFill>
                  <a:prstClr val="white"/>
                </a:solidFill>
                <a:latin typeface="VNI-Meli" pitchFamily="2" charset="0"/>
                <a:ea typeface="方正正黑简体" panose="02000000000000000000" pitchFamily="2" charset="-122"/>
              </a:rPr>
              <a:t>Sự</a:t>
            </a:r>
            <a:endParaRPr lang="en-US" altLang="zh-CN" sz="2400" spc="300" baseline="0" dirty="0">
              <a:solidFill>
                <a:prstClr val="white"/>
              </a:solidFill>
              <a:latin typeface="VNI-Meli" pitchFamily="2" charset="0"/>
              <a:ea typeface="方正正黑简体" panose="02000000000000000000" pitchFamily="2" charset="-122"/>
            </a:endParaRPr>
          </a:p>
        </p:txBody>
      </p:sp>
      <p:pic>
        <p:nvPicPr>
          <p:cNvPr id="8" name="57d82d0e8bc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6614" y="629103"/>
            <a:ext cx="609600" cy="609600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981601" y="2048263"/>
            <a:ext cx="10430546" cy="76808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8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Tạm</a:t>
            </a:r>
            <a:r>
              <a:rPr lang="en-US" sz="8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biệt</a:t>
            </a:r>
            <a:r>
              <a:rPr lang="en-US" sz="80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9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ldLvl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27553" y="1862189"/>
            <a:ext cx="6435597" cy="1293813"/>
            <a:chOff x="3860318" y="1365618"/>
            <a:chExt cx="6435597" cy="1293813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860318" y="1365618"/>
              <a:ext cx="6194425" cy="1293813"/>
            </a:xfrm>
            <a:prstGeom prst="rect">
              <a:avLst/>
            </a:prstGeom>
            <a:solidFill>
              <a:srgbClr val="26484A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4015770" y="1705055"/>
              <a:ext cx="6280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27553" y="5361040"/>
            <a:ext cx="6310588" cy="1293815"/>
            <a:chOff x="3860318" y="4864468"/>
            <a:chExt cx="6310588" cy="1293813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860318" y="4864468"/>
              <a:ext cx="6194425" cy="1293813"/>
            </a:xfrm>
            <a:prstGeom prst="rect">
              <a:avLst/>
            </a:prstGeom>
            <a:solidFill>
              <a:srgbClr val="26484A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10266" y="5032894"/>
              <a:ext cx="57606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867103" y="2494014"/>
            <a:ext cx="1055688" cy="833438"/>
          </a:xfrm>
          <a:prstGeom prst="line">
            <a:avLst/>
          </a:prstGeom>
          <a:noFill/>
          <a:ln w="9" cap="flat">
            <a:solidFill>
              <a:srgbClr val="2E2C2C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867103" y="5116564"/>
            <a:ext cx="1055688" cy="833438"/>
          </a:xfrm>
          <a:prstGeom prst="line">
            <a:avLst/>
          </a:prstGeom>
          <a:noFill/>
          <a:ln w="9" cap="flat">
            <a:solidFill>
              <a:srgbClr val="2E2C2C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34065" y="1655814"/>
            <a:ext cx="3581400" cy="430887"/>
            <a:chOff x="5166830" y="1159243"/>
            <a:chExt cx="3581400" cy="430887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166830" y="1159243"/>
              <a:ext cx="3581400" cy="422275"/>
            </a:xfrm>
            <a:prstGeom prst="rect">
              <a:avLst/>
            </a:prstGeom>
            <a:solidFill>
              <a:srgbClr val="26484A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5403507" y="1159243"/>
              <a:ext cx="3108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err="1">
                  <a:solidFill>
                    <a:schemeClr val="bg1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Thứ</a:t>
              </a:r>
              <a:r>
                <a:rPr lang="en-US" altLang="zh-CN" sz="2200" b="1" dirty="0">
                  <a:solidFill>
                    <a:schemeClr val="bg1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 1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34065" y="5154664"/>
            <a:ext cx="3581400" cy="433983"/>
            <a:chOff x="5166830" y="4658093"/>
            <a:chExt cx="3581400" cy="433983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5166830" y="4658093"/>
              <a:ext cx="3581400" cy="423863"/>
            </a:xfrm>
            <a:prstGeom prst="rect">
              <a:avLst/>
            </a:prstGeom>
            <a:solidFill>
              <a:srgbClr val="26484A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403507" y="4661189"/>
              <a:ext cx="3108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err="1">
                  <a:solidFill>
                    <a:schemeClr val="bg1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Thứ</a:t>
              </a:r>
              <a:r>
                <a:rPr lang="en-US" altLang="zh-CN" sz="2200" b="1" dirty="0">
                  <a:solidFill>
                    <a:schemeClr val="bg1"/>
                  </a:solidFill>
                  <a:latin typeface="迷你简菱心" panose="02010609000101010101" pitchFamily="49" charset="-122"/>
                  <a:ea typeface="迷你简菱心" panose="02010609000101010101" pitchFamily="49" charset="-122"/>
                </a:rPr>
                <a:t> 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2730" y="3327452"/>
            <a:ext cx="4518212" cy="1787525"/>
            <a:chOff x="1247293" y="2830881"/>
            <a:chExt cx="2065338" cy="1787525"/>
          </a:xfrm>
        </p:grpSpPr>
        <p:sp>
          <p:nvSpPr>
            <p:cNvPr id="27" name="Freeform 6"/>
            <p:cNvSpPr/>
            <p:nvPr/>
          </p:nvSpPr>
          <p:spPr bwMode="auto">
            <a:xfrm>
              <a:off x="1247293" y="2830881"/>
              <a:ext cx="2065338" cy="1787525"/>
            </a:xfrm>
            <a:custGeom>
              <a:avLst/>
              <a:gdLst>
                <a:gd name="T0" fmla="*/ 2143 w 2858"/>
                <a:gd name="T1" fmla="*/ 0 h 2475"/>
                <a:gd name="T2" fmla="*/ 2501 w 2858"/>
                <a:gd name="T3" fmla="*/ 619 h 2475"/>
                <a:gd name="T4" fmla="*/ 2858 w 2858"/>
                <a:gd name="T5" fmla="*/ 1238 h 2475"/>
                <a:gd name="T6" fmla="*/ 2501 w 2858"/>
                <a:gd name="T7" fmla="*/ 1856 h 2475"/>
                <a:gd name="T8" fmla="*/ 2143 w 2858"/>
                <a:gd name="T9" fmla="*/ 2475 h 2475"/>
                <a:gd name="T10" fmla="*/ 1429 w 2858"/>
                <a:gd name="T11" fmla="*/ 2475 h 2475"/>
                <a:gd name="T12" fmla="*/ 714 w 2858"/>
                <a:gd name="T13" fmla="*/ 2475 h 2475"/>
                <a:gd name="T14" fmla="*/ 357 w 2858"/>
                <a:gd name="T15" fmla="*/ 1856 h 2475"/>
                <a:gd name="T16" fmla="*/ 0 w 2858"/>
                <a:gd name="T17" fmla="*/ 1238 h 2475"/>
                <a:gd name="T18" fmla="*/ 357 w 2858"/>
                <a:gd name="T19" fmla="*/ 619 h 2475"/>
                <a:gd name="T20" fmla="*/ 714 w 2858"/>
                <a:gd name="T21" fmla="*/ 0 h 2475"/>
                <a:gd name="T22" fmla="*/ 1429 w 2858"/>
                <a:gd name="T23" fmla="*/ 0 h 2475"/>
                <a:gd name="T24" fmla="*/ 2143 w 2858"/>
                <a:gd name="T25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8" h="2475">
                  <a:moveTo>
                    <a:pt x="2143" y="0"/>
                  </a:moveTo>
                  <a:lnTo>
                    <a:pt x="2501" y="619"/>
                  </a:lnTo>
                  <a:lnTo>
                    <a:pt x="2858" y="1238"/>
                  </a:lnTo>
                  <a:lnTo>
                    <a:pt x="2501" y="1856"/>
                  </a:lnTo>
                  <a:lnTo>
                    <a:pt x="2143" y="2475"/>
                  </a:lnTo>
                  <a:lnTo>
                    <a:pt x="1429" y="2475"/>
                  </a:lnTo>
                  <a:lnTo>
                    <a:pt x="714" y="2475"/>
                  </a:lnTo>
                  <a:lnTo>
                    <a:pt x="357" y="1856"/>
                  </a:lnTo>
                  <a:lnTo>
                    <a:pt x="0" y="1238"/>
                  </a:lnTo>
                  <a:lnTo>
                    <a:pt x="357" y="619"/>
                  </a:lnTo>
                  <a:lnTo>
                    <a:pt x="714" y="0"/>
                  </a:lnTo>
                  <a:lnTo>
                    <a:pt x="1429" y="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26484A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1590280" y="3014075"/>
              <a:ext cx="14990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422571" y="742644"/>
            <a:ext cx="10195688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00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6" grpId="0" animBg="1"/>
      <p:bldP spid="29" grpId="0" bldLvl="0"/>
      <p:bldP spid="3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1" y="0"/>
            <a:ext cx="7425000" cy="6858000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290383" y="2552751"/>
            <a:ext cx="52432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Cốt</a:t>
            </a:r>
            <a:r>
              <a:rPr lang="en-US" sz="6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UVN Sang Song Nang" panose="03030802040007090B04" pitchFamily="66" charset="0"/>
                <a:cs typeface="Times New Roman" panose="02020603050405020304" pitchFamily="18" charset="0"/>
              </a:rPr>
              <a:t>truyện</a:t>
            </a:r>
            <a:endParaRPr lang="en-US" sz="6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UVN Sang Song Nang" panose="03030802040007090B04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5156" y="1387441"/>
            <a:ext cx="773400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42383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31" name="Sub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957513" y="3524250"/>
            <a:ext cx="6280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rgbClr val="1D4B4B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0" y="55562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3200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0" y="113347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0" y="16986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0" y="2249488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0" y="2917825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0" y="3629025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4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74700" y="609600"/>
            <a:ext cx="1141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84200" y="1358900"/>
            <a:ext cx="1160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489823"/>
              </p:ext>
            </p:extLst>
          </p:nvPr>
        </p:nvGraphicFramePr>
        <p:xfrm>
          <a:off x="38100" y="2359657"/>
          <a:ext cx="12153900" cy="3775075"/>
        </p:xfrm>
        <a:graphic>
          <a:graphicData uri="http://schemas.openxmlformats.org/drawingml/2006/table">
            <a:tbl>
              <a:tblPr/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84225" y="5707695"/>
            <a:ext cx="11407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Bọn nhện sợ hãi phải nghe theo. Nhà Trò được tự do.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973138" y="4850445"/>
            <a:ext cx="112188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Gặp bọn nhện, Dế Mèn ra oai, lên án sự nhẫn tâm của chúng, bắt chúng phá vòng vây hãm hại Nhà Trò.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001713" y="4401182"/>
            <a:ext cx="11393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Dế Mèn phẫn nộ cùng Nhà Trò đến chỗ mai phục của bọn nhện.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017588" y="3513770"/>
            <a:ext cx="111744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Dế Mèn gạn hỏi, Nhà Trò kể lại tình cảnh đau khổ bị bọn nhện ức hiếp và đòi ăn thịt.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30288" y="3021645"/>
            <a:ext cx="11161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Dế Mèn gặp chị Nhà Trò đang gục đầu khóc bên tảng đá.</a:t>
            </a:r>
          </a:p>
        </p:txBody>
      </p:sp>
    </p:spTree>
    <p:extLst>
      <p:ext uri="{BB962C8B-B14F-4D97-AF65-F5344CB8AC3E}">
        <p14:creationId xmlns:p14="http://schemas.microsoft.com/office/powerpoint/2010/main" val="11312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2000" y="901700"/>
            <a:ext cx="1143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4500" y="1866900"/>
            <a:ext cx="1174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2527300"/>
            <a:ext cx="1181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1165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Cốt truyện gồm những phần nào? Nêu tác dụng của từng phần.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3289300"/>
            <a:ext cx="1181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 là một chuỗi sự việc làm nòng cốt cho diễn biến của truyện.</a:t>
            </a:r>
            <a:endParaRPr lang="en-US" altLang="en-US" sz="280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68463" y="4718050"/>
            <a:ext cx="10523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Cốt truyện thường có ba phần:</a:t>
            </a:r>
          </a:p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Mở đầu</a:t>
            </a:r>
          </a:p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Diễn biến</a:t>
            </a:r>
          </a:p>
          <a:p>
            <a:r>
              <a:rPr lang="en-US" altLang="en-US" sz="28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Kết thúc</a:t>
            </a:r>
            <a:endParaRPr lang="en-US" altLang="en-US" sz="280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17272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Ghi nhớ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2378075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3714750"/>
            <a:ext cx="1219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3200" b="1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3200" b="1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3200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6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 noChangeArrowheads="1"/>
          </p:cNvSpPr>
          <p:nvPr/>
        </p:nvSpPr>
        <p:spPr bwMode="auto">
          <a:xfrm rot="-455902">
            <a:off x="467094" y="1302044"/>
            <a:ext cx="2281239" cy="2592388"/>
          </a:xfrm>
          <a:custGeom>
            <a:avLst/>
            <a:gdLst>
              <a:gd name="T0" fmla="*/ 14 w 71"/>
              <a:gd name="T1" fmla="*/ 4 h 81"/>
              <a:gd name="T2" fmla="*/ 6 w 71"/>
              <a:gd name="T3" fmla="*/ 13 h 81"/>
              <a:gd name="T4" fmla="*/ 14 w 71"/>
              <a:gd name="T5" fmla="*/ 22 h 81"/>
              <a:gd name="T6" fmla="*/ 23 w 71"/>
              <a:gd name="T7" fmla="*/ 13 h 81"/>
              <a:gd name="T8" fmla="*/ 14 w 71"/>
              <a:gd name="T9" fmla="*/ 4 h 81"/>
              <a:gd name="T10" fmla="*/ 40 w 71"/>
              <a:gd name="T11" fmla="*/ 23 h 81"/>
              <a:gd name="T12" fmla="*/ 41 w 71"/>
              <a:gd name="T13" fmla="*/ 30 h 81"/>
              <a:gd name="T14" fmla="*/ 45 w 71"/>
              <a:gd name="T15" fmla="*/ 31 h 81"/>
              <a:gd name="T16" fmla="*/ 48 w 71"/>
              <a:gd name="T17" fmla="*/ 25 h 81"/>
              <a:gd name="T18" fmla="*/ 40 w 71"/>
              <a:gd name="T19" fmla="*/ 23 h 81"/>
              <a:gd name="T20" fmla="*/ 53 w 71"/>
              <a:gd name="T21" fmla="*/ 26 h 81"/>
              <a:gd name="T22" fmla="*/ 48 w 71"/>
              <a:gd name="T23" fmla="*/ 35 h 81"/>
              <a:gd name="T24" fmla="*/ 48 w 71"/>
              <a:gd name="T25" fmla="*/ 37 h 81"/>
              <a:gd name="T26" fmla="*/ 46 w 71"/>
              <a:gd name="T27" fmla="*/ 36 h 81"/>
              <a:gd name="T28" fmla="*/ 42 w 71"/>
              <a:gd name="T29" fmla="*/ 35 h 81"/>
              <a:gd name="T30" fmla="*/ 31 w 71"/>
              <a:gd name="T31" fmla="*/ 43 h 81"/>
              <a:gd name="T32" fmla="*/ 24 w 71"/>
              <a:gd name="T33" fmla="*/ 36 h 81"/>
              <a:gd name="T34" fmla="*/ 24 w 71"/>
              <a:gd name="T35" fmla="*/ 51 h 81"/>
              <a:gd name="T36" fmla="*/ 25 w 71"/>
              <a:gd name="T37" fmla="*/ 81 h 81"/>
              <a:gd name="T38" fmla="*/ 18 w 71"/>
              <a:gd name="T39" fmla="*/ 81 h 81"/>
              <a:gd name="T40" fmla="*/ 16 w 71"/>
              <a:gd name="T41" fmla="*/ 55 h 81"/>
              <a:gd name="T42" fmla="*/ 13 w 71"/>
              <a:gd name="T43" fmla="*/ 55 h 81"/>
              <a:gd name="T44" fmla="*/ 12 w 71"/>
              <a:gd name="T45" fmla="*/ 81 h 81"/>
              <a:gd name="T46" fmla="*/ 4 w 71"/>
              <a:gd name="T47" fmla="*/ 81 h 81"/>
              <a:gd name="T48" fmla="*/ 5 w 71"/>
              <a:gd name="T49" fmla="*/ 51 h 81"/>
              <a:gd name="T50" fmla="*/ 0 w 71"/>
              <a:gd name="T51" fmla="*/ 46 h 81"/>
              <a:gd name="T52" fmla="*/ 4 w 71"/>
              <a:gd name="T53" fmla="*/ 24 h 81"/>
              <a:gd name="T54" fmla="*/ 25 w 71"/>
              <a:gd name="T55" fmla="*/ 24 h 81"/>
              <a:gd name="T56" fmla="*/ 32 w 71"/>
              <a:gd name="T57" fmla="*/ 34 h 81"/>
              <a:gd name="T58" fmla="*/ 37 w 71"/>
              <a:gd name="T59" fmla="*/ 33 h 81"/>
              <a:gd name="T60" fmla="*/ 37 w 71"/>
              <a:gd name="T61" fmla="*/ 33 h 81"/>
              <a:gd name="T62" fmla="*/ 35 w 71"/>
              <a:gd name="T63" fmla="*/ 22 h 81"/>
              <a:gd name="T64" fmla="*/ 28 w 71"/>
              <a:gd name="T65" fmla="*/ 20 h 81"/>
              <a:gd name="T66" fmla="*/ 28 w 71"/>
              <a:gd name="T67" fmla="*/ 10 h 81"/>
              <a:gd name="T68" fmla="*/ 71 w 71"/>
              <a:gd name="T69" fmla="*/ 0 h 81"/>
              <a:gd name="T70" fmla="*/ 71 w 71"/>
              <a:gd name="T71" fmla="*/ 30 h 81"/>
              <a:gd name="T72" fmla="*/ 53 w 71"/>
              <a:gd name="T73" fmla="*/ 26 h 81"/>
              <a:gd name="T74" fmla="*/ 31 w 71"/>
              <a:gd name="T75" fmla="*/ 12 h 81"/>
              <a:gd name="T76" fmla="*/ 31 w 71"/>
              <a:gd name="T77" fmla="*/ 14 h 81"/>
              <a:gd name="T78" fmla="*/ 67 w 71"/>
              <a:gd name="T79" fmla="*/ 12 h 81"/>
              <a:gd name="T80" fmla="*/ 67 w 71"/>
              <a:gd name="T81" fmla="*/ 5 h 81"/>
              <a:gd name="T82" fmla="*/ 31 w 71"/>
              <a:gd name="T83" fmla="*/ 1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14" y="4"/>
                </a:moveTo>
                <a:cubicBezTo>
                  <a:pt x="10" y="4"/>
                  <a:pt x="6" y="8"/>
                  <a:pt x="6" y="13"/>
                </a:cubicBezTo>
                <a:cubicBezTo>
                  <a:pt x="6" y="18"/>
                  <a:pt x="10" y="22"/>
                  <a:pt x="14" y="22"/>
                </a:cubicBezTo>
                <a:cubicBezTo>
                  <a:pt x="19" y="22"/>
                  <a:pt x="23" y="18"/>
                  <a:pt x="23" y="13"/>
                </a:cubicBezTo>
                <a:cubicBezTo>
                  <a:pt x="23" y="8"/>
                  <a:pt x="19" y="4"/>
                  <a:pt x="14" y="4"/>
                </a:cubicBezTo>
                <a:close/>
                <a:moveTo>
                  <a:pt x="40" y="23"/>
                </a:moveTo>
                <a:cubicBezTo>
                  <a:pt x="41" y="30"/>
                  <a:pt x="41" y="30"/>
                  <a:pt x="41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23"/>
                  <a:pt x="40" y="23"/>
                  <a:pt x="40" y="23"/>
                </a:cubicBezTo>
                <a:close/>
                <a:moveTo>
                  <a:pt x="53" y="26"/>
                </a:moveTo>
                <a:cubicBezTo>
                  <a:pt x="48" y="35"/>
                  <a:pt x="48" y="35"/>
                  <a:pt x="48" y="35"/>
                </a:cubicBezTo>
                <a:cubicBezTo>
                  <a:pt x="48" y="37"/>
                  <a:pt x="48" y="37"/>
                  <a:pt x="48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31" y="43"/>
                  <a:pt x="31" y="43"/>
                  <a:pt x="31" y="4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81"/>
                  <a:pt x="25" y="81"/>
                  <a:pt x="25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6" y="55"/>
                  <a:pt x="16" y="55"/>
                  <a:pt x="1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2" y="81"/>
                  <a:pt x="12" y="81"/>
                  <a:pt x="12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49"/>
                  <a:pt x="2" y="48"/>
                  <a:pt x="0" y="46"/>
                </a:cubicBezTo>
                <a:cubicBezTo>
                  <a:pt x="4" y="24"/>
                  <a:pt x="4" y="24"/>
                  <a:pt x="4" y="24"/>
                </a:cubicBezTo>
                <a:cubicBezTo>
                  <a:pt x="27" y="24"/>
                  <a:pt x="2" y="24"/>
                  <a:pt x="25" y="24"/>
                </a:cubicBezTo>
                <a:cubicBezTo>
                  <a:pt x="32" y="34"/>
                  <a:pt x="32" y="34"/>
                  <a:pt x="32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22"/>
                  <a:pt x="35" y="22"/>
                  <a:pt x="35" y="22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30"/>
                  <a:pt x="71" y="30"/>
                  <a:pt x="71" y="30"/>
                </a:cubicBezTo>
                <a:cubicBezTo>
                  <a:pt x="53" y="26"/>
                  <a:pt x="53" y="26"/>
                  <a:pt x="53" y="26"/>
                </a:cubicBezTo>
                <a:close/>
                <a:moveTo>
                  <a:pt x="31" y="12"/>
                </a:moveTo>
                <a:cubicBezTo>
                  <a:pt x="31" y="14"/>
                  <a:pt x="31" y="14"/>
                  <a:pt x="31" y="1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5"/>
                  <a:pt x="67" y="5"/>
                  <a:pt x="67" y="5"/>
                </a:cubicBezTo>
                <a:lnTo>
                  <a:pt x="31" y="12"/>
                </a:lnTo>
                <a:close/>
              </a:path>
            </a:pathLst>
          </a:custGeom>
          <a:solidFill>
            <a:srgbClr val="26484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24421" y="1162603"/>
            <a:ext cx="5482701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err="1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D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Tập</a:t>
            </a:r>
            <a:endParaRPr lang="zh-CN" altLang="en-US" sz="4000" b="1" dirty="0">
              <a:solidFill>
                <a:srgbClr val="1D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22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pic>
        <p:nvPicPr>
          <p:cNvPr id="25" name="Picture 6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37" y="590549"/>
            <a:ext cx="5335663" cy="4723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images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524103"/>
            <a:ext cx="3784209" cy="3949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/>
      <p:bldP spid="22" grpId="0"/>
      <p:bldP spid="2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" y="104774"/>
            <a:ext cx="525938" cy="485775"/>
          </a:xfrm>
          <a:prstGeom prst="rect">
            <a:avLst/>
          </a:prstGeom>
        </p:spPr>
      </p:pic>
      <p:sp>
        <p:nvSpPr>
          <p:cNvPr id="3" name="文本框 37"/>
          <p:cNvSpPr txBox="1"/>
          <p:nvPr/>
        </p:nvSpPr>
        <p:spPr>
          <a:xfrm>
            <a:off x="623438" y="71156"/>
            <a:ext cx="3459567" cy="406792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algn="ctr"/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VĂN-CỐT TRUYỆN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445690" y="72514"/>
            <a:ext cx="7618550" cy="4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</a:pP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29 </a:t>
            </a:r>
            <a:r>
              <a:rPr lang="en-US" altLang="zh-CN" sz="2000" spc="300" baseline="0" dirty="0" err="1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altLang="zh-CN" sz="2000" spc="300" baseline="0" dirty="0">
                <a:solidFill>
                  <a:srgbClr val="1D4B4B"/>
                </a:solidFill>
                <a:latin typeface="UVN Sang Song Nang" panose="03030802040007090B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09 năm2022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07145" y="1117014"/>
            <a:ext cx="12039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Cha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e)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g)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21445" y="5587414"/>
            <a:ext cx="1192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1D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1D4B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ldLvl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1051</Words>
  <Application>Microsoft Office PowerPoint</Application>
  <PresentationFormat>Widescreen</PresentationFormat>
  <Paragraphs>128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Myriad Pro</vt:lpstr>
      <vt:lpstr>Times New Roman</vt:lpstr>
      <vt:lpstr>UVN Sang Song Nang</vt:lpstr>
      <vt:lpstr>VNI-Meli</vt:lpstr>
      <vt:lpstr>Wingdings</vt:lpstr>
      <vt:lpstr>迷你简菱心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THE-SU</dc:creator>
  <cp:lastModifiedBy>TT</cp:lastModifiedBy>
  <cp:revision>7</cp:revision>
  <dcterms:created xsi:type="dcterms:W3CDTF">2022-09-27T12:27:07Z</dcterms:created>
  <dcterms:modified xsi:type="dcterms:W3CDTF">2022-09-29T03:26:38Z</dcterms:modified>
</cp:coreProperties>
</file>