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8" r:id="rId2"/>
    <p:sldId id="285" r:id="rId3"/>
    <p:sldId id="296" r:id="rId4"/>
    <p:sldId id="280" r:id="rId5"/>
    <p:sldId id="279" r:id="rId6"/>
    <p:sldId id="275" r:id="rId7"/>
    <p:sldId id="289" r:id="rId8"/>
    <p:sldId id="281" r:id="rId9"/>
    <p:sldId id="292" r:id="rId10"/>
    <p:sldId id="293" r:id="rId11"/>
    <p:sldId id="294" r:id="rId12"/>
    <p:sldId id="295" r:id="rId13"/>
    <p:sldId id="263" r:id="rId14"/>
    <p:sldId id="266" r:id="rId15"/>
    <p:sldId id="264" r:id="rId16"/>
    <p:sldId id="265" r:id="rId17"/>
    <p:sldId id="283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2000-B27A-4572-9D6B-335D33B07A1D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14C94-188E-46AA-9042-A02C06CBE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218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044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8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776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17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7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307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60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833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88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895599" y="-134534"/>
            <a:ext cx="9194033" cy="895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638801" y="-2322067"/>
            <a:ext cx="9194033" cy="895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96400" y="2579600"/>
            <a:ext cx="10199200" cy="12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5200"/>
              <a:buFont typeface="PT Serif"/>
              <a:buNone/>
              <a:defRPr sz="6933"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981800" y="3824800"/>
            <a:ext cx="62284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None/>
              <a:defRPr>
                <a:solidFill>
                  <a:srgbClr val="4466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612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970901" y="2336800"/>
            <a:ext cx="6176899" cy="624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57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23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CFCF7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2079884" y="2583433"/>
            <a:ext cx="3426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400" b="1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2079884" y="3013433"/>
            <a:ext cx="342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2133">
                <a:solidFill>
                  <a:srgbClr val="446652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828754" lvl="2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3047924" lvl="4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3657509" lvl="5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4267093" lvl="6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4876678" lvl="7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5486263" lvl="8" indent="-440256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3"/>
          </p:nvPr>
        </p:nvSpPr>
        <p:spPr>
          <a:xfrm>
            <a:off x="7421684" y="2583433"/>
            <a:ext cx="3426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400" b="1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"/>
          </p:nvPr>
        </p:nvSpPr>
        <p:spPr>
          <a:xfrm>
            <a:off x="7421684" y="3013433"/>
            <a:ext cx="342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2133">
                <a:solidFill>
                  <a:srgbClr val="446652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828754" lvl="2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3047924" lvl="4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3657509" lvl="5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4267093" lvl="6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4876678" lvl="7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5486263" lvl="8" indent="-440256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5"/>
          </p:nvPr>
        </p:nvSpPr>
        <p:spPr>
          <a:xfrm>
            <a:off x="2079884" y="4944400"/>
            <a:ext cx="3426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400" b="1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6"/>
          </p:nvPr>
        </p:nvSpPr>
        <p:spPr>
          <a:xfrm>
            <a:off x="2079884" y="5374400"/>
            <a:ext cx="342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2133">
                <a:solidFill>
                  <a:srgbClr val="446652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828754" lvl="2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3047924" lvl="4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3657509" lvl="5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4267093" lvl="6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4876678" lvl="7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5486263" lvl="8" indent="-440256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7"/>
          </p:nvPr>
        </p:nvSpPr>
        <p:spPr>
          <a:xfrm>
            <a:off x="7421684" y="4944400"/>
            <a:ext cx="3426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400" b="1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8"/>
          </p:nvPr>
        </p:nvSpPr>
        <p:spPr>
          <a:xfrm>
            <a:off x="7421684" y="5374400"/>
            <a:ext cx="342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2133">
                <a:solidFill>
                  <a:srgbClr val="446652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828754" lvl="2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3047924" lvl="4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3657509" lvl="5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4267093" lvl="6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4876678" lvl="7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5486263" lvl="8" indent="-440256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9" hasCustomPrompt="1"/>
          </p:nvPr>
        </p:nvSpPr>
        <p:spPr>
          <a:xfrm>
            <a:off x="2079884" y="1708917"/>
            <a:ext cx="1645200" cy="1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4000"/>
              <a:buFont typeface="PT Serif"/>
              <a:buNone/>
              <a:defRPr sz="5333">
                <a:solidFill>
                  <a:srgbClr val="44665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13" hasCustomPrompt="1"/>
          </p:nvPr>
        </p:nvSpPr>
        <p:spPr>
          <a:xfrm>
            <a:off x="7421684" y="1708933"/>
            <a:ext cx="1645200" cy="1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4000"/>
              <a:buFont typeface="PT Serif"/>
              <a:buNone/>
              <a:defRPr sz="5333">
                <a:solidFill>
                  <a:srgbClr val="44665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14" hasCustomPrompt="1"/>
          </p:nvPr>
        </p:nvSpPr>
        <p:spPr>
          <a:xfrm>
            <a:off x="7421684" y="4092000"/>
            <a:ext cx="1645200" cy="1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4000"/>
              <a:buFont typeface="PT Serif"/>
              <a:buNone/>
              <a:defRPr sz="5333">
                <a:solidFill>
                  <a:srgbClr val="44665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15" hasCustomPrompt="1"/>
          </p:nvPr>
        </p:nvSpPr>
        <p:spPr>
          <a:xfrm>
            <a:off x="2079884" y="4092000"/>
            <a:ext cx="1645200" cy="1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4000"/>
              <a:buFont typeface="PT Serif"/>
              <a:buNone/>
              <a:defRPr sz="5333">
                <a:solidFill>
                  <a:srgbClr val="44665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970901" y="-1828800"/>
            <a:ext cx="6176899" cy="624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69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subTitle" idx="1"/>
          </p:nvPr>
        </p:nvSpPr>
        <p:spPr>
          <a:xfrm>
            <a:off x="1422017" y="2447100"/>
            <a:ext cx="4106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 b="1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2"/>
          </p:nvPr>
        </p:nvSpPr>
        <p:spPr>
          <a:xfrm>
            <a:off x="6663181" y="2447100"/>
            <a:ext cx="41068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 b="1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3"/>
          </p:nvPr>
        </p:nvSpPr>
        <p:spPr>
          <a:xfrm>
            <a:off x="1688617" y="3083500"/>
            <a:ext cx="35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2133">
                <a:solidFill>
                  <a:srgbClr val="446652"/>
                </a:solidFill>
              </a:defRPr>
            </a:lvl1pPr>
            <a:lvl2pPr marL="1219170" lvl="1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828754" lvl="2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2438339" lvl="3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3047924" lvl="4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3657509" lvl="5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4267093" lvl="6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4876678" lvl="7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5486263" lvl="8" indent="-440256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4"/>
          </p:nvPr>
        </p:nvSpPr>
        <p:spPr>
          <a:xfrm>
            <a:off x="6930367" y="3083500"/>
            <a:ext cx="35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2133">
                <a:solidFill>
                  <a:srgbClr val="446652"/>
                </a:solidFill>
              </a:defRPr>
            </a:lvl1pPr>
            <a:lvl2pPr marL="1219170" lvl="1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828754" lvl="2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2438339" lvl="3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3047924" lvl="4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3657509" lvl="5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4267093" lvl="6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4876678" lvl="7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5486263" lvl="8" indent="-440256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5"/>
          </p:nvPr>
        </p:nvSpPr>
        <p:spPr>
          <a:xfrm>
            <a:off x="1422017" y="4738003"/>
            <a:ext cx="4106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 b="1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6"/>
          </p:nvPr>
        </p:nvSpPr>
        <p:spPr>
          <a:xfrm>
            <a:off x="6663181" y="4738003"/>
            <a:ext cx="41068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 b="1">
                <a:solidFill>
                  <a:srgbClr val="6C503E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 b="1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7"/>
          </p:nvPr>
        </p:nvSpPr>
        <p:spPr>
          <a:xfrm>
            <a:off x="1688617" y="5374400"/>
            <a:ext cx="35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2133">
                <a:solidFill>
                  <a:srgbClr val="446652"/>
                </a:solidFill>
              </a:defRPr>
            </a:lvl1pPr>
            <a:lvl2pPr marL="1219170" lvl="1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828754" lvl="2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2438339" lvl="3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3047924" lvl="4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3657509" lvl="5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4267093" lvl="6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4876678" lvl="7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5486263" lvl="8" indent="-440256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8"/>
          </p:nvPr>
        </p:nvSpPr>
        <p:spPr>
          <a:xfrm>
            <a:off x="6930367" y="5374400"/>
            <a:ext cx="35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2133">
                <a:solidFill>
                  <a:srgbClr val="446652"/>
                </a:solidFill>
              </a:defRPr>
            </a:lvl1pPr>
            <a:lvl2pPr marL="1219170" lvl="1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828754" lvl="2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2438339" lvl="3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3047924" lvl="4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3657509" lvl="5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4267093" lvl="6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4876678" lvl="7" indent="-44025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5486263" lvl="8" indent="-440256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970901" y="-1828800"/>
            <a:ext cx="6176899" cy="624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2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0EAE7-4407-CE4E-807E-BD9FAC4FA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15425-6DFE-074E-8745-58E675435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225FE4-AABE-A443-B7DF-F00BA0586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EAAB4-D355-7540-B132-F9CEBAE38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 sz="2800"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■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■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Font typeface="Chivo"/>
              <a:buChar char="■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50852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E:/ClipArt/Anhdong/Vuicuoi/HEART.GI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ctrTitle"/>
          </p:nvPr>
        </p:nvSpPr>
        <p:spPr>
          <a:xfrm>
            <a:off x="1239317" y="1645943"/>
            <a:ext cx="9214067" cy="1072935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Wave2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267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LÊ QUÝ ĐÔN</a:t>
            </a:r>
            <a:endParaRPr sz="4267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2641600" y="3271435"/>
            <a:ext cx="7037536" cy="11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/>
            <a:r>
              <a:rPr lang="vi-VN" sz="48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Môn: Toán – Lớp 4</a:t>
            </a:r>
            <a:endParaRPr sz="48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317" y="398894"/>
            <a:ext cx="615067" cy="4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0067" y="1615802"/>
            <a:ext cx="762933" cy="6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391" y="3400595"/>
            <a:ext cx="615087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8368" y="5677616"/>
            <a:ext cx="1763433" cy="145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2CCC02-EB2E-4346-BBD1-9BF443873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8" y="-35300"/>
            <a:ext cx="1530182" cy="1703603"/>
          </a:xfrm>
          <a:prstGeom prst="rect">
            <a:avLst/>
          </a:prstGeom>
        </p:spPr>
      </p:pic>
      <p:sp>
        <p:nvSpPr>
          <p:cNvPr id="10" name="Google Shape;157;p27">
            <a:extLst>
              <a:ext uri="{FF2B5EF4-FFF2-40B4-BE49-F238E27FC236}">
                <a16:creationId xmlns:a16="http://schemas.microsoft.com/office/drawing/2014/main" id="{A6936118-4825-3343-9161-3E04E0A90221}"/>
              </a:ext>
            </a:extLst>
          </p:cNvPr>
          <p:cNvSpPr txBox="1">
            <a:spLocks/>
          </p:cNvSpPr>
          <p:nvPr/>
        </p:nvSpPr>
        <p:spPr>
          <a:xfrm>
            <a:off x="4433997" y="5497312"/>
            <a:ext cx="7037536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None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/>
            <a:r>
              <a:rPr lang="vi-VN" sz="4400" b="1" i="1" kern="0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Hà Thị Ngọc Lan</a:t>
            </a:r>
          </a:p>
        </p:txBody>
      </p:sp>
    </p:spTree>
    <p:extLst>
      <p:ext uri="{BB962C8B-B14F-4D97-AF65-F5344CB8AC3E}">
        <p14:creationId xmlns:p14="http://schemas.microsoft.com/office/powerpoint/2010/main" val="290199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2.96296E-6 L 2.70833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91" y="3423632"/>
            <a:ext cx="615087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rẻ Em đi Học Hình ảnh | Định dạng hình ảnh PSD 401412413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1" y="3375837"/>
            <a:ext cx="3570159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BC2CCC2-F271-6F4E-8928-46DB55C3E7F8}"/>
              </a:ext>
            </a:extLst>
          </p:cNvPr>
          <p:cNvSpPr txBox="1">
            <a:spLocks noChangeArrowheads="1"/>
          </p:cNvSpPr>
          <p:nvPr/>
        </p:nvSpPr>
        <p:spPr>
          <a:xfrm>
            <a:off x="996478" y="494032"/>
            <a:ext cx="835981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None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0686F4-3226-EE46-BB4F-7F51C7FCB60C}"/>
              </a:ext>
            </a:extLst>
          </p:cNvPr>
          <p:cNvSpPr txBox="1">
            <a:spLocks noChangeArrowheads="1"/>
          </p:cNvSpPr>
          <p:nvPr/>
        </p:nvSpPr>
        <p:spPr>
          <a:xfrm>
            <a:off x="5411149" y="3240282"/>
            <a:ext cx="6780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None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FontTx/>
              <a:buNone/>
            </a:pP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4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17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34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15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34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489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91" y="3423632"/>
            <a:ext cx="615087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rẻ Em đi Học Hình ảnh | Định dạng hình ảnh PSD 401412413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1" y="3375837"/>
            <a:ext cx="3570159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4FA25F-4684-A04C-8DA6-E40CD0DE11CE}"/>
              </a:ext>
            </a:extLst>
          </p:cNvPr>
          <p:cNvSpPr txBox="1">
            <a:spLocks/>
          </p:cNvSpPr>
          <p:nvPr/>
        </p:nvSpPr>
        <p:spPr>
          <a:xfrm>
            <a:off x="1683912" y="865031"/>
            <a:ext cx="8824175" cy="53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None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FontTx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11 x 17 = 187 (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buFontTx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FontTx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15 x 11 = 165 (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buFontTx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FontTx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187 + 165 = 352 (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buFontTx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352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19837B2-5F59-C94B-9902-8CDEE8583E70}"/>
              </a:ext>
            </a:extLst>
          </p:cNvPr>
          <p:cNvSpPr txBox="1">
            <a:spLocks noChangeArrowheads="1"/>
          </p:cNvSpPr>
          <p:nvPr/>
        </p:nvSpPr>
        <p:spPr>
          <a:xfrm>
            <a:off x="509052" y="2458131"/>
            <a:ext cx="10931605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None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</a:pP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A .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Phòng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họp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nhiều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hơn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phòng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họp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B 9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người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>
              <a:lnSpc>
                <a:spcPct val="150000"/>
              </a:lnSpc>
              <a:buFontTx/>
              <a:buNone/>
            </a:pP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B .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Phòng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họp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nhiều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hơn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phòng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họp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B 6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người</a:t>
            </a:r>
            <a:endParaRPr lang="en-US" altLang="en-US" sz="3200" b="1" kern="0" dirty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50000"/>
              </a:lnSpc>
              <a:buFontTx/>
              <a:buNone/>
            </a:pP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C .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Phòng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họp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ít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hơn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phòng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họp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B 6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người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>
              <a:lnSpc>
                <a:spcPct val="150000"/>
              </a:lnSpc>
              <a:buFontTx/>
              <a:buNone/>
            </a:pP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D . Hai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phòng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người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như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kern="0" dirty="0" err="1">
                <a:solidFill>
                  <a:schemeClr val="tx1"/>
                </a:solidFill>
                <a:latin typeface="+mj-lt"/>
              </a:rPr>
              <a:t>sau</a:t>
            </a:r>
            <a:r>
              <a:rPr lang="en-US" altLang="en-US" sz="3200" b="1" kern="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FECB54-4A74-D449-ADB6-FC6B1A24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256" y="2684754"/>
            <a:ext cx="650159" cy="62032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S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03EFC88-F743-0947-870B-45A21D833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060" y="3407470"/>
            <a:ext cx="650158" cy="62032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/>
              <a:t>Đ</a:t>
            </a:r>
            <a:endParaRPr lang="en-US" altLang="en-US" sz="2400" b="1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61112EC-3710-A44F-9215-85A5CF84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8201" y="4156551"/>
            <a:ext cx="650158" cy="62032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S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23C3852-E004-A842-AF85-E8D20D6FC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352" y="4923197"/>
            <a:ext cx="650158" cy="56015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78AF90-2C15-7C48-BB12-A6399AC1B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715" y="888471"/>
            <a:ext cx="96664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chemeClr val="bg1"/>
                </a:solidFill>
              </a:rPr>
              <a:t>Bài</a:t>
            </a:r>
            <a:r>
              <a:rPr lang="en-US" altLang="en-US" b="1" dirty="0">
                <a:solidFill>
                  <a:schemeClr val="bg1"/>
                </a:solidFill>
              </a:rPr>
              <a:t> 4: </a:t>
            </a:r>
            <a:r>
              <a:rPr lang="en-US" altLang="en-US" b="1" dirty="0" err="1">
                <a:solidFill>
                  <a:schemeClr val="bg1"/>
                </a:solidFill>
              </a:rPr>
              <a:t>Phòng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họp</a:t>
            </a:r>
            <a:r>
              <a:rPr lang="en-US" altLang="en-US" b="1" dirty="0">
                <a:solidFill>
                  <a:schemeClr val="bg1"/>
                </a:solidFill>
              </a:rPr>
              <a:t> A </a:t>
            </a:r>
            <a:r>
              <a:rPr lang="en-US" altLang="en-US" b="1" dirty="0" err="1">
                <a:solidFill>
                  <a:schemeClr val="bg1"/>
                </a:solidFill>
              </a:rPr>
              <a:t>có</a:t>
            </a:r>
            <a:r>
              <a:rPr lang="en-US" altLang="en-US" b="1" dirty="0">
                <a:solidFill>
                  <a:schemeClr val="bg1"/>
                </a:solidFill>
              </a:rPr>
              <a:t> 12 </a:t>
            </a:r>
            <a:r>
              <a:rPr lang="en-US" altLang="en-US" b="1" dirty="0" err="1">
                <a:solidFill>
                  <a:schemeClr val="bg1"/>
                </a:solidFill>
              </a:rPr>
              <a:t>dãy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ghế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</a:rPr>
              <a:t>mỗi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dãy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ghế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có</a:t>
            </a:r>
            <a:r>
              <a:rPr lang="en-US" altLang="en-US" b="1" dirty="0">
                <a:solidFill>
                  <a:schemeClr val="bg1"/>
                </a:solidFill>
              </a:rPr>
              <a:t> 11 </a:t>
            </a:r>
            <a:r>
              <a:rPr lang="en-US" altLang="en-US" b="1" dirty="0" err="1">
                <a:solidFill>
                  <a:schemeClr val="bg1"/>
                </a:solidFill>
              </a:rPr>
              <a:t>người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</a:rPr>
              <a:t>Phòng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họp</a:t>
            </a:r>
            <a:r>
              <a:rPr lang="en-US" altLang="en-US" b="1" dirty="0">
                <a:solidFill>
                  <a:schemeClr val="bg1"/>
                </a:solidFill>
              </a:rPr>
              <a:t> B </a:t>
            </a:r>
            <a:r>
              <a:rPr lang="en-US" altLang="en-US" b="1" dirty="0" err="1">
                <a:solidFill>
                  <a:schemeClr val="bg1"/>
                </a:solidFill>
              </a:rPr>
              <a:t>có</a:t>
            </a:r>
            <a:r>
              <a:rPr lang="en-US" altLang="en-US" b="1" dirty="0">
                <a:solidFill>
                  <a:schemeClr val="bg1"/>
                </a:solidFill>
              </a:rPr>
              <a:t> 14 </a:t>
            </a:r>
            <a:r>
              <a:rPr lang="en-US" altLang="en-US" b="1" dirty="0" err="1">
                <a:solidFill>
                  <a:schemeClr val="bg1"/>
                </a:solidFill>
              </a:rPr>
              <a:t>dãy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ghế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</a:rPr>
              <a:t>mỗi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dãy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ghế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có</a:t>
            </a:r>
            <a:r>
              <a:rPr lang="en-US" altLang="en-US" b="1" dirty="0">
                <a:solidFill>
                  <a:schemeClr val="bg1"/>
                </a:solidFill>
              </a:rPr>
              <a:t> 9 </a:t>
            </a:r>
            <a:r>
              <a:rPr lang="en-US" altLang="en-US" b="1" dirty="0" err="1">
                <a:solidFill>
                  <a:schemeClr val="bg1"/>
                </a:solidFill>
              </a:rPr>
              <a:t>người</a:t>
            </a:r>
            <a:r>
              <a:rPr lang="en-US" altLang="en-US" b="1" dirty="0">
                <a:solidFill>
                  <a:schemeClr val="bg1"/>
                </a:solidFill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</a:rPr>
              <a:t>Đúng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ghi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</a:rPr>
              <a:t>sai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ghi</a:t>
            </a:r>
            <a:r>
              <a:rPr lang="en-US" altLang="en-US" b="1" dirty="0">
                <a:solidFill>
                  <a:schemeClr val="bg1"/>
                </a:solidFill>
              </a:rPr>
              <a:t> S.</a:t>
            </a:r>
          </a:p>
        </p:txBody>
      </p:sp>
    </p:spTree>
    <p:extLst>
      <p:ext uri="{BB962C8B-B14F-4D97-AF65-F5344CB8AC3E}">
        <p14:creationId xmlns:p14="http://schemas.microsoft.com/office/powerpoint/2010/main" val="196916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36" descr="HEART.GIF">
            <a:hlinkClick r:id="rId2" action="ppaction://hlinkfile"/>
            <a:extLst>
              <a:ext uri="{FF2B5EF4-FFF2-40B4-BE49-F238E27FC236}">
                <a16:creationId xmlns:a16="http://schemas.microsoft.com/office/drawing/2014/main" id="{F978EBCA-B245-B74C-967F-251EE7C004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6" descr="HEART.GIF">
            <a:hlinkClick r:id="rId2" action="ppaction://hlinkfile"/>
            <a:extLst>
              <a:ext uri="{FF2B5EF4-FFF2-40B4-BE49-F238E27FC236}">
                <a16:creationId xmlns:a16="http://schemas.microsoft.com/office/drawing/2014/main" id="{AE5DA9A5-CB07-2449-B794-06ABFB7579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16" name="Text Box 4">
            <a:extLst>
              <a:ext uri="{FF2B5EF4-FFF2-40B4-BE49-F238E27FC236}">
                <a16:creationId xmlns:a16="http://schemas.microsoft.com/office/drawing/2014/main" id="{FC664A8C-C204-A747-8936-7591C98A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828801"/>
            <a:ext cx="4419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Thử</a:t>
            </a: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tài</a:t>
            </a: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toán</a:t>
            </a:r>
            <a:endParaRPr lang="en-US" sz="6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EC643CAB-9A97-F24A-BF3A-92946D871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4079876"/>
            <a:ext cx="7915275" cy="7080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</a:rPr>
              <a:t>Bạn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</a:rPr>
              <a:t>hãy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</a:rPr>
              <a:t>chọn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</a:rPr>
              <a:t>đáp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</a:rPr>
              <a:t>án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bg1">
                    <a:lumMod val="75000"/>
                  </a:schemeClr>
                </a:solidFill>
              </a:rPr>
              <a:t>đúng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182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DC614D16-AC94-D843-B5A3-955272A7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1627189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D60093"/>
                </a:solidFill>
              </a:rPr>
              <a:t>61 x 11 = ?</a:t>
            </a:r>
          </a:p>
        </p:txBody>
      </p:sp>
      <p:sp>
        <p:nvSpPr>
          <p:cNvPr id="14339" name="Text Box 10">
            <a:extLst>
              <a:ext uri="{FF2B5EF4-FFF2-40B4-BE49-F238E27FC236}">
                <a16:creationId xmlns:a16="http://schemas.microsoft.com/office/drawing/2014/main" id="{CEDE7B41-F894-A546-957D-B223067B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835276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a. 6678</a:t>
            </a:r>
          </a:p>
        </p:txBody>
      </p:sp>
      <p:sp>
        <p:nvSpPr>
          <p:cNvPr id="14340" name="Text Box 10">
            <a:extLst>
              <a:ext uri="{FF2B5EF4-FFF2-40B4-BE49-F238E27FC236}">
                <a16:creationId xmlns:a16="http://schemas.microsoft.com/office/drawing/2014/main" id="{023C2F89-1290-3E45-8F00-4EDF57D5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3810001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b. 125</a:t>
            </a: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7BFFDC70-810F-B04C-8F51-FCCB804D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8" y="2835276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c. 976</a:t>
            </a:r>
          </a:p>
        </p:txBody>
      </p:sp>
      <p:sp>
        <p:nvSpPr>
          <p:cNvPr id="14342" name="Text Box 10">
            <a:extLst>
              <a:ext uri="{FF2B5EF4-FFF2-40B4-BE49-F238E27FC236}">
                <a16:creationId xmlns:a16="http://schemas.microsoft.com/office/drawing/2014/main" id="{D99D688C-EF1C-2545-B313-B39594EB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3886201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d. 671</a:t>
            </a:r>
          </a:p>
        </p:txBody>
      </p:sp>
      <p:sp>
        <p:nvSpPr>
          <p:cNvPr id="68619" name="Oval 11">
            <a:extLst>
              <a:ext uri="{FF2B5EF4-FFF2-40B4-BE49-F238E27FC236}">
                <a16:creationId xmlns:a16="http://schemas.microsoft.com/office/drawing/2014/main" id="{F7EBE6A9-78BB-B342-9F23-608574BB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984625"/>
            <a:ext cx="457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/>
              <a:t>d</a:t>
            </a:r>
          </a:p>
        </p:txBody>
      </p:sp>
      <p:pic>
        <p:nvPicPr>
          <p:cNvPr id="14344" name="Picture 11" descr="chuot phat co">
            <a:extLst>
              <a:ext uri="{FF2B5EF4-FFF2-40B4-BE49-F238E27FC236}">
                <a16:creationId xmlns:a16="http://schemas.microsoft.com/office/drawing/2014/main" id="{9598AC64-8AB6-E349-8617-A4DF10334F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89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E5490D15-2619-454E-B702-099105BF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838200"/>
            <a:ext cx="426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D60093"/>
                </a:solidFill>
              </a:rPr>
              <a:t>56 x 11 = ?</a:t>
            </a:r>
          </a:p>
        </p:txBody>
      </p:sp>
      <p:sp>
        <p:nvSpPr>
          <p:cNvPr id="15363" name="Text Box 10">
            <a:extLst>
              <a:ext uri="{FF2B5EF4-FFF2-40B4-BE49-F238E27FC236}">
                <a16:creationId xmlns:a16="http://schemas.microsoft.com/office/drawing/2014/main" id="{1078DC17-53F8-074C-88DE-69D2F589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9050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a. 616</a:t>
            </a:r>
          </a:p>
        </p:txBody>
      </p:sp>
      <p:sp>
        <p:nvSpPr>
          <p:cNvPr id="15364" name="Text Box 10">
            <a:extLst>
              <a:ext uri="{FF2B5EF4-FFF2-40B4-BE49-F238E27FC236}">
                <a16:creationId xmlns:a16="http://schemas.microsoft.com/office/drawing/2014/main" id="{7E43CF61-3772-B14A-A772-DA8F1F269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55939"/>
            <a:ext cx="2057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b. 425</a:t>
            </a:r>
          </a:p>
        </p:txBody>
      </p:sp>
      <p:sp>
        <p:nvSpPr>
          <p:cNvPr id="15365" name="Text Box 10">
            <a:extLst>
              <a:ext uri="{FF2B5EF4-FFF2-40B4-BE49-F238E27FC236}">
                <a16:creationId xmlns:a16="http://schemas.microsoft.com/office/drawing/2014/main" id="{3E97583F-AB51-6F46-A6C8-D0200D41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19050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c. 454</a:t>
            </a:r>
          </a:p>
        </p:txBody>
      </p:sp>
      <p:sp>
        <p:nvSpPr>
          <p:cNvPr id="15366" name="Text Box 10">
            <a:extLst>
              <a:ext uri="{FF2B5EF4-FFF2-40B4-BE49-F238E27FC236}">
                <a16:creationId xmlns:a16="http://schemas.microsoft.com/office/drawing/2014/main" id="{E0AB7B25-8D73-E24E-9E1B-57D7070B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29718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d. 618</a:t>
            </a:r>
          </a:p>
        </p:txBody>
      </p:sp>
      <p:sp>
        <p:nvSpPr>
          <p:cNvPr id="68619" name="Oval 11">
            <a:extLst>
              <a:ext uri="{FF2B5EF4-FFF2-40B4-BE49-F238E27FC236}">
                <a16:creationId xmlns:a16="http://schemas.microsoft.com/office/drawing/2014/main" id="{16FC86F8-0A9E-BE47-A8F5-1FF50A340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141538"/>
            <a:ext cx="457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/>
              <a:t>a</a:t>
            </a:r>
          </a:p>
        </p:txBody>
      </p:sp>
      <p:pic>
        <p:nvPicPr>
          <p:cNvPr id="15368" name="Picture 11" descr="chuot phat co">
            <a:extLst>
              <a:ext uri="{FF2B5EF4-FFF2-40B4-BE49-F238E27FC236}">
                <a16:creationId xmlns:a16="http://schemas.microsoft.com/office/drawing/2014/main" id="{0B612B0A-04A4-174A-BF61-BBF00C78BE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19513"/>
            <a:ext cx="24066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75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2D84EC17-0AAB-3246-BE21-6B6FC0C0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792164"/>
            <a:ext cx="4267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D60093"/>
                </a:solidFill>
              </a:rPr>
              <a:t>61 x 11 = ?</a:t>
            </a:r>
          </a:p>
        </p:txBody>
      </p:sp>
      <p:sp>
        <p:nvSpPr>
          <p:cNvPr id="16387" name="Text Box 10">
            <a:extLst>
              <a:ext uri="{FF2B5EF4-FFF2-40B4-BE49-F238E27FC236}">
                <a16:creationId xmlns:a16="http://schemas.microsoft.com/office/drawing/2014/main" id="{A1CAEB75-13E7-3346-96BD-5D1626F6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23622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a. 616</a:t>
            </a:r>
          </a:p>
        </p:txBody>
      </p:sp>
      <p:sp>
        <p:nvSpPr>
          <p:cNvPr id="16388" name="Text Box 10">
            <a:extLst>
              <a:ext uri="{FF2B5EF4-FFF2-40B4-BE49-F238E27FC236}">
                <a16:creationId xmlns:a16="http://schemas.microsoft.com/office/drawing/2014/main" id="{DBF39C8B-4465-D445-A10C-7D2497F6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3622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c. 671</a:t>
            </a:r>
          </a:p>
        </p:txBody>
      </p:sp>
      <p:sp>
        <p:nvSpPr>
          <p:cNvPr id="16389" name="Text Box 10">
            <a:extLst>
              <a:ext uri="{FF2B5EF4-FFF2-40B4-BE49-F238E27FC236}">
                <a16:creationId xmlns:a16="http://schemas.microsoft.com/office/drawing/2014/main" id="{A5CC38C0-7547-0044-B8A1-1C18F2BC2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3535364"/>
            <a:ext cx="2057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b. 658</a:t>
            </a:r>
          </a:p>
        </p:txBody>
      </p:sp>
      <p:sp>
        <p:nvSpPr>
          <p:cNvPr id="16390" name="Text Box 10">
            <a:extLst>
              <a:ext uri="{FF2B5EF4-FFF2-40B4-BE49-F238E27FC236}">
                <a16:creationId xmlns:a16="http://schemas.microsoft.com/office/drawing/2014/main" id="{4DC2D5D9-45E0-B541-8E84-0D4C3480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540125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d. 625</a:t>
            </a:r>
          </a:p>
        </p:txBody>
      </p:sp>
      <p:sp>
        <p:nvSpPr>
          <p:cNvPr id="68619" name="Oval 11">
            <a:extLst>
              <a:ext uri="{FF2B5EF4-FFF2-40B4-BE49-F238E27FC236}">
                <a16:creationId xmlns:a16="http://schemas.microsoft.com/office/drawing/2014/main" id="{BF4E55C0-DD25-D046-AFFD-DD83D93DF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2463800"/>
            <a:ext cx="457200" cy="566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/>
              <a:t>c</a:t>
            </a:r>
          </a:p>
        </p:txBody>
      </p:sp>
      <p:pic>
        <p:nvPicPr>
          <p:cNvPr id="16392" name="Picture 11" descr="chuot phat co">
            <a:extLst>
              <a:ext uri="{FF2B5EF4-FFF2-40B4-BE49-F238E27FC236}">
                <a16:creationId xmlns:a16="http://schemas.microsoft.com/office/drawing/2014/main" id="{E654EC53-8D9C-D044-84DA-C8A5DE70A4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81001"/>
            <a:ext cx="19113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0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DF254F-6B79-D046-A1B3-37463292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580" y="673527"/>
            <a:ext cx="10199200" cy="1245200"/>
          </a:xfrm>
        </p:spPr>
        <p:txBody>
          <a:bodyPr/>
          <a:lstStyle/>
          <a:p>
            <a:r>
              <a:rPr 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2878768" y="2178577"/>
            <a:ext cx="6228400" cy="524800"/>
          </a:xfrm>
        </p:spPr>
        <p:txBody>
          <a:bodyPr/>
          <a:lstStyle/>
          <a:p>
            <a:pPr marL="169329" indent="0">
              <a:buNone/>
            </a:pPr>
            <a:r>
              <a:rPr lang="vi-VN" sz="4800" b="1" dirty="0">
                <a:latin typeface="+mj-lt"/>
              </a:rPr>
              <a:t>- Học bài và hoàn thành các bài tập.</a:t>
            </a:r>
          </a:p>
          <a:p>
            <a:pPr marL="169329" indent="0">
              <a:buNone/>
            </a:pPr>
            <a:r>
              <a:rPr lang="vi-VN" sz="4800" b="1" dirty="0">
                <a:latin typeface="+mj-lt"/>
              </a:rPr>
              <a:t>- Chuẩn bị bài sau.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949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317" y="398894"/>
            <a:ext cx="615067" cy="4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0067" y="1615802"/>
            <a:ext cx="762933" cy="6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391" y="3400595"/>
            <a:ext cx="615087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8368" y="5677616"/>
            <a:ext cx="1763433" cy="145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2CCC02-EB2E-4346-BBD1-9BF443873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8" y="-35300"/>
            <a:ext cx="1530182" cy="1703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DAF3F-F4AC-AD4B-BC80-E7CCAA1C18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00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39646" r="9038" b="35839"/>
          <a:stretch/>
        </p:blipFill>
        <p:spPr>
          <a:xfrm>
            <a:off x="1400295" y="2266735"/>
            <a:ext cx="10452705" cy="1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7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1922566" y="1865068"/>
            <a:ext cx="8346867" cy="264161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/>
            <a:r>
              <a:rPr lang="vi-VN" sz="48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 THIỆU </a:t>
            </a:r>
          </a:p>
          <a:p>
            <a:pPr marL="0" indent="0"/>
            <a:r>
              <a:rPr lang="vi-VN" sz="48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 NHẨM SỐ CÓ HAI CHỮ SỐ VỚI 11</a:t>
            </a: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317" y="398894"/>
            <a:ext cx="615067" cy="4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0067" y="1615802"/>
            <a:ext cx="762933" cy="6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391" y="3423632"/>
            <a:ext cx="615087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156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39F2D-1411-0B40-9E58-CD13F0FA5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856"/>
            <a:ext cx="10199200" cy="1245200"/>
          </a:xfrm>
        </p:spPr>
        <p:txBody>
          <a:bodyPr/>
          <a:lstStyle/>
          <a:p>
            <a:r>
              <a:rPr lang="en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D6F460E-8F76-A345-9D5C-9E4D5C42A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238" y="1354997"/>
            <a:ext cx="9317523" cy="524800"/>
          </a:xfrm>
        </p:spPr>
        <p:txBody>
          <a:bodyPr/>
          <a:lstStyle/>
          <a:p>
            <a:pPr algn="l"/>
            <a:r>
              <a:rPr lang="en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nhân nhẩm số có hai chữ số với 11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8D07964D-5FEC-AC46-B459-A5DC953962FE}"/>
              </a:ext>
            </a:extLst>
          </p:cNvPr>
          <p:cNvSpPr txBox="1">
            <a:spLocks/>
          </p:cNvSpPr>
          <p:nvPr/>
        </p:nvSpPr>
        <p:spPr>
          <a:xfrm>
            <a:off x="1437238" y="3122056"/>
            <a:ext cx="9317523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None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algn="l"/>
            <a:r>
              <a:rPr lang="en-VN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Áp dụng nhân nhẩm số có hai chữ số với 11 để giải các bài toán có liên quan.</a:t>
            </a:r>
          </a:p>
        </p:txBody>
      </p:sp>
    </p:spTree>
    <p:extLst>
      <p:ext uri="{BB962C8B-B14F-4D97-AF65-F5344CB8AC3E}">
        <p14:creationId xmlns:p14="http://schemas.microsoft.com/office/powerpoint/2010/main" val="18979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2636106" y="2504600"/>
            <a:ext cx="6919788" cy="1346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19170" lvl="2" indent="0"/>
            <a:r>
              <a:rPr lang="vi-VN" sz="7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88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317" y="398894"/>
            <a:ext cx="615067" cy="4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0067" y="1615802"/>
            <a:ext cx="762933" cy="6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391" y="3423632"/>
            <a:ext cx="615087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68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E5B5D2-EC4F-AE41-A428-CA317E99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91" y="1397122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B0417-25FF-934D-8B23-619D78F1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766" y="1877272"/>
            <a:ext cx="731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 11</a:t>
            </a:r>
            <a:endParaRPr lang="en-US" alt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F38AF5-FDB9-F144-9996-C94DD368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766" y="1025072"/>
            <a:ext cx="753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 27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7993F2-3D2A-F847-9158-05913CA0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68" y="2462047"/>
            <a:ext cx="867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 27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046719-BE76-2E4A-9785-E70EA9668B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4241" y="2436360"/>
            <a:ext cx="9144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DD23A-7A4D-B143-A16F-3EC45A95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703" y="1025072"/>
            <a:ext cx="626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- Hai tích riêng đều bằng mấy?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FF8A0F-7A08-9F49-A367-B02DDDA1A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41" y="2952516"/>
            <a:ext cx="867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  27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6FE4A0-889A-E247-8D55-25589846A4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8991" y="3517447"/>
            <a:ext cx="1089873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5">
            <a:extLst>
              <a:ext uri="{FF2B5EF4-FFF2-40B4-BE49-F238E27FC236}">
                <a16:creationId xmlns:a16="http://schemas.microsoft.com/office/drawing/2014/main" id="{4912F580-D528-E047-A32F-CDBB4E09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91" y="448810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27 x 11 =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A6D8AF-1A29-1F4B-808B-5A4276080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453" y="3557135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  297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5F9EA-E150-844C-B177-B97A72552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953" y="1009197"/>
            <a:ext cx="6138863" cy="5842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- Hai </a:t>
            </a:r>
            <a:r>
              <a:rPr lang="en-US" altLang="en-US" b="1" dirty="0" err="1"/>
              <a:t>tích</a:t>
            </a:r>
            <a:r>
              <a:rPr lang="en-US" altLang="en-US" b="1" dirty="0"/>
              <a:t> </a:t>
            </a:r>
            <a:r>
              <a:rPr lang="en-US" altLang="en-US" b="1" dirty="0" err="1"/>
              <a:t>riêng</a:t>
            </a:r>
            <a:r>
              <a:rPr lang="en-US" altLang="en-US" b="1" dirty="0"/>
              <a:t> </a:t>
            </a:r>
            <a:r>
              <a:rPr lang="en-US" altLang="en-US" b="1" dirty="0" err="1"/>
              <a:t>đều</a:t>
            </a:r>
            <a:r>
              <a:rPr lang="en-US" altLang="en-US" b="1" dirty="0"/>
              <a:t> </a:t>
            </a:r>
            <a:r>
              <a:rPr lang="en-US" altLang="en-US" b="1" dirty="0" err="1"/>
              <a:t>bằng</a:t>
            </a:r>
            <a:r>
              <a:rPr lang="en-US" altLang="en-US" b="1" dirty="0"/>
              <a:t> 27.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476F53-C4B2-2A4C-929C-C2B21BFD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991" y="1698172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- Khi cộng hai tích riêng, ta chỉ cần cộng hai chữ số của số  27.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F22AB0-5799-A742-84E9-AA9BC4CA6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78" y="2750685"/>
            <a:ext cx="615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( 2 + 7 = 9) </a:t>
            </a:r>
            <a:r>
              <a:rPr lang="en-US" altLang="en-US" b="1">
                <a:solidFill>
                  <a:schemeClr val="tx1"/>
                </a:solidFill>
              </a:rPr>
              <a:t>rồi viết </a:t>
            </a:r>
            <a:r>
              <a:rPr lang="en-US" altLang="en-US" b="1"/>
              <a:t>9</a:t>
            </a:r>
            <a:r>
              <a:rPr lang="en-US" altLang="en-US" b="1">
                <a:solidFill>
                  <a:schemeClr val="tx1"/>
                </a:solidFill>
              </a:rPr>
              <a:t> vào giữa hai chữ số của 27.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C2F407-5786-FC40-A7A0-F1A22CAC7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703" y="4060372"/>
            <a:ext cx="504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Từ đó ta có cách nhẩm: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300690-0E1C-3241-AE0F-3C84F8F08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953" y="4663622"/>
            <a:ext cx="2522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- 2 + 7 = 9.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59668E-B61C-4747-9126-ECCEC8400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953" y="5344660"/>
            <a:ext cx="50434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- Viết 9 vào giữa hai chữ số của 27, được 297.</a:t>
            </a:r>
          </a:p>
        </p:txBody>
      </p:sp>
    </p:spTree>
    <p:extLst>
      <p:ext uri="{BB962C8B-B14F-4D97-AF65-F5344CB8AC3E}">
        <p14:creationId xmlns:p14="http://schemas.microsoft.com/office/powerpoint/2010/main" val="205501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  <p:bldP spid="18" grpId="0"/>
      <p:bldP spid="19" grpId="0" animBg="1"/>
      <p:bldP spid="22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7DEFD529-DBCC-D14D-9BB8-AEDDC3259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642938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48 x 11 =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D87D8-8B96-CA47-B2E2-924CB443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395" y="1573568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F2714E-8032-BA42-A730-95B0BA50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920" y="2066925"/>
            <a:ext cx="731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 11</a:t>
            </a:r>
            <a:endParaRPr lang="en-US" alt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FE603B-00B4-5348-9F5B-FF177BB7E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8" y="1219200"/>
            <a:ext cx="753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 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ACB675-23DF-4F42-AD9E-B9A42FD8A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8" y="2659639"/>
            <a:ext cx="867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 48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31DE6-5E1D-C84C-AD86-1F15FCBA9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8913" y="2630488"/>
            <a:ext cx="9144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25E59E8-D084-124A-85CF-6EFB8B0FD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395" y="3171825"/>
            <a:ext cx="753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 48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4F6A10-D3D7-0B47-A961-9A32940921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3663" y="3711575"/>
            <a:ext cx="111250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FB3C4-7E2E-F947-A3EA-3A625B96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83" y="3719464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  528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AA7D0-003D-8B46-95D9-F7B94539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474788"/>
            <a:ext cx="5043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Ta có cách nhẩm: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BB13F0-C5E0-0841-AFC5-5890F3B37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328863"/>
            <a:ext cx="504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CC"/>
                </a:solidFill>
              </a:rPr>
              <a:t>- 4 </a:t>
            </a:r>
            <a:r>
              <a:rPr lang="en-US" altLang="en-US" b="1" dirty="0" err="1">
                <a:solidFill>
                  <a:srgbClr val="0000CC"/>
                </a:solidFill>
              </a:rPr>
              <a:t>cộng</a:t>
            </a:r>
            <a:r>
              <a:rPr lang="en-US" altLang="en-US" b="1" dirty="0">
                <a:solidFill>
                  <a:srgbClr val="0000CC"/>
                </a:solidFill>
              </a:rPr>
              <a:t> 8 </a:t>
            </a:r>
            <a:r>
              <a:rPr lang="en-US" altLang="en-US" b="1" dirty="0" err="1">
                <a:solidFill>
                  <a:srgbClr val="0000CC"/>
                </a:solidFill>
              </a:rPr>
              <a:t>bằng</a:t>
            </a:r>
            <a:r>
              <a:rPr lang="en-US" altLang="en-US" b="1" dirty="0">
                <a:solidFill>
                  <a:srgbClr val="0000CC"/>
                </a:solidFill>
              </a:rPr>
              <a:t> 12.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0C408A-3315-7145-9F43-789663432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171825"/>
            <a:ext cx="5043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- Viết 2 vào giữa hai chữ số của 48, được 428.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8D990B-389E-464B-A77E-D131585C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4364038"/>
            <a:ext cx="5041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- Thêm 1 vào 4 của 428, được 528.</a:t>
            </a:r>
          </a:p>
        </p:txBody>
      </p:sp>
    </p:spTree>
    <p:extLst>
      <p:ext uri="{BB962C8B-B14F-4D97-AF65-F5344CB8AC3E}">
        <p14:creationId xmlns:p14="http://schemas.microsoft.com/office/powerpoint/2010/main" val="219881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317" y="398894"/>
            <a:ext cx="615067" cy="4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0067" y="1615802"/>
            <a:ext cx="762933" cy="6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391" y="3423632"/>
            <a:ext cx="615087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7;p27">
            <a:extLst>
              <a:ext uri="{FF2B5EF4-FFF2-40B4-BE49-F238E27FC236}">
                <a16:creationId xmlns:a16="http://schemas.microsoft.com/office/drawing/2014/main" id="{F7EB1784-FA8C-FB4E-8C68-4006F5A96F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42923" y="2372543"/>
            <a:ext cx="6919788" cy="1346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19170" lvl="2" indent="0"/>
            <a:r>
              <a:rPr lang="vi-VN" sz="7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88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9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317" y="398894"/>
            <a:ext cx="615067" cy="4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0067" y="1615802"/>
            <a:ext cx="762933" cy="6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391" y="3423632"/>
            <a:ext cx="615087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rẻ Em đi Học Hình ảnh | Định dạng hình ảnh PSD 401412413|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1" y="3375837"/>
            <a:ext cx="3570159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A02C0C1-B417-534D-B217-DAD65182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886" y="2468627"/>
            <a:ext cx="1881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</a:rPr>
              <a:t>34 x 11 =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6AC2353-64FF-F448-BA89-F85540717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160" y="2447652"/>
            <a:ext cx="1997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</a:rPr>
              <a:t>11 x 95 = 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604159D-AEF1-7A46-8105-5DA9B68FF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760" y="2447652"/>
            <a:ext cx="1997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</a:rPr>
              <a:t>82 x 11 = 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EC37990-D883-7141-BA69-48627D663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256" y="1205495"/>
            <a:ext cx="504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chemeClr val="bg1"/>
                </a:solidFill>
              </a:rPr>
              <a:t>Bài</a:t>
            </a:r>
            <a:r>
              <a:rPr lang="en-US" altLang="en-US" b="1" dirty="0">
                <a:solidFill>
                  <a:schemeClr val="bg1"/>
                </a:solidFill>
              </a:rPr>
              <a:t> 1: </a:t>
            </a:r>
            <a:r>
              <a:rPr lang="en-US" altLang="en-US" b="1" dirty="0" err="1">
                <a:solidFill>
                  <a:schemeClr val="bg1"/>
                </a:solidFill>
              </a:rPr>
              <a:t>Tính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nhẩm</a:t>
            </a:r>
            <a:r>
              <a:rPr lang="en-US" altLang="en-US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06E796B-F344-3E45-8127-1397E0052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635" y="2469640"/>
            <a:ext cx="867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374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229256D-1F35-1A4B-8B6B-E0825ACD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179" y="2447652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1045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EEA5536-A06F-7E4E-81D1-8E65FA8E7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834" y="2447651"/>
            <a:ext cx="867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902</a:t>
            </a:r>
          </a:p>
        </p:txBody>
      </p:sp>
    </p:spTree>
    <p:extLst>
      <p:ext uri="{BB962C8B-B14F-4D97-AF65-F5344CB8AC3E}">
        <p14:creationId xmlns:p14="http://schemas.microsoft.com/office/powerpoint/2010/main" val="5761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91" y="3423632"/>
            <a:ext cx="615087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rẻ Em đi Học Hình ảnh | Định dạng hình ảnh PSD 401412413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1" y="3375837"/>
            <a:ext cx="3570159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B1A277-4C12-0A4B-9117-856AC7D3EAD4}"/>
              </a:ext>
            </a:extLst>
          </p:cNvPr>
          <p:cNvSpPr txBox="1">
            <a:spLocks/>
          </p:cNvSpPr>
          <p:nvPr/>
        </p:nvSpPr>
        <p:spPr>
          <a:xfrm>
            <a:off x="1879414" y="1160650"/>
            <a:ext cx="969135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None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800"/>
              <a:buFont typeface="Chivo"/>
              <a:buNone/>
              <a:defRPr sz="24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l">
              <a:buFontTx/>
              <a:buNone/>
              <a:defRPr/>
            </a:pPr>
            <a:r>
              <a:rPr lang="en-US" sz="36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</a:t>
            </a:r>
          </a:p>
          <a:p>
            <a:pPr marL="0" indent="0" algn="l">
              <a:buFontTx/>
              <a:buNone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11 = 25                          </a:t>
            </a:r>
            <a:r>
              <a:rPr lang="en-US" sz="3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 = 78</a:t>
            </a:r>
          </a:p>
          <a:p>
            <a:pPr marL="0" indent="0" algn="l">
              <a:buFontTx/>
              <a:buNone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 x 11                          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78 x 11</a:t>
            </a:r>
          </a:p>
          <a:p>
            <a:pPr marL="0" indent="0" algn="l">
              <a:buFontTx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275                                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858</a:t>
            </a:r>
          </a:p>
          <a:p>
            <a:pPr algn="l">
              <a:defRPr/>
            </a:pP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2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al Science Thesis by Slidesgo">
  <a:themeElements>
    <a:clrScheme name="Simple Light">
      <a:dk1>
        <a:srgbClr val="6C503E"/>
      </a:dk1>
      <a:lt1>
        <a:srgbClr val="446652"/>
      </a:lt1>
      <a:dk2>
        <a:srgbClr val="6C503E"/>
      </a:dk2>
      <a:lt2>
        <a:srgbClr val="446652"/>
      </a:lt2>
      <a:accent1>
        <a:srgbClr val="446652"/>
      </a:accent1>
      <a:accent2>
        <a:srgbClr val="446652"/>
      </a:accent2>
      <a:accent3>
        <a:srgbClr val="446652"/>
      </a:accent3>
      <a:accent4>
        <a:srgbClr val="6C503E"/>
      </a:accent4>
      <a:accent5>
        <a:srgbClr val="6C503E"/>
      </a:accent5>
      <a:accent6>
        <a:srgbClr val="6C503E"/>
      </a:accent6>
      <a:hlink>
        <a:srgbClr val="4466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588</Words>
  <Application>Microsoft Macintosh PowerPoint</Application>
  <PresentationFormat>Widescreen</PresentationFormat>
  <Paragraphs>92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Chivo</vt:lpstr>
      <vt:lpstr>Chivo Light</vt:lpstr>
      <vt:lpstr>PT Serif</vt:lpstr>
      <vt:lpstr>Times New Roman</vt:lpstr>
      <vt:lpstr>Natural Science Thesis by Slidesgo</vt:lpstr>
      <vt:lpstr>TRƯỜNG TIỂU HỌC LÊ QUÝ ĐÔN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ĐẠI TỪ</dc:title>
  <dc:creator>Nguyen</dc:creator>
  <cp:lastModifiedBy>Microsoft Office User</cp:lastModifiedBy>
  <cp:revision>12</cp:revision>
  <dcterms:created xsi:type="dcterms:W3CDTF">2021-11-13T02:26:38Z</dcterms:created>
  <dcterms:modified xsi:type="dcterms:W3CDTF">2021-11-25T17:09:04Z</dcterms:modified>
</cp:coreProperties>
</file>