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71" r:id="rId5"/>
    <p:sldId id="262" r:id="rId6"/>
    <p:sldId id="265" r:id="rId7"/>
    <p:sldId id="264" r:id="rId8"/>
    <p:sldId id="263" r:id="rId9"/>
    <p:sldId id="269" r:id="rId10"/>
    <p:sldId id="268" r:id="rId11"/>
    <p:sldId id="276" r:id="rId12"/>
    <p:sldId id="27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7" autoAdjust="0"/>
    <p:restoredTop sz="94660"/>
  </p:normalViewPr>
  <p:slideViewPr>
    <p:cSldViewPr snapToGrid="0">
      <p:cViewPr varScale="1">
        <p:scale>
          <a:sx n="71" d="100"/>
          <a:sy n="71" d="100"/>
        </p:scale>
        <p:origin x="1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D0451-3B9C-482E-92C3-389B8B825C3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D5106-34AC-4F3C-BFA3-8DFD916F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231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259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448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664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017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214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835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11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85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461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277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254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39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229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72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078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30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29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5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5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57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04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54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4EB28-C997-4A71-902E-DD374256CB23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9C2AE-9F1E-4697-9C4F-C0D4F5AB6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2.xml"/><Relationship Id="rId9" Type="http://schemas.microsoft.com/office/2007/relationships/hdphoto" Target="../media/hdphoto1.wdp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094614" y="121920"/>
            <a:ext cx="10097386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53" y="3882584"/>
            <a:ext cx="5866088" cy="293304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498313" y="1278643"/>
            <a:ext cx="4525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6F69AC"/>
                </a:solidFill>
                <a:effectLst/>
                <a:latin typeface="UTM Netmuc KT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TOÁN</a:t>
            </a:r>
          </a:p>
        </p:txBody>
      </p:sp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4568101" y="600983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7728255" y="288112"/>
            <a:ext cx="1063853" cy="135531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462229" y="2597694"/>
            <a:ext cx="5052201" cy="1252814"/>
            <a:chOff x="4520595" y="2651330"/>
            <a:chExt cx="5052201" cy="1252814"/>
          </a:xfrm>
        </p:grpSpPr>
        <p:sp>
          <p:nvSpPr>
            <p:cNvPr id="16" name="文本框 15"/>
            <p:cNvSpPr txBox="1"/>
            <p:nvPr/>
          </p:nvSpPr>
          <p:spPr>
            <a:xfrm>
              <a:off x="4520595" y="2651330"/>
              <a:ext cx="501611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zh-CN" sz="7200" smtClean="0"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LUYỆN TẬP</a:t>
              </a:r>
              <a:endParaRPr lang="zh-CN" altLang="en-US" sz="72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文本框 15"/>
            <p:cNvSpPr txBox="1"/>
            <p:nvPr/>
          </p:nvSpPr>
          <p:spPr>
            <a:xfrm>
              <a:off x="4556679" y="2703815"/>
              <a:ext cx="501611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zh-CN" sz="7200" smtClean="0">
                  <a:solidFill>
                    <a:srgbClr val="95DAC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LUYỆN TẬP</a:t>
              </a:r>
              <a:endParaRPr lang="zh-CN" altLang="en-US" sz="7200" dirty="0">
                <a:solidFill>
                  <a:srgbClr val="FFEBA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EE1188-22BD-44CF-BC7C-BE2C22B9D6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34496" y="13058686"/>
            <a:ext cx="2430000" cy="209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695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3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819838" y="42180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Sai ở đâu?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296088" y="194580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 </a:t>
            </a: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3039038" y="1317158"/>
            <a:ext cx="0" cy="990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>
            <a:off x="3039038" y="1717208"/>
            <a:ext cx="609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843651" y="1336208"/>
            <a:ext cx="1828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124345   67  </a:t>
            </a: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2048438" y="1564808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564 </a:t>
            </a: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2277038" y="2174408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285  </a:t>
            </a: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2505638" y="250778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>
            <a:off x="3091426" y="3241208"/>
            <a:ext cx="0" cy="914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>
            <a:off x="3091426" y="3622208"/>
            <a:ext cx="609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1972238" y="3165008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12345   67</a:t>
            </a: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6696638" y="1412408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12345   67  </a:t>
            </a:r>
          </a:p>
        </p:txBody>
      </p:sp>
      <p:sp>
        <p:nvSpPr>
          <p:cNvPr id="26" name="Line 34"/>
          <p:cNvSpPr>
            <a:spLocks noChangeShapeType="1"/>
          </p:cNvSpPr>
          <p:nvPr/>
        </p:nvSpPr>
        <p:spPr bwMode="auto">
          <a:xfrm>
            <a:off x="7763438" y="1488608"/>
            <a:ext cx="0" cy="990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9" name="Line 35"/>
          <p:cNvSpPr>
            <a:spLocks noChangeShapeType="1"/>
          </p:cNvSpPr>
          <p:nvPr/>
        </p:nvSpPr>
        <p:spPr bwMode="auto">
          <a:xfrm>
            <a:off x="7763438" y="1869608"/>
            <a:ext cx="609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6925238" y="1793408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564 </a:t>
            </a: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7077638" y="2098208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285 </a:t>
            </a:r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2810438" y="1564808"/>
            <a:ext cx="121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1714 </a:t>
            </a:r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2048438" y="3469808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564 </a:t>
            </a: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2277038" y="3774608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285  </a:t>
            </a:r>
          </a:p>
        </p:txBody>
      </p:sp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2353238" y="4117508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 </a:t>
            </a:r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2962838" y="3546008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  </a:t>
            </a:r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2296088" y="1955333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2353238" y="4093695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7153838" y="2403008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</a:p>
        </p:txBody>
      </p: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7663426" y="187437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1" name="Rectangle 2"/>
          <p:cNvSpPr>
            <a:spLocks noChangeArrowheads="1"/>
          </p:cNvSpPr>
          <p:nvPr/>
        </p:nvSpPr>
        <p:spPr bwMode="auto">
          <a:xfrm>
            <a:off x="5934638" y="955208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tính đúng: </a:t>
            </a:r>
          </a:p>
        </p:txBody>
      </p:sp>
    </p:spTree>
    <p:extLst>
      <p:ext uri="{BB962C8B-B14F-4D97-AF65-F5344CB8AC3E}">
        <p14:creationId xmlns:p14="http://schemas.microsoft.com/office/powerpoint/2010/main" val="9946862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9" grpId="0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04" y="4318329"/>
            <a:ext cx="1423686" cy="1375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9" y="3088199"/>
            <a:ext cx="3680750" cy="37698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21435456">
            <a:off x="926701" y="118816"/>
            <a:ext cx="4290748" cy="1399801"/>
            <a:chOff x="4050704" y="1438541"/>
            <a:chExt cx="5515823" cy="19197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文本框 15"/>
            <p:cNvSpPr txBox="1"/>
            <p:nvPr/>
          </p:nvSpPr>
          <p:spPr>
            <a:xfrm>
              <a:off x="4050704" y="1496270"/>
              <a:ext cx="5429692" cy="186204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zh-CN" sz="1150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Dặn</a:t>
              </a:r>
              <a:r>
                <a:rPr lang="en-US" altLang="zh-CN" sz="11500" dirty="0">
                  <a:ln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  <a:r>
                <a:rPr lang="en-US" altLang="zh-CN" sz="1150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dò</a:t>
              </a:r>
              <a:endParaRPr lang="en-US" altLang="zh-CN" sz="115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文本框 15"/>
            <p:cNvSpPr txBox="1"/>
            <p:nvPr/>
          </p:nvSpPr>
          <p:spPr>
            <a:xfrm>
              <a:off x="4136834" y="1438541"/>
              <a:ext cx="5429693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1500" dirty="0" err="1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Dặn</a:t>
              </a:r>
              <a:r>
                <a:rPr lang="en-US" altLang="zh-CN" sz="11500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  <a:r>
                <a:rPr lang="en-US" altLang="zh-CN" sz="11500" dirty="0" err="1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dò</a:t>
              </a:r>
              <a:endParaRPr lang="en-US" altLang="zh-CN" sz="115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16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297" y="-25080"/>
            <a:ext cx="2139700" cy="4343409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17" y="287794"/>
            <a:ext cx="640080" cy="533400"/>
          </a:xfrm>
          <a:prstGeom prst="rect">
            <a:avLst/>
          </a:prstGeom>
        </p:spPr>
      </p:pic>
      <p:pic>
        <p:nvPicPr>
          <p:cNvPr id="18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09" y="665766"/>
            <a:ext cx="457200" cy="381000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63" y="129843"/>
            <a:ext cx="457200" cy="381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09682" y="2151529"/>
            <a:ext cx="6548718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Hoàn thành bài tập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Chuẩn bị bài thương có chữ số 0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7312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121920"/>
            <a:ext cx="8923013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6" y="4241956"/>
            <a:ext cx="5217916" cy="2608959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184022" y="6914867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1206386" y="6911572"/>
            <a:ext cx="1063853" cy="1355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84" y="1744605"/>
            <a:ext cx="7639050" cy="2581275"/>
          </a:xfrm>
          <a:prstGeom prst="rect">
            <a:avLst/>
          </a:prstGeom>
        </p:spPr>
      </p:pic>
      <p:pic>
        <p:nvPicPr>
          <p:cNvPr id="1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87363" y="35934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871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1694 -0.87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4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764 L -0.03503 -0.42037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F73C1EC5-CDC2-4861-BE68-13037BBA9A7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443" y="1013041"/>
            <a:ext cx="1751642" cy="1715691"/>
          </a:xfrm>
          <a:prstGeom prst="rect">
            <a:avLst/>
          </a:prstGeom>
        </p:spPr>
      </p:pic>
      <p:sp>
        <p:nvSpPr>
          <p:cNvPr id="21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2187494" y="2583917"/>
            <a:ext cx="5247725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7200" dirty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charset="-122"/>
              </a:rPr>
              <a:t>KHỞI ĐỘNG</a:t>
            </a:r>
            <a:endParaRPr lang="zh-CN" altLang="en-US" sz="7200" dirty="0">
              <a:solidFill>
                <a:srgbClr val="FF2D4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87826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678" y="4641927"/>
            <a:ext cx="1431631" cy="2179566"/>
          </a:xfrm>
          <a:prstGeom prst="rect">
            <a:avLst/>
          </a:prstGeom>
        </p:spPr>
      </p:pic>
      <p:pic>
        <p:nvPicPr>
          <p:cNvPr id="34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017" y="4820193"/>
            <a:ext cx="2011515" cy="198394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2096588" y="1628744"/>
            <a:ext cx="2514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  65 130 : 65</a:t>
            </a:r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>
            <a:off x="3271336" y="2464152"/>
            <a:ext cx="0" cy="1447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3" name="Text Box 28"/>
          <p:cNvSpPr txBox="1">
            <a:spLocks noChangeArrowheads="1"/>
          </p:cNvSpPr>
          <p:nvPr/>
        </p:nvSpPr>
        <p:spPr bwMode="auto">
          <a:xfrm>
            <a:off x="3538263" y="2318896"/>
            <a:ext cx="99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65</a:t>
            </a:r>
          </a:p>
        </p:txBody>
      </p:sp>
      <p:sp>
        <p:nvSpPr>
          <p:cNvPr id="38" name="Text Box 29"/>
          <p:cNvSpPr txBox="1">
            <a:spLocks noChangeArrowheads="1"/>
          </p:cNvSpPr>
          <p:nvPr/>
        </p:nvSpPr>
        <p:spPr bwMode="auto">
          <a:xfrm>
            <a:off x="3449138" y="2928496"/>
            <a:ext cx="144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1002</a:t>
            </a:r>
          </a:p>
        </p:txBody>
      </p:sp>
      <p:sp>
        <p:nvSpPr>
          <p:cNvPr id="39" name="Text Box 30"/>
          <p:cNvSpPr txBox="1">
            <a:spLocks noChangeArrowheads="1"/>
          </p:cNvSpPr>
          <p:nvPr/>
        </p:nvSpPr>
        <p:spPr bwMode="auto">
          <a:xfrm>
            <a:off x="1802672" y="2827364"/>
            <a:ext cx="137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001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1982289" y="3247211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13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" name="Text Box 38"/>
          <p:cNvSpPr txBox="1">
            <a:spLocks noChangeArrowheads="1"/>
          </p:cNvSpPr>
          <p:nvPr/>
        </p:nvSpPr>
        <p:spPr bwMode="auto">
          <a:xfrm>
            <a:off x="1715588" y="2318896"/>
            <a:ext cx="144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   65130</a:t>
            </a:r>
          </a:p>
        </p:txBody>
      </p:sp>
      <p:sp>
        <p:nvSpPr>
          <p:cNvPr id="46" name="Line 39"/>
          <p:cNvSpPr>
            <a:spLocks noChangeShapeType="1"/>
          </p:cNvSpPr>
          <p:nvPr/>
        </p:nvSpPr>
        <p:spPr bwMode="auto">
          <a:xfrm>
            <a:off x="3271336" y="2838009"/>
            <a:ext cx="9906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7" name="Text Box 66"/>
          <p:cNvSpPr txBox="1">
            <a:spLocks noChangeArrowheads="1"/>
          </p:cNvSpPr>
          <p:nvPr/>
        </p:nvSpPr>
        <p:spPr bwMode="auto">
          <a:xfrm>
            <a:off x="6119313" y="1543019"/>
            <a:ext cx="18145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32 468 : 26</a:t>
            </a:r>
          </a:p>
        </p:txBody>
      </p:sp>
      <p:sp>
        <p:nvSpPr>
          <p:cNvPr id="48" name="Text Box 67"/>
          <p:cNvSpPr txBox="1">
            <a:spLocks noChangeArrowheads="1"/>
          </p:cNvSpPr>
          <p:nvPr/>
        </p:nvSpPr>
        <p:spPr bwMode="auto">
          <a:xfrm>
            <a:off x="6135188" y="2381219"/>
            <a:ext cx="1527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32 468</a:t>
            </a:r>
          </a:p>
        </p:txBody>
      </p:sp>
      <p:sp>
        <p:nvSpPr>
          <p:cNvPr id="49" name="Line 68"/>
          <p:cNvSpPr>
            <a:spLocks noChangeShapeType="1"/>
          </p:cNvSpPr>
          <p:nvPr/>
        </p:nvSpPr>
        <p:spPr bwMode="auto">
          <a:xfrm>
            <a:off x="7456896" y="2559813"/>
            <a:ext cx="0" cy="1676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0" name="Line 69"/>
          <p:cNvSpPr>
            <a:spLocks noChangeShapeType="1"/>
          </p:cNvSpPr>
          <p:nvPr/>
        </p:nvSpPr>
        <p:spPr bwMode="auto">
          <a:xfrm>
            <a:off x="7456896" y="2913636"/>
            <a:ext cx="914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1" name="Text Box 70"/>
          <p:cNvSpPr txBox="1">
            <a:spLocks noChangeArrowheads="1"/>
          </p:cNvSpPr>
          <p:nvPr/>
        </p:nvSpPr>
        <p:spPr bwMode="auto">
          <a:xfrm>
            <a:off x="7579812" y="2367915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26</a:t>
            </a:r>
          </a:p>
        </p:txBody>
      </p:sp>
      <p:sp>
        <p:nvSpPr>
          <p:cNvPr id="52" name="Text Box 71"/>
          <p:cNvSpPr txBox="1">
            <a:spLocks noChangeArrowheads="1"/>
          </p:cNvSpPr>
          <p:nvPr/>
        </p:nvSpPr>
        <p:spPr bwMode="auto">
          <a:xfrm>
            <a:off x="7530010" y="3138457"/>
            <a:ext cx="99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1248</a:t>
            </a:r>
          </a:p>
        </p:txBody>
      </p:sp>
      <p:sp>
        <p:nvSpPr>
          <p:cNvPr id="53" name="Text Box 72"/>
          <p:cNvSpPr txBox="1">
            <a:spLocks noChangeArrowheads="1"/>
          </p:cNvSpPr>
          <p:nvPr/>
        </p:nvSpPr>
        <p:spPr bwMode="auto">
          <a:xfrm>
            <a:off x="6058988" y="2801907"/>
            <a:ext cx="1174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06 4</a:t>
            </a:r>
          </a:p>
        </p:txBody>
      </p:sp>
      <p:sp>
        <p:nvSpPr>
          <p:cNvPr id="54" name="Text Box 73"/>
          <p:cNvSpPr txBox="1">
            <a:spLocks noChangeArrowheads="1"/>
          </p:cNvSpPr>
          <p:nvPr/>
        </p:nvSpPr>
        <p:spPr bwMode="auto">
          <a:xfrm>
            <a:off x="6363788" y="3228944"/>
            <a:ext cx="768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126</a:t>
            </a:r>
          </a:p>
        </p:txBody>
      </p:sp>
      <p:sp>
        <p:nvSpPr>
          <p:cNvPr id="55" name="Text Box 74"/>
          <p:cNvSpPr txBox="1">
            <a:spLocks noChangeArrowheads="1"/>
          </p:cNvSpPr>
          <p:nvPr/>
        </p:nvSpPr>
        <p:spPr bwMode="auto">
          <a:xfrm>
            <a:off x="6516188" y="3676619"/>
            <a:ext cx="752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228</a:t>
            </a:r>
          </a:p>
        </p:txBody>
      </p:sp>
      <p:sp>
        <p:nvSpPr>
          <p:cNvPr id="56" name="Text Box 75"/>
          <p:cNvSpPr txBox="1">
            <a:spLocks noChangeArrowheads="1"/>
          </p:cNvSpPr>
          <p:nvPr/>
        </p:nvSpPr>
        <p:spPr bwMode="auto">
          <a:xfrm>
            <a:off x="6744788" y="4067144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20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2018846" y="3676208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130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2055403" y="4147695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000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26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8" grpId="0"/>
      <p:bldP spid="39" grpId="0"/>
      <p:bldP spid="42" grpId="0"/>
      <p:bldP spid="44" grpId="0"/>
      <p:bldP spid="47" grpId="0"/>
      <p:bldP spid="48" grpId="0"/>
      <p:bldP spid="51" grpId="0"/>
      <p:bldP spid="52" grpId="0"/>
      <p:bldP spid="53" grpId="0"/>
      <p:bldP spid="54" grpId="0"/>
      <p:bldP spid="55" grpId="0"/>
      <p:bldP spid="56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sp>
        <p:nvSpPr>
          <p:cNvPr id="21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2325148" y="2597916"/>
            <a:ext cx="5247725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7200" dirty="0" err="1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charset="-122"/>
              </a:rPr>
              <a:t>Luyện</a:t>
            </a:r>
            <a:r>
              <a:rPr lang="en-US" altLang="zh-CN" sz="7200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charset="-122"/>
              </a:rPr>
              <a:t> </a:t>
            </a:r>
            <a:r>
              <a:rPr lang="en-US" altLang="zh-CN" sz="7200" dirty="0" err="1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charset="-122"/>
              </a:rPr>
              <a:t>tập</a:t>
            </a:r>
            <a:endParaRPr lang="zh-CN" altLang="en-US" sz="7200" dirty="0"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38165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" y="-95012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696242" y="246208"/>
            <a:ext cx="464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</a:rPr>
              <a:t>Bài 1</a:t>
            </a: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Đặt tính rồi tính</a:t>
            </a: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1688889" y="979234"/>
            <a:ext cx="845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a.  4725 : 15                   4674 : 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82                    4935: 44</a:t>
            </a:r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2023234" y="1458686"/>
            <a:ext cx="99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4725</a:t>
            </a:r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>
            <a:off x="2937634" y="1534886"/>
            <a:ext cx="0" cy="1143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8" name="Line 13"/>
          <p:cNvSpPr>
            <a:spLocks noChangeShapeType="1"/>
          </p:cNvSpPr>
          <p:nvPr/>
        </p:nvSpPr>
        <p:spPr bwMode="auto">
          <a:xfrm>
            <a:off x="2937634" y="1839686"/>
            <a:ext cx="838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3013834" y="1382486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15</a:t>
            </a: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3013834" y="1763486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315</a:t>
            </a: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2023234" y="1915886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022</a:t>
            </a: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2175634" y="2373086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075</a:t>
            </a: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2404234" y="2754086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00</a:t>
            </a:r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5071234" y="1611086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4674</a:t>
            </a:r>
          </a:p>
        </p:txBody>
      </p:sp>
      <p:sp>
        <p:nvSpPr>
          <p:cNvPr id="41" name="Line 20"/>
          <p:cNvSpPr>
            <a:spLocks noChangeShapeType="1"/>
          </p:cNvSpPr>
          <p:nvPr/>
        </p:nvSpPr>
        <p:spPr bwMode="auto">
          <a:xfrm>
            <a:off x="6061834" y="1687286"/>
            <a:ext cx="0" cy="11430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2" name="Line 21"/>
          <p:cNvSpPr>
            <a:spLocks noChangeShapeType="1"/>
          </p:cNvSpPr>
          <p:nvPr/>
        </p:nvSpPr>
        <p:spPr bwMode="auto">
          <a:xfrm>
            <a:off x="6061834" y="1992086"/>
            <a:ext cx="685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6138034" y="1534886"/>
            <a:ext cx="83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82</a:t>
            </a:r>
          </a:p>
        </p:txBody>
      </p:sp>
      <p:sp>
        <p:nvSpPr>
          <p:cNvPr id="46" name="Text Box 23"/>
          <p:cNvSpPr txBox="1">
            <a:spLocks noChangeArrowheads="1"/>
          </p:cNvSpPr>
          <p:nvPr/>
        </p:nvSpPr>
        <p:spPr bwMode="auto">
          <a:xfrm>
            <a:off x="5223634" y="2144486"/>
            <a:ext cx="91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574</a:t>
            </a:r>
          </a:p>
        </p:txBody>
      </p:sp>
      <p:sp>
        <p:nvSpPr>
          <p:cNvPr id="47" name="Text Box 25"/>
          <p:cNvSpPr txBox="1">
            <a:spLocks noChangeArrowheads="1"/>
          </p:cNvSpPr>
          <p:nvPr/>
        </p:nvSpPr>
        <p:spPr bwMode="auto">
          <a:xfrm>
            <a:off x="6138034" y="2144486"/>
            <a:ext cx="91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57</a:t>
            </a:r>
          </a:p>
        </p:txBody>
      </p:sp>
      <p:sp>
        <p:nvSpPr>
          <p:cNvPr id="49" name="Text Box 26"/>
          <p:cNvSpPr txBox="1">
            <a:spLocks noChangeArrowheads="1"/>
          </p:cNvSpPr>
          <p:nvPr/>
        </p:nvSpPr>
        <p:spPr bwMode="auto">
          <a:xfrm>
            <a:off x="5452234" y="2525486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00</a:t>
            </a: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1566034" y="3409409"/>
            <a:ext cx="2819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b.  35136  :  18</a:t>
            </a:r>
          </a:p>
        </p:txBody>
      </p:sp>
      <p:sp>
        <p:nvSpPr>
          <p:cNvPr id="52" name="Text Box 37"/>
          <p:cNvSpPr txBox="1">
            <a:spLocks noChangeArrowheads="1"/>
          </p:cNvSpPr>
          <p:nvPr/>
        </p:nvSpPr>
        <p:spPr bwMode="auto">
          <a:xfrm>
            <a:off x="5147434" y="3485609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18408  :  52</a:t>
            </a:r>
          </a:p>
        </p:txBody>
      </p:sp>
      <p:sp>
        <p:nvSpPr>
          <p:cNvPr id="54" name="Text Box 39"/>
          <p:cNvSpPr txBox="1">
            <a:spLocks noChangeArrowheads="1"/>
          </p:cNvSpPr>
          <p:nvPr/>
        </p:nvSpPr>
        <p:spPr bwMode="auto">
          <a:xfrm>
            <a:off x="1947034" y="4171409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35136</a:t>
            </a:r>
          </a:p>
        </p:txBody>
      </p:sp>
      <p:sp>
        <p:nvSpPr>
          <p:cNvPr id="55" name="Line 40"/>
          <p:cNvSpPr>
            <a:spLocks noChangeShapeType="1"/>
          </p:cNvSpPr>
          <p:nvPr/>
        </p:nvSpPr>
        <p:spPr bwMode="auto">
          <a:xfrm>
            <a:off x="3108119" y="4297687"/>
            <a:ext cx="0" cy="1447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8" name="Line 41"/>
          <p:cNvSpPr>
            <a:spLocks noChangeShapeType="1"/>
          </p:cNvSpPr>
          <p:nvPr/>
        </p:nvSpPr>
        <p:spPr bwMode="auto">
          <a:xfrm>
            <a:off x="3128134" y="4683994"/>
            <a:ext cx="9906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2" name="Line 42"/>
          <p:cNvSpPr>
            <a:spLocks noChangeShapeType="1"/>
          </p:cNvSpPr>
          <p:nvPr/>
        </p:nvSpPr>
        <p:spPr bwMode="auto">
          <a:xfrm flipV="1">
            <a:off x="6366634" y="4704809"/>
            <a:ext cx="914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3" name="Line 43"/>
          <p:cNvSpPr>
            <a:spLocks noChangeShapeType="1"/>
          </p:cNvSpPr>
          <p:nvPr/>
        </p:nvSpPr>
        <p:spPr bwMode="auto">
          <a:xfrm>
            <a:off x="6366634" y="4247609"/>
            <a:ext cx="0" cy="1219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4" name="Text Box 44"/>
          <p:cNvSpPr txBox="1">
            <a:spLocks noChangeArrowheads="1"/>
          </p:cNvSpPr>
          <p:nvPr/>
        </p:nvSpPr>
        <p:spPr bwMode="auto">
          <a:xfrm>
            <a:off x="5158988" y="4233322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18408</a:t>
            </a:r>
          </a:p>
        </p:txBody>
      </p:sp>
      <p:sp>
        <p:nvSpPr>
          <p:cNvPr id="65" name="Text Box 45"/>
          <p:cNvSpPr txBox="1">
            <a:spLocks noChangeArrowheads="1"/>
          </p:cNvSpPr>
          <p:nvPr/>
        </p:nvSpPr>
        <p:spPr bwMode="auto">
          <a:xfrm>
            <a:off x="6442834" y="4171409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52</a:t>
            </a:r>
          </a:p>
        </p:txBody>
      </p:sp>
      <p:sp>
        <p:nvSpPr>
          <p:cNvPr id="66" name="Text Box 46"/>
          <p:cNvSpPr txBox="1">
            <a:spLocks noChangeArrowheads="1"/>
          </p:cNvSpPr>
          <p:nvPr/>
        </p:nvSpPr>
        <p:spPr bwMode="auto">
          <a:xfrm>
            <a:off x="3176366" y="4151583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67" name="Text Box 47"/>
          <p:cNvSpPr txBox="1">
            <a:spLocks noChangeArrowheads="1"/>
          </p:cNvSpPr>
          <p:nvPr/>
        </p:nvSpPr>
        <p:spPr bwMode="auto">
          <a:xfrm>
            <a:off x="1947034" y="4552409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171</a:t>
            </a:r>
          </a:p>
        </p:txBody>
      </p:sp>
      <p:sp>
        <p:nvSpPr>
          <p:cNvPr id="68" name="Text Box 48"/>
          <p:cNvSpPr txBox="1">
            <a:spLocks noChangeArrowheads="1"/>
          </p:cNvSpPr>
          <p:nvPr/>
        </p:nvSpPr>
        <p:spPr bwMode="auto">
          <a:xfrm>
            <a:off x="2099434" y="4933409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093</a:t>
            </a:r>
          </a:p>
        </p:txBody>
      </p:sp>
      <p:sp>
        <p:nvSpPr>
          <p:cNvPr id="69" name="Text Box 49"/>
          <p:cNvSpPr txBox="1">
            <a:spLocks noChangeArrowheads="1"/>
          </p:cNvSpPr>
          <p:nvPr/>
        </p:nvSpPr>
        <p:spPr bwMode="auto">
          <a:xfrm>
            <a:off x="2251834" y="5390609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036</a:t>
            </a:r>
          </a:p>
        </p:txBody>
      </p:sp>
      <p:sp>
        <p:nvSpPr>
          <p:cNvPr id="70" name="Text Box 50"/>
          <p:cNvSpPr txBox="1">
            <a:spLocks noChangeArrowheads="1"/>
          </p:cNvSpPr>
          <p:nvPr/>
        </p:nvSpPr>
        <p:spPr bwMode="auto">
          <a:xfrm>
            <a:off x="2404234" y="5847809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00</a:t>
            </a:r>
          </a:p>
        </p:txBody>
      </p:sp>
      <p:sp>
        <p:nvSpPr>
          <p:cNvPr id="71" name="Text Box 51"/>
          <p:cNvSpPr txBox="1">
            <a:spLocks noChangeArrowheads="1"/>
          </p:cNvSpPr>
          <p:nvPr/>
        </p:nvSpPr>
        <p:spPr bwMode="auto">
          <a:xfrm>
            <a:off x="3107743" y="4637662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1952</a:t>
            </a:r>
          </a:p>
        </p:txBody>
      </p:sp>
      <p:sp>
        <p:nvSpPr>
          <p:cNvPr id="72" name="Text Box 52"/>
          <p:cNvSpPr txBox="1">
            <a:spLocks noChangeArrowheads="1"/>
          </p:cNvSpPr>
          <p:nvPr/>
        </p:nvSpPr>
        <p:spPr bwMode="auto">
          <a:xfrm>
            <a:off x="5376034" y="4704809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280</a:t>
            </a:r>
          </a:p>
        </p:txBody>
      </p:sp>
      <p:sp>
        <p:nvSpPr>
          <p:cNvPr id="74" name="Text Box 54"/>
          <p:cNvSpPr txBox="1">
            <a:spLocks noChangeArrowheads="1"/>
          </p:cNvSpPr>
          <p:nvPr/>
        </p:nvSpPr>
        <p:spPr bwMode="auto">
          <a:xfrm>
            <a:off x="5528434" y="5619209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00</a:t>
            </a:r>
          </a:p>
        </p:txBody>
      </p:sp>
      <p:sp>
        <p:nvSpPr>
          <p:cNvPr id="75" name="Text Box 55"/>
          <p:cNvSpPr txBox="1">
            <a:spLocks noChangeArrowheads="1"/>
          </p:cNvSpPr>
          <p:nvPr/>
        </p:nvSpPr>
        <p:spPr bwMode="auto">
          <a:xfrm>
            <a:off x="6378942" y="4649907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354</a:t>
            </a:r>
          </a:p>
        </p:txBody>
      </p:sp>
      <p:sp>
        <p:nvSpPr>
          <p:cNvPr id="76" name="Text Box 19"/>
          <p:cNvSpPr txBox="1">
            <a:spLocks noChangeArrowheads="1"/>
          </p:cNvSpPr>
          <p:nvPr/>
        </p:nvSpPr>
        <p:spPr bwMode="auto">
          <a:xfrm>
            <a:off x="8332599" y="1528352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4935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" name="Line 20"/>
          <p:cNvSpPr>
            <a:spLocks noChangeShapeType="1"/>
          </p:cNvSpPr>
          <p:nvPr/>
        </p:nvSpPr>
        <p:spPr bwMode="auto">
          <a:xfrm>
            <a:off x="9323199" y="1643743"/>
            <a:ext cx="0" cy="11430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8" name="Line 21"/>
          <p:cNvSpPr>
            <a:spLocks noChangeShapeType="1"/>
          </p:cNvSpPr>
          <p:nvPr/>
        </p:nvSpPr>
        <p:spPr bwMode="auto">
          <a:xfrm>
            <a:off x="9323199" y="2047465"/>
            <a:ext cx="685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9" name="Text Box 22"/>
          <p:cNvSpPr txBox="1">
            <a:spLocks noChangeArrowheads="1"/>
          </p:cNvSpPr>
          <p:nvPr/>
        </p:nvSpPr>
        <p:spPr bwMode="auto">
          <a:xfrm>
            <a:off x="9373947" y="1534885"/>
            <a:ext cx="83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44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0" name="Text Box 23"/>
          <p:cNvSpPr txBox="1">
            <a:spLocks noChangeArrowheads="1"/>
          </p:cNvSpPr>
          <p:nvPr/>
        </p:nvSpPr>
        <p:spPr bwMode="auto">
          <a:xfrm>
            <a:off x="8358052" y="2061752"/>
            <a:ext cx="91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053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" name="Text Box 25"/>
          <p:cNvSpPr txBox="1">
            <a:spLocks noChangeArrowheads="1"/>
          </p:cNvSpPr>
          <p:nvPr/>
        </p:nvSpPr>
        <p:spPr bwMode="auto">
          <a:xfrm>
            <a:off x="9399399" y="2061752"/>
            <a:ext cx="91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112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" name="Text Box 26"/>
          <p:cNvSpPr txBox="1">
            <a:spLocks noChangeArrowheads="1"/>
          </p:cNvSpPr>
          <p:nvPr/>
        </p:nvSpPr>
        <p:spPr bwMode="auto">
          <a:xfrm>
            <a:off x="8535826" y="2452415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095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3" name="Text Box 26"/>
          <p:cNvSpPr txBox="1">
            <a:spLocks noChangeArrowheads="1"/>
          </p:cNvSpPr>
          <p:nvPr/>
        </p:nvSpPr>
        <p:spPr bwMode="auto">
          <a:xfrm>
            <a:off x="8713600" y="2875529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7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" name="Text Box 37"/>
          <p:cNvSpPr txBox="1">
            <a:spLocks noChangeArrowheads="1"/>
          </p:cNvSpPr>
          <p:nvPr/>
        </p:nvSpPr>
        <p:spPr bwMode="auto">
          <a:xfrm>
            <a:off x="8408800" y="3488742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17826 : 48</a:t>
            </a:r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5" name="Line 42"/>
          <p:cNvSpPr>
            <a:spLocks noChangeShapeType="1"/>
          </p:cNvSpPr>
          <p:nvPr/>
        </p:nvSpPr>
        <p:spPr bwMode="auto">
          <a:xfrm flipV="1">
            <a:off x="9484308" y="4687390"/>
            <a:ext cx="914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6" name="Line 43"/>
          <p:cNvSpPr>
            <a:spLocks noChangeShapeType="1"/>
          </p:cNvSpPr>
          <p:nvPr/>
        </p:nvSpPr>
        <p:spPr bwMode="auto">
          <a:xfrm>
            <a:off x="9484308" y="4230190"/>
            <a:ext cx="0" cy="1219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7" name="Text Box 44"/>
          <p:cNvSpPr txBox="1">
            <a:spLocks noChangeArrowheads="1"/>
          </p:cNvSpPr>
          <p:nvPr/>
        </p:nvSpPr>
        <p:spPr bwMode="auto">
          <a:xfrm>
            <a:off x="8271634" y="4216173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17826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" name="Text Box 52"/>
          <p:cNvSpPr txBox="1">
            <a:spLocks noChangeArrowheads="1"/>
          </p:cNvSpPr>
          <p:nvPr/>
        </p:nvSpPr>
        <p:spPr bwMode="auto">
          <a:xfrm>
            <a:off x="8500234" y="4686448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342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" name="Text Box 53"/>
          <p:cNvSpPr txBox="1">
            <a:spLocks noChangeArrowheads="1"/>
          </p:cNvSpPr>
          <p:nvPr/>
        </p:nvSpPr>
        <p:spPr bwMode="auto">
          <a:xfrm>
            <a:off x="8618058" y="5171974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066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" name="Text Box 54"/>
          <p:cNvSpPr txBox="1">
            <a:spLocks noChangeArrowheads="1"/>
          </p:cNvSpPr>
          <p:nvPr/>
        </p:nvSpPr>
        <p:spPr bwMode="auto">
          <a:xfrm>
            <a:off x="8572090" y="5628675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 18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" name="Text Box 45"/>
          <p:cNvSpPr txBox="1">
            <a:spLocks noChangeArrowheads="1"/>
          </p:cNvSpPr>
          <p:nvPr/>
        </p:nvSpPr>
        <p:spPr bwMode="auto">
          <a:xfrm>
            <a:off x="9666099" y="4205497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48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" name="Text Box 55"/>
          <p:cNvSpPr txBox="1">
            <a:spLocks noChangeArrowheads="1"/>
          </p:cNvSpPr>
          <p:nvPr/>
        </p:nvSpPr>
        <p:spPr bwMode="auto">
          <a:xfrm>
            <a:off x="5541330" y="5192965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208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" name="Text Box 45"/>
          <p:cNvSpPr txBox="1">
            <a:spLocks noChangeArrowheads="1"/>
          </p:cNvSpPr>
          <p:nvPr/>
        </p:nvSpPr>
        <p:spPr bwMode="auto">
          <a:xfrm>
            <a:off x="9528934" y="4712570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371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271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7" grpId="0" animBg="1"/>
      <p:bldP spid="28" grpId="0" animBg="1"/>
      <p:bldP spid="33" grpId="0"/>
      <p:bldP spid="34" grpId="0"/>
      <p:bldP spid="37" grpId="0"/>
      <p:bldP spid="38" grpId="0"/>
      <p:bldP spid="39" grpId="0"/>
      <p:bldP spid="40" grpId="0"/>
      <p:bldP spid="41" grpId="0" animBg="1"/>
      <p:bldP spid="42" grpId="0" animBg="1"/>
      <p:bldP spid="44" grpId="0"/>
      <p:bldP spid="46" grpId="0"/>
      <p:bldP spid="47" grpId="0"/>
      <p:bldP spid="49" grpId="0"/>
      <p:bldP spid="51" grpId="0"/>
      <p:bldP spid="52" grpId="0"/>
      <p:bldP spid="54" grpId="0"/>
      <p:bldP spid="55" grpId="0" animBg="1"/>
      <p:bldP spid="58" grpId="0" animBg="1"/>
      <p:bldP spid="62" grpId="0" animBg="1"/>
      <p:bldP spid="63" grpId="0" animBg="1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4" grpId="0"/>
      <p:bldP spid="75" grpId="0"/>
      <p:bldP spid="76" grpId="0"/>
      <p:bldP spid="77" grpId="0" animBg="1"/>
      <p:bldP spid="78" grpId="0" animBg="1"/>
      <p:bldP spid="79" grpId="0"/>
      <p:bldP spid="80" grpId="0"/>
      <p:bldP spid="81" grpId="0"/>
      <p:bldP spid="82" grpId="0"/>
      <p:bldP spid="83" grpId="0"/>
      <p:bldP spid="84" grpId="0"/>
      <p:bldP spid="85" grpId="0" animBg="1"/>
      <p:bldP spid="86" grpId="0" animBg="1"/>
      <p:bldP spid="87" grpId="0"/>
      <p:bldP spid="88" grpId="0"/>
      <p:bldP spid="89" grpId="0"/>
      <p:bldP spid="90" grpId="0"/>
      <p:bldP spid="91" grpId="0"/>
      <p:bldP spid="92" grpId="0"/>
      <p:bldP spid="9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3111242" y="1656896"/>
            <a:ext cx="5547089" cy="16500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Khi đặt tính cần lưu ý điều gì?</a:t>
            </a:r>
            <a:endParaRPr lang="vi-VN" altLang="zh-CN" sz="360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81348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pic>
        <p:nvPicPr>
          <p:cNvPr id="41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0" y="4877906"/>
            <a:ext cx="12169081" cy="1980094"/>
          </a:xfrm>
          <a:prstGeom prst="rect">
            <a:avLst/>
          </a:prstGeom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566034" y="823352"/>
            <a:ext cx="8915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- Đối với phép chia có dư thì số dư luôn nhỏ hơn số chia.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489834" y="1509152"/>
            <a:ext cx="8763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- Mỗi lần chia thì số dư cũng luôn nhỏ hơn số chia.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642234" y="2118752"/>
            <a:ext cx="88392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- Khi thực hiện phép chia ta làm theo hai bước: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Bước 1: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Đặt tính.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Bước 2: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Tính từ trái sang phải. Mỗi lần chia đều tính theo ba bước: chia, nhân, trừ nhẩm.</a:t>
            </a:r>
          </a:p>
        </p:txBody>
      </p:sp>
    </p:spTree>
    <p:extLst>
      <p:ext uri="{BB962C8B-B14F-4D97-AF65-F5344CB8AC3E}">
        <p14:creationId xmlns:p14="http://schemas.microsoft.com/office/powerpoint/2010/main" val="23027852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06" y="874324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7500" y="1276525"/>
            <a:ext cx="1474500" cy="1900252"/>
          </a:xfrm>
          <a:prstGeom prst="rect">
            <a:avLst/>
          </a:prstGeom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739588" y="140893"/>
            <a:ext cx="1120860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</a:rPr>
              <a:t>Bài 2</a:t>
            </a: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Có 25 viên gạch hoa thì lát được 1m</a:t>
            </a:r>
            <a:r>
              <a:rPr lang="en-US" altLang="en-US" sz="2800" b="1" baseline="300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2  </a:t>
            </a: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nền nhà .Hỏi nếu dùng hết 1050 viên gạch loại đó thì lát được bao nhiêu mét vuông nền nhà</a:t>
            </a:r>
            <a:r>
              <a:rPr lang="en-US" altLang="en-US" sz="28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954936" y="2255463"/>
            <a:ext cx="3048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Tóm tắt:</a:t>
            </a: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7207624" y="2375319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Bài giải :</a:t>
            </a: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739588" y="2774576"/>
            <a:ext cx="35814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25 viên gạch    : 1m</a:t>
            </a:r>
            <a:r>
              <a:rPr lang="en-US" altLang="en-US" sz="2800" b="1" baseline="30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2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1050 viên gạch: …m</a:t>
            </a:r>
            <a:r>
              <a:rPr lang="en-US" altLang="en-US" sz="2800" b="1" baseline="30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5186470" y="2907984"/>
            <a:ext cx="541020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Số mét vuông nền nhà lát được là: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               1050 : 25 = 42 (m</a:t>
            </a:r>
            <a:r>
              <a:rPr lang="en-US" altLang="en-US" sz="2800" b="1" baseline="3000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)</a:t>
            </a:r>
            <a:endParaRPr lang="en-US" altLang="en-US" sz="2800" b="1" baseline="3000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                              Đáp số: 42 m</a:t>
            </a:r>
            <a:r>
              <a:rPr lang="en-US" altLang="en-US" sz="2800" b="1" baseline="3000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2</a:t>
            </a:r>
            <a:endParaRPr lang="en-US" altLang="en-US" sz="2800" b="1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6073588" y="4069976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    </a:t>
            </a:r>
            <a:endParaRPr lang="en-US" altLang="en-US" sz="2800" b="1" baseline="30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339789" y="604499"/>
            <a:ext cx="2581835" cy="13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6828864" y="617946"/>
            <a:ext cx="1918447" cy="67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784217" y="1081552"/>
            <a:ext cx="2227924" cy="13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073588" y="1073892"/>
            <a:ext cx="3267636" cy="67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9416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8" grpId="0"/>
      <p:bldP spid="33" grpId="0"/>
      <p:bldP spid="34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48" y="127442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3161" y="1471449"/>
            <a:ext cx="1474500" cy="1900252"/>
          </a:xfrm>
          <a:prstGeom prst="rect">
            <a:avLst/>
          </a:prstGeom>
        </p:spPr>
      </p:pic>
      <p:pic>
        <p:nvPicPr>
          <p:cNvPr id="41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0" y="4877906"/>
            <a:ext cx="12169081" cy="1980094"/>
          </a:xfrm>
          <a:prstGeom prst="rect">
            <a:avLst/>
          </a:prstGeom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1662947" y="1972236"/>
            <a:ext cx="958173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Các bước giải:+ Tính tổng số sản phẩm của đội làm trong 3 tháng.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+ Tính số sản phẩm trung bình mỗi người làm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2196347" y="2048436"/>
            <a:ext cx="8012308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Bài giải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Tổng sản phẩm của đội làm trong 3 tháng là: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855 + 920 + 1350 = 3125 (sản phẩm)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Trung bình mỗi người làm được là: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3125 : 25 = 125 (sản phẩm)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Đáp số: 125 sản phẩm</a:t>
            </a: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276531" y="176674"/>
            <a:ext cx="114017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</a:rPr>
              <a:t>Bài 3:</a:t>
            </a: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Một đội sản xuất có 25 người. Tháng 1 đội đó làm được 855 sản phẩm, tháng 2 làm được 920 sản phẩm, tháng 3 làm được 1350 sản phẩm. Hỏi trong cả ba tháng đó trung bình mỗi người của đội làm được bao nhiêu sản phẩm?</a:t>
            </a:r>
            <a:endParaRPr lang="en-US" altLang="en-US" sz="24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2047453" y="2480067"/>
            <a:ext cx="8012308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Bài giải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Trung bình mỗi người làm được là: 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(855 + 920 + 1350) : 25 = 125 (sản phẩm)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Đáp số: 125 sản phẩm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604020" y="585869"/>
            <a:ext cx="1412067" cy="140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8592671" y="592901"/>
            <a:ext cx="1615984" cy="70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928056" y="923180"/>
            <a:ext cx="2581835" cy="13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6053607" y="945407"/>
            <a:ext cx="1767322" cy="201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77991" y="1367744"/>
            <a:ext cx="1184956" cy="5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4967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5" grpId="0"/>
      <p:bldP spid="25" grpId="1"/>
      <p:bldP spid="26" grpId="0" build="allAtOnce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494</Words>
  <Application>Microsoft Office PowerPoint</Application>
  <PresentationFormat>Widescreen</PresentationFormat>
  <Paragraphs>126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等线</vt:lpstr>
      <vt:lpstr>inpin heiti</vt:lpstr>
      <vt:lpstr>Times New Roman</vt:lpstr>
      <vt:lpstr>UTM Androgyne</vt:lpstr>
      <vt:lpstr>UTM Netmuc KT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 hang</dc:creator>
  <cp:lastModifiedBy>duong hang</cp:lastModifiedBy>
  <cp:revision>7</cp:revision>
  <dcterms:created xsi:type="dcterms:W3CDTF">2021-12-15T08:09:13Z</dcterms:created>
  <dcterms:modified xsi:type="dcterms:W3CDTF">2021-12-16T15:29:37Z</dcterms:modified>
</cp:coreProperties>
</file>