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85" r:id="rId4"/>
    <p:sldId id="286" r:id="rId5"/>
    <p:sldId id="269" r:id="rId6"/>
    <p:sldId id="272" r:id="rId7"/>
    <p:sldId id="273" r:id="rId8"/>
    <p:sldId id="284" r:id="rId9"/>
    <p:sldId id="293" r:id="rId10"/>
    <p:sldId id="289" r:id="rId11"/>
    <p:sldId id="290" r:id="rId12"/>
    <p:sldId id="292" r:id="rId13"/>
    <p:sldId id="294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0000FF"/>
    <a:srgbClr val="FF3300"/>
    <a:srgbClr val="6600FF"/>
    <a:srgbClr val="99FF33"/>
    <a:srgbClr val="0066FF"/>
    <a:srgbClr val="FF33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howGuides="1">
      <p:cViewPr varScale="1">
        <p:scale>
          <a:sx n="81" d="100"/>
          <a:sy n="81" d="100"/>
        </p:scale>
        <p:origin x="60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.VnTime" panose="020B7200000000000000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.VnTime" panose="020B7200000000000000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1741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.VnTime" panose="020B7200000000000000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.VnTime" panose="020B7200000000000000" pitchFamily="34" charset="0"/>
              </a:rPr>
              <a:t>‹#›</a:t>
            </a:fld>
            <a:endParaRPr lang="en-US" sz="1200" dirty="0"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76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>
                <a:latin typeface="Arial" panose="020B0604020202020204" pitchFamily="34" charset="0"/>
              </a:rPr>
              <a:t>3</a:t>
            </a:fld>
            <a:endParaRPr lang="en-US" sz="1200" dirty="0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843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vi-VN" altLang="x-none" dirty="0"/>
          </a:p>
        </p:txBody>
      </p:sp>
      <p:sp>
        <p:nvSpPr>
          <p:cNvPr id="1946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>
                <a:latin typeface=".VnTime" panose="020B7200000000000000" pitchFamily="34" charset="0"/>
              </a:rPr>
              <a:t>8</a:t>
            </a:fld>
            <a:endParaRPr lang="en-US" sz="1200" dirty="0">
              <a:latin typeface=".VnTime" panose="020B7200000000000000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62D294AC-9DB4-49EE-9520-FBC73BB04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2F7542E-BFB4-4EC2-A26F-BE6E36137D33}"/>
              </a:ext>
            </a:extLst>
          </p:cNvPr>
          <p:cNvSpPr/>
          <p:nvPr/>
        </p:nvSpPr>
        <p:spPr>
          <a:xfrm>
            <a:off x="760125" y="2771128"/>
            <a:ext cx="8059194" cy="13157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defRPr/>
            </a:pPr>
            <a:r>
              <a:rPr lang="en-US" sz="405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CHÀO MỪNG CÁC EM ĐẾN VỚI</a:t>
            </a:r>
          </a:p>
          <a:p>
            <a:pPr algn="ctr">
              <a:defRPr/>
            </a:pPr>
            <a:r>
              <a:rPr lang="en-US" sz="4050" b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TIẾT TOÁN</a:t>
            </a:r>
            <a:endParaRPr lang="en-US" sz="405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0070C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8A8D31-2B9C-4B80-93E9-F6F45B37F39A}"/>
              </a:ext>
            </a:extLst>
          </p:cNvPr>
          <p:cNvSpPr/>
          <p:nvPr/>
        </p:nvSpPr>
        <p:spPr>
          <a:xfrm>
            <a:off x="3509721" y="1116013"/>
            <a:ext cx="2124557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defRPr/>
            </a:pPr>
            <a:r>
              <a:rPr lang="en-US" sz="405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LỚP 3A1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143000" y="228600"/>
            <a:ext cx="6629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b="1" dirty="0"/>
              <a:t>     </a:t>
            </a:r>
            <a:r>
              <a:rPr lang="en-US" altLang="vi-VN" b="1" dirty="0" err="1"/>
              <a:t>Bài</a:t>
            </a:r>
            <a:r>
              <a:rPr lang="en-US" altLang="vi-VN" b="1" dirty="0"/>
              <a:t> 1: </a:t>
            </a:r>
            <a:r>
              <a:rPr lang="en-US" altLang="vi-VN" b="1" dirty="0" err="1"/>
              <a:t>Tính</a:t>
            </a:r>
            <a:r>
              <a:rPr lang="en-US" altLang="vi-VN" b="1" dirty="0"/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chu</a:t>
            </a:r>
            <a:r>
              <a:rPr lang="en-US" altLang="vi-VN" b="1" dirty="0">
                <a:solidFill>
                  <a:srgbClr val="FF0000"/>
                </a:solidFill>
              </a:rPr>
              <a:t> vi </a:t>
            </a:r>
            <a:r>
              <a:rPr lang="en-US" altLang="vi-VN" b="1" dirty="0" err="1">
                <a:solidFill>
                  <a:srgbClr val="FF0000"/>
                </a:solidFill>
              </a:rPr>
              <a:t>và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diện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tích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/>
              <a:t>của</a:t>
            </a:r>
            <a:r>
              <a:rPr lang="en-US" altLang="vi-VN" b="1" dirty="0"/>
              <a:t> </a:t>
            </a:r>
            <a:r>
              <a:rPr lang="en-US" altLang="vi-VN" b="1" dirty="0" err="1"/>
              <a:t>hình</a:t>
            </a:r>
            <a:r>
              <a:rPr lang="en-US" altLang="vi-VN" b="1" dirty="0"/>
              <a:t> </a:t>
            </a:r>
            <a:r>
              <a:rPr lang="en-US" altLang="vi-VN" b="1" dirty="0" err="1"/>
              <a:t>chữ</a:t>
            </a:r>
            <a:r>
              <a:rPr lang="en-US" altLang="vi-VN" b="1" dirty="0"/>
              <a:t> </a:t>
            </a:r>
            <a:r>
              <a:rPr lang="en-US" altLang="vi-VN" b="1" dirty="0" err="1"/>
              <a:t>nhật</a:t>
            </a:r>
            <a:endParaRPr lang="en-US" altLang="vi-VN" b="1" dirty="0"/>
          </a:p>
          <a:p>
            <a:pPr algn="ctr"/>
            <a:r>
              <a:rPr lang="en-US" altLang="vi-VN" b="1" dirty="0"/>
              <a:t> </a:t>
            </a:r>
            <a:r>
              <a:rPr lang="en-US" altLang="vi-VN" b="1" dirty="0" err="1"/>
              <a:t>với</a:t>
            </a:r>
            <a:r>
              <a:rPr lang="en-US" altLang="vi-VN" b="1" dirty="0"/>
              <a:t> </a:t>
            </a:r>
            <a:r>
              <a:rPr lang="en-US" altLang="vi-VN" b="1" dirty="0" err="1"/>
              <a:t>chiều</a:t>
            </a:r>
            <a:r>
              <a:rPr lang="en-US" altLang="vi-VN" b="1" dirty="0"/>
              <a:t> </a:t>
            </a:r>
            <a:r>
              <a:rPr lang="en-US" altLang="vi-VN" b="1" dirty="0" err="1"/>
              <a:t>dài</a:t>
            </a:r>
            <a:r>
              <a:rPr lang="en-US" altLang="vi-VN" b="1" dirty="0"/>
              <a:t> </a:t>
            </a:r>
            <a:r>
              <a:rPr lang="en-US" altLang="vi-VN" b="1" dirty="0" err="1"/>
              <a:t>và</a:t>
            </a:r>
            <a:r>
              <a:rPr lang="en-US" altLang="vi-VN" b="1" dirty="0"/>
              <a:t> </a:t>
            </a:r>
            <a:r>
              <a:rPr lang="en-US" altLang="vi-VN" b="1" dirty="0" err="1"/>
              <a:t>chiều</a:t>
            </a:r>
            <a:r>
              <a:rPr lang="en-US" altLang="vi-VN" b="1" dirty="0"/>
              <a:t> </a:t>
            </a:r>
            <a:r>
              <a:rPr lang="en-US" altLang="vi-VN" b="1" dirty="0" err="1"/>
              <a:t>rộng</a:t>
            </a:r>
            <a:r>
              <a:rPr lang="en-US" altLang="vi-VN" b="1" dirty="0"/>
              <a:t> </a:t>
            </a:r>
            <a:r>
              <a:rPr lang="en-US" altLang="vi-VN" b="1" dirty="0" err="1"/>
              <a:t>đã</a:t>
            </a:r>
            <a:r>
              <a:rPr lang="en-US" altLang="vi-VN" b="1" dirty="0"/>
              <a:t> </a:t>
            </a:r>
            <a:r>
              <a:rPr lang="en-US" altLang="vi-VN" b="1" dirty="0" err="1"/>
              <a:t>cho</a:t>
            </a:r>
            <a:r>
              <a:rPr lang="en-US" altLang="vi-VN" b="1" dirty="0"/>
              <a:t>?</a:t>
            </a:r>
          </a:p>
        </p:txBody>
      </p:sp>
      <p:graphicFrame>
        <p:nvGraphicFramePr>
          <p:cNvPr id="9345" name="Group 129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012400445"/>
              </p:ext>
            </p:extLst>
          </p:nvPr>
        </p:nvGraphicFramePr>
        <p:xfrm>
          <a:off x="0" y="1470025"/>
          <a:ext cx="9220200" cy="5386819"/>
        </p:xfrm>
        <a:graphic>
          <a:graphicData uri="http://schemas.openxmlformats.org/drawingml/2006/table">
            <a:tbl>
              <a:tblPr/>
              <a:tblGrid>
                <a:gridCol w="195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Chiều</a:t>
                      </a:r>
                      <a:r>
                        <a:rPr kumimoji="0" lang="en-US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dài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         5cm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10cm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32cm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Chiều</a:t>
                      </a:r>
                      <a:r>
                        <a:rPr kumimoji="0" lang="en-US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rộng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3cm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4cm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8cm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41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66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Diện</a:t>
                      </a:r>
                      <a:r>
                        <a:rPr kumimoji="0" lang="en-US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tích</a:t>
                      </a:r>
                      <a:r>
                        <a:rPr kumimoji="0" lang="en-US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hình</a:t>
                      </a:r>
                      <a:r>
                        <a:rPr kumimoji="0" lang="en-US" alt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chữ</a:t>
                      </a:r>
                      <a:r>
                        <a:rPr kumimoji="0" lang="en-US" alt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nhậ</a:t>
                      </a:r>
                      <a:r>
                        <a:rPr kumimoji="0" lang="en-US" altLang="vi-VN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t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60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66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Chu vi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hình</a:t>
                      </a:r>
                      <a:r>
                        <a:rPr kumimoji="0" lang="en-US" alt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chữ</a:t>
                      </a:r>
                      <a:r>
                        <a:rPr kumimoji="0" lang="en-US" alt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nhật</a:t>
                      </a:r>
                      <a:endParaRPr kumimoji="0" lang="en-US" altLang="vi-V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61" name="Rectangle 45"/>
          <p:cNvSpPr>
            <a:spLocks noChangeArrowheads="1"/>
          </p:cNvSpPr>
          <p:nvPr/>
        </p:nvSpPr>
        <p:spPr bwMode="auto">
          <a:xfrm>
            <a:off x="2133600" y="3048000"/>
            <a:ext cx="2133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2400" b="1" dirty="0">
                <a:solidFill>
                  <a:srgbClr val="FF0000"/>
                </a:solidFill>
              </a:rPr>
              <a:t>5 x 3 = 15(cm</a:t>
            </a:r>
            <a:r>
              <a:rPr lang="en-US" altLang="vi-VN" sz="2400" b="1" baseline="30000" dirty="0">
                <a:solidFill>
                  <a:srgbClr val="FF0000"/>
                </a:solidFill>
              </a:rPr>
              <a:t>2</a:t>
            </a:r>
            <a:r>
              <a:rPr lang="en-US" altLang="vi-VN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9262" name="Rectangle 46"/>
          <p:cNvSpPr>
            <a:spLocks noChangeArrowheads="1"/>
          </p:cNvSpPr>
          <p:nvPr/>
        </p:nvSpPr>
        <p:spPr bwMode="auto">
          <a:xfrm>
            <a:off x="2057400" y="4953000"/>
            <a:ext cx="2133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b="1" dirty="0">
                <a:solidFill>
                  <a:srgbClr val="FFFF00"/>
                </a:solidFill>
              </a:rPr>
              <a:t> </a:t>
            </a:r>
            <a:r>
              <a:rPr lang="en-US" altLang="vi-VN" sz="2400" b="1" dirty="0">
                <a:solidFill>
                  <a:srgbClr val="FF0000"/>
                </a:solidFill>
              </a:rPr>
              <a:t>(5 +3) x 2= 16(cm)</a:t>
            </a:r>
          </a:p>
        </p:txBody>
      </p:sp>
      <p:sp>
        <p:nvSpPr>
          <p:cNvPr id="9309" name="Rectangle 93"/>
          <p:cNvSpPr>
            <a:spLocks noChangeArrowheads="1"/>
          </p:cNvSpPr>
          <p:nvPr/>
        </p:nvSpPr>
        <p:spPr bwMode="auto">
          <a:xfrm>
            <a:off x="4419600" y="3048000"/>
            <a:ext cx="2133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2400" b="1" dirty="0">
                <a:solidFill>
                  <a:srgbClr val="FF0000"/>
                </a:solidFill>
              </a:rPr>
              <a:t>10 x 4 = 40(cm</a:t>
            </a:r>
            <a:r>
              <a:rPr lang="en-US" altLang="vi-VN" sz="2400" b="1" baseline="30000" dirty="0">
                <a:solidFill>
                  <a:srgbClr val="FF0000"/>
                </a:solidFill>
              </a:rPr>
              <a:t>2</a:t>
            </a:r>
            <a:r>
              <a:rPr lang="en-US" altLang="vi-VN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5153" name="Rectangle 95"/>
          <p:cNvSpPr>
            <a:spLocks noChangeArrowheads="1"/>
          </p:cNvSpPr>
          <p:nvPr/>
        </p:nvSpPr>
        <p:spPr bwMode="auto">
          <a:xfrm>
            <a:off x="4572000" y="5029200"/>
            <a:ext cx="2133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altLang="vi-VN" sz="2400" b="1">
              <a:solidFill>
                <a:srgbClr val="FFFF00"/>
              </a:solidFill>
            </a:endParaRPr>
          </a:p>
        </p:txBody>
      </p:sp>
      <p:sp>
        <p:nvSpPr>
          <p:cNvPr id="9314" name="Rectangle 98"/>
          <p:cNvSpPr>
            <a:spLocks noChangeArrowheads="1"/>
          </p:cNvSpPr>
          <p:nvPr/>
        </p:nvSpPr>
        <p:spPr bwMode="auto">
          <a:xfrm>
            <a:off x="4495800" y="4953000"/>
            <a:ext cx="2133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2400" b="1" dirty="0">
                <a:solidFill>
                  <a:srgbClr val="FF0000"/>
                </a:solidFill>
              </a:rPr>
              <a:t>(10+4) x 2=28(cm)</a:t>
            </a:r>
          </a:p>
        </p:txBody>
      </p:sp>
      <p:sp>
        <p:nvSpPr>
          <p:cNvPr id="9339" name="Rectangle 123"/>
          <p:cNvSpPr>
            <a:spLocks noChangeArrowheads="1"/>
          </p:cNvSpPr>
          <p:nvPr/>
        </p:nvSpPr>
        <p:spPr bwMode="auto">
          <a:xfrm>
            <a:off x="6705600" y="3048000"/>
            <a:ext cx="2133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2400" b="1" dirty="0">
                <a:solidFill>
                  <a:srgbClr val="FFFF00"/>
                </a:solidFill>
              </a:rPr>
              <a:t>    </a:t>
            </a:r>
            <a:r>
              <a:rPr lang="en-US" altLang="vi-VN" sz="2400" b="1" dirty="0">
                <a:solidFill>
                  <a:srgbClr val="FF0000"/>
                </a:solidFill>
              </a:rPr>
              <a:t>32 x 8=256(cm</a:t>
            </a:r>
            <a:r>
              <a:rPr lang="en-US" altLang="vi-VN" sz="2400" b="1" baseline="30000" dirty="0">
                <a:solidFill>
                  <a:srgbClr val="FF0000"/>
                </a:solidFill>
              </a:rPr>
              <a:t>2</a:t>
            </a:r>
            <a:r>
              <a:rPr lang="en-US" altLang="vi-VN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9340" name="Rectangle 124"/>
          <p:cNvSpPr>
            <a:spLocks noChangeArrowheads="1"/>
          </p:cNvSpPr>
          <p:nvPr/>
        </p:nvSpPr>
        <p:spPr bwMode="auto">
          <a:xfrm>
            <a:off x="6781800" y="4953000"/>
            <a:ext cx="2133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2400" b="1" dirty="0">
                <a:solidFill>
                  <a:srgbClr val="FFFF00"/>
                </a:solidFill>
              </a:rPr>
              <a:t>   </a:t>
            </a:r>
            <a:r>
              <a:rPr lang="en-US" altLang="vi-VN" sz="2400" b="1" dirty="0">
                <a:solidFill>
                  <a:srgbClr val="FF0000"/>
                </a:solidFill>
              </a:rPr>
              <a:t>(32 + 8)x2=80(cm)</a:t>
            </a:r>
          </a:p>
        </p:txBody>
      </p:sp>
    </p:spTree>
    <p:extLst>
      <p:ext uri="{BB962C8B-B14F-4D97-AF65-F5344CB8AC3E}">
        <p14:creationId xmlns:p14="http://schemas.microsoft.com/office/powerpoint/2010/main" val="421951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61" grpId="0"/>
      <p:bldP spid="9262" grpId="0"/>
      <p:bldP spid="9309" grpId="0"/>
      <p:bldP spid="9314" grpId="0"/>
      <p:bldP spid="9339" grpId="0"/>
      <p:bldP spid="93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81000" y="1143000"/>
            <a:ext cx="5181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vi-VN" b="1" dirty="0">
                <a:solidFill>
                  <a:srgbClr val="66FFCC"/>
                </a:solidFill>
              </a:rPr>
              <a:t> </a:t>
            </a:r>
            <a:r>
              <a:rPr lang="en-US" altLang="vi-VN" b="1" dirty="0" err="1"/>
              <a:t>Bài</a:t>
            </a:r>
            <a:r>
              <a:rPr lang="en-US" altLang="vi-VN" b="1" dirty="0"/>
              <a:t> 2: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524000" y="1905000"/>
            <a:ext cx="6324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3200" b="1" dirty="0" err="1"/>
              <a:t>Một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miếng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bìa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hình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chữ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nhật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có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chiều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rộng</a:t>
            </a:r>
            <a:r>
              <a:rPr lang="en-US" altLang="vi-VN" sz="3200" b="1" dirty="0"/>
              <a:t> 5cm,</a:t>
            </a:r>
          </a:p>
          <a:p>
            <a:pPr algn="ctr"/>
            <a:r>
              <a:rPr lang="en-US" altLang="vi-VN" sz="3200" b="1" dirty="0"/>
              <a:t> </a:t>
            </a:r>
            <a:r>
              <a:rPr lang="en-US" altLang="vi-VN" sz="3200" b="1" dirty="0" err="1"/>
              <a:t>chiều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dài</a:t>
            </a:r>
            <a:r>
              <a:rPr lang="en-US" altLang="vi-VN" sz="3200" b="1" dirty="0"/>
              <a:t> 14cm. </a:t>
            </a:r>
            <a:r>
              <a:rPr lang="en-US" altLang="vi-VN" sz="3200" b="1" dirty="0" err="1"/>
              <a:t>Tính</a:t>
            </a:r>
            <a:r>
              <a:rPr lang="en-US" altLang="vi-VN" sz="3200" b="1" dirty="0"/>
              <a:t> </a:t>
            </a:r>
            <a:r>
              <a:rPr lang="en-US" altLang="vi-VN" sz="3200" b="1" dirty="0" err="1">
                <a:solidFill>
                  <a:srgbClr val="FF0000"/>
                </a:solidFill>
              </a:rPr>
              <a:t>diện</a:t>
            </a:r>
            <a:r>
              <a:rPr lang="en-US" altLang="vi-VN" sz="3200" b="1" dirty="0">
                <a:solidFill>
                  <a:srgbClr val="FF0000"/>
                </a:solidFill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</a:rPr>
              <a:t>tích</a:t>
            </a:r>
            <a:r>
              <a:rPr lang="en-US" altLang="vi-VN" sz="3200" b="1" dirty="0">
                <a:solidFill>
                  <a:srgbClr val="FF0000"/>
                </a:solidFill>
              </a:rPr>
              <a:t> </a:t>
            </a:r>
            <a:r>
              <a:rPr lang="en-US" altLang="vi-VN" sz="3200" b="1" dirty="0" err="1"/>
              <a:t>miếng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bìa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đó</a:t>
            </a:r>
            <a:r>
              <a:rPr lang="en-US" altLang="vi-VN" sz="3200" b="1" dirty="0"/>
              <a:t>.</a:t>
            </a:r>
          </a:p>
          <a:p>
            <a:pPr algn="ctr"/>
            <a:r>
              <a:rPr lang="en-US" altLang="vi-VN" b="1" dirty="0"/>
              <a:t> 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6096000" y="2133600"/>
            <a:ext cx="2514600" cy="0"/>
          </a:xfrm>
          <a:prstGeom prst="line">
            <a:avLst/>
          </a:prstGeom>
          <a:noFill/>
          <a:ln w="28575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1143000" y="2667000"/>
            <a:ext cx="2438400" cy="0"/>
          </a:xfrm>
          <a:prstGeom prst="line">
            <a:avLst/>
          </a:prstGeom>
          <a:noFill/>
          <a:ln w="28575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429000" y="2895600"/>
            <a:ext cx="2667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b="1" dirty="0" err="1"/>
              <a:t>Giải</a:t>
            </a:r>
            <a:endParaRPr lang="en-US" altLang="vi-VN" b="1" dirty="0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676400" y="3352800"/>
            <a:ext cx="6705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3200" b="1"/>
              <a:t>Diện tích miếng bìa hình chữ nhật đó là: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3048000" y="3810000"/>
            <a:ext cx="3886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3200" b="1"/>
              <a:t>14 x 5 = 70 (cm</a:t>
            </a:r>
            <a:r>
              <a:rPr lang="en-US" altLang="vi-VN" sz="3200" b="1" baseline="30000"/>
              <a:t>2 </a:t>
            </a:r>
            <a:r>
              <a:rPr lang="en-US" altLang="vi-VN" sz="3200" b="1"/>
              <a:t>)</a:t>
            </a:r>
            <a:r>
              <a:rPr lang="en-US" altLang="vi-VN" sz="3200" b="1" baseline="30000"/>
              <a:t>      </a:t>
            </a:r>
            <a:endParaRPr lang="en-US" altLang="vi-VN" sz="3200" b="1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2971800" y="4419600"/>
            <a:ext cx="3886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3200" b="1"/>
              <a:t>               Đáp số: 70 cm</a:t>
            </a:r>
            <a:r>
              <a:rPr lang="en-US" altLang="vi-VN" sz="3200" b="1" baseline="30000"/>
              <a:t>2</a:t>
            </a:r>
            <a:endParaRPr lang="en-US" altLang="vi-VN" sz="3200" b="1"/>
          </a:p>
        </p:txBody>
      </p:sp>
    </p:spTree>
    <p:extLst>
      <p:ext uri="{BB962C8B-B14F-4D97-AF65-F5344CB8AC3E}">
        <p14:creationId xmlns:p14="http://schemas.microsoft.com/office/powerpoint/2010/main" val="421585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 animBg="1"/>
      <p:bldP spid="12295" grpId="0" animBg="1"/>
      <p:bldP spid="12296" grpId="0"/>
      <p:bldP spid="12297" grpId="0"/>
      <p:bldP spid="12298" grpId="0"/>
      <p:bldP spid="122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335973"/>
            <a:ext cx="8077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b="1" dirty="0">
                <a:solidFill>
                  <a:srgbClr val="66FFCC"/>
                </a:solidFill>
              </a:rPr>
              <a:t> </a:t>
            </a:r>
            <a:r>
              <a:rPr lang="en-US" altLang="vi-VN" b="1" dirty="0" err="1"/>
              <a:t>Bài</a:t>
            </a:r>
            <a:r>
              <a:rPr lang="en-US" altLang="vi-VN" b="1" dirty="0"/>
              <a:t> 3: </a:t>
            </a:r>
            <a:r>
              <a:rPr lang="en-US" altLang="vi-VN" dirty="0" err="1">
                <a:solidFill>
                  <a:srgbClr val="0000FF"/>
                </a:solidFill>
              </a:rPr>
              <a:t>Tính</a:t>
            </a:r>
            <a:r>
              <a:rPr lang="en-US" altLang="vi-VN" dirty="0">
                <a:solidFill>
                  <a:srgbClr val="0000FF"/>
                </a:solidFill>
              </a:rPr>
              <a:t> </a:t>
            </a:r>
            <a:r>
              <a:rPr lang="en-US" altLang="vi-VN" dirty="0" err="1">
                <a:solidFill>
                  <a:srgbClr val="0000FF"/>
                </a:solidFill>
              </a:rPr>
              <a:t>diện</a:t>
            </a:r>
            <a:r>
              <a:rPr lang="en-US" altLang="vi-VN" dirty="0">
                <a:solidFill>
                  <a:srgbClr val="0000FF"/>
                </a:solidFill>
              </a:rPr>
              <a:t> </a:t>
            </a:r>
            <a:r>
              <a:rPr lang="en-US" altLang="vi-VN" dirty="0" err="1">
                <a:solidFill>
                  <a:srgbClr val="0000FF"/>
                </a:solidFill>
              </a:rPr>
              <a:t>tích</a:t>
            </a:r>
            <a:r>
              <a:rPr lang="en-US" altLang="vi-VN" dirty="0">
                <a:solidFill>
                  <a:srgbClr val="0000FF"/>
                </a:solidFill>
              </a:rPr>
              <a:t> </a:t>
            </a:r>
            <a:r>
              <a:rPr lang="en-US" altLang="vi-VN" dirty="0" err="1">
                <a:solidFill>
                  <a:srgbClr val="0000FF"/>
                </a:solidFill>
              </a:rPr>
              <a:t>hình</a:t>
            </a:r>
            <a:r>
              <a:rPr lang="en-US" altLang="vi-VN" dirty="0">
                <a:solidFill>
                  <a:srgbClr val="0000FF"/>
                </a:solidFill>
              </a:rPr>
              <a:t> </a:t>
            </a:r>
            <a:r>
              <a:rPr lang="en-US" altLang="vi-VN" dirty="0" err="1">
                <a:solidFill>
                  <a:srgbClr val="0000FF"/>
                </a:solidFill>
              </a:rPr>
              <a:t>chữ</a:t>
            </a:r>
            <a:r>
              <a:rPr lang="en-US" altLang="vi-VN" dirty="0">
                <a:solidFill>
                  <a:srgbClr val="0000FF"/>
                </a:solidFill>
              </a:rPr>
              <a:t> </a:t>
            </a:r>
            <a:r>
              <a:rPr lang="en-US" altLang="vi-VN" dirty="0" err="1">
                <a:solidFill>
                  <a:srgbClr val="0000FF"/>
                </a:solidFill>
              </a:rPr>
              <a:t>nhật</a:t>
            </a:r>
            <a:r>
              <a:rPr lang="en-US" altLang="vi-VN" dirty="0">
                <a:solidFill>
                  <a:srgbClr val="0000FF"/>
                </a:solidFill>
              </a:rPr>
              <a:t>, </a:t>
            </a:r>
            <a:r>
              <a:rPr lang="en-US" altLang="vi-VN" dirty="0" err="1">
                <a:solidFill>
                  <a:srgbClr val="0000FF"/>
                </a:solidFill>
              </a:rPr>
              <a:t>biết</a:t>
            </a:r>
            <a:r>
              <a:rPr lang="en-US" altLang="vi-VN" dirty="0">
                <a:solidFill>
                  <a:srgbClr val="0000FF"/>
                </a:solidFill>
              </a:rPr>
              <a:t>:</a:t>
            </a:r>
          </a:p>
          <a:p>
            <a:pPr algn="ctr"/>
            <a:endParaRPr lang="en-US" altLang="vi-VN" dirty="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937846" y="2209800"/>
            <a:ext cx="7467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altLang="vi-VN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800100"/>
            <a:ext cx="7086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3200" dirty="0"/>
              <a:t>a. </a:t>
            </a:r>
            <a:r>
              <a:rPr lang="en-US" altLang="vi-VN" sz="3200" dirty="0" err="1"/>
              <a:t>Chiều</a:t>
            </a:r>
            <a:r>
              <a:rPr lang="en-US" altLang="vi-VN" sz="3200" dirty="0"/>
              <a:t> </a:t>
            </a:r>
            <a:r>
              <a:rPr lang="en-US" altLang="vi-VN" sz="3200" dirty="0" err="1"/>
              <a:t>dài</a:t>
            </a:r>
            <a:r>
              <a:rPr lang="en-US" altLang="vi-VN" sz="3200" dirty="0"/>
              <a:t> 5 cm, </a:t>
            </a:r>
            <a:r>
              <a:rPr lang="en-US" altLang="vi-VN" sz="3200" dirty="0" err="1"/>
              <a:t>chiều</a:t>
            </a:r>
            <a:r>
              <a:rPr lang="en-US" altLang="vi-VN" sz="3200" dirty="0"/>
              <a:t> </a:t>
            </a:r>
            <a:r>
              <a:rPr lang="en-US" altLang="vi-VN" sz="3200" dirty="0" err="1"/>
              <a:t>rộng</a:t>
            </a:r>
            <a:r>
              <a:rPr lang="en-US" altLang="vi-VN" sz="3200" dirty="0"/>
              <a:t> 3 cm.</a:t>
            </a:r>
          </a:p>
          <a:p>
            <a:pPr algn="ctr"/>
            <a:r>
              <a:rPr lang="en-US" altLang="vi-VN" sz="3200" dirty="0"/>
              <a:t>b. </a:t>
            </a:r>
            <a:r>
              <a:rPr lang="en-US" altLang="vi-VN" sz="3200" dirty="0" err="1"/>
              <a:t>Chiều</a:t>
            </a:r>
            <a:r>
              <a:rPr lang="en-US" altLang="vi-VN" sz="3200" dirty="0"/>
              <a:t> </a:t>
            </a:r>
            <a:r>
              <a:rPr lang="en-US" altLang="vi-VN" sz="3200" dirty="0" err="1"/>
              <a:t>dài</a:t>
            </a:r>
            <a:r>
              <a:rPr lang="en-US" altLang="vi-VN" sz="3200" dirty="0"/>
              <a:t> 2 </a:t>
            </a:r>
            <a:r>
              <a:rPr lang="en-US" altLang="vi-VN" sz="3200" dirty="0">
                <a:solidFill>
                  <a:srgbClr val="00B050"/>
                </a:solidFill>
              </a:rPr>
              <a:t>dm</a:t>
            </a:r>
            <a:r>
              <a:rPr lang="en-US" altLang="vi-VN" sz="3200" dirty="0"/>
              <a:t>, </a:t>
            </a:r>
            <a:r>
              <a:rPr lang="en-US" altLang="vi-VN" sz="3200" dirty="0" err="1"/>
              <a:t>chiều</a:t>
            </a:r>
            <a:r>
              <a:rPr lang="en-US" altLang="vi-VN" sz="3200" dirty="0"/>
              <a:t> </a:t>
            </a:r>
            <a:r>
              <a:rPr lang="en-US" altLang="vi-VN" sz="3200" dirty="0" err="1"/>
              <a:t>rộng</a:t>
            </a:r>
            <a:r>
              <a:rPr lang="en-US" altLang="vi-VN" sz="3200" dirty="0"/>
              <a:t> 9 </a:t>
            </a:r>
            <a:r>
              <a:rPr lang="en-US" altLang="vi-VN" sz="3200" dirty="0">
                <a:solidFill>
                  <a:srgbClr val="00B050"/>
                </a:solidFill>
              </a:rPr>
              <a:t>cm</a:t>
            </a:r>
          </a:p>
          <a:p>
            <a:pPr algn="ctr"/>
            <a:endParaRPr lang="en-US" altLang="vi-VN" sz="3200" dirty="0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-685800" y="2676399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3200" dirty="0">
                <a:solidFill>
                  <a:srgbClr val="0000FF"/>
                </a:solidFill>
              </a:rPr>
              <a:t>a. </a:t>
            </a:r>
            <a:r>
              <a:rPr lang="en-US" altLang="vi-VN" sz="3200" dirty="0" err="1">
                <a:solidFill>
                  <a:srgbClr val="0000FF"/>
                </a:solidFill>
              </a:rPr>
              <a:t>Diện</a:t>
            </a:r>
            <a:r>
              <a:rPr lang="en-US" altLang="vi-VN" sz="3200" dirty="0">
                <a:solidFill>
                  <a:srgbClr val="0000FF"/>
                </a:solidFill>
              </a:rPr>
              <a:t> </a:t>
            </a:r>
            <a:r>
              <a:rPr lang="en-US" altLang="vi-VN" sz="3200" dirty="0" err="1">
                <a:solidFill>
                  <a:srgbClr val="0000FF"/>
                </a:solidFill>
              </a:rPr>
              <a:t>tích</a:t>
            </a:r>
            <a:r>
              <a:rPr lang="en-US" altLang="vi-VN" sz="3200" dirty="0">
                <a:solidFill>
                  <a:srgbClr val="0000FF"/>
                </a:solidFill>
              </a:rPr>
              <a:t> </a:t>
            </a:r>
            <a:r>
              <a:rPr lang="en-US" altLang="vi-VN" sz="3200" dirty="0" err="1">
                <a:solidFill>
                  <a:srgbClr val="0000FF"/>
                </a:solidFill>
              </a:rPr>
              <a:t>hình</a:t>
            </a:r>
            <a:r>
              <a:rPr lang="en-US" altLang="vi-VN" sz="3200" dirty="0">
                <a:solidFill>
                  <a:srgbClr val="0000FF"/>
                </a:solidFill>
              </a:rPr>
              <a:t> </a:t>
            </a:r>
            <a:r>
              <a:rPr lang="en-US" altLang="vi-VN" sz="3200" dirty="0" err="1">
                <a:solidFill>
                  <a:srgbClr val="0000FF"/>
                </a:solidFill>
              </a:rPr>
              <a:t>chữ</a:t>
            </a:r>
            <a:r>
              <a:rPr lang="en-US" altLang="vi-VN" sz="3200" dirty="0">
                <a:solidFill>
                  <a:srgbClr val="0000FF"/>
                </a:solidFill>
              </a:rPr>
              <a:t> </a:t>
            </a:r>
            <a:r>
              <a:rPr lang="en-US" altLang="vi-VN" sz="3200" dirty="0" err="1">
                <a:solidFill>
                  <a:srgbClr val="0000FF"/>
                </a:solidFill>
              </a:rPr>
              <a:t>nhật</a:t>
            </a:r>
            <a:r>
              <a:rPr lang="en-US" altLang="vi-VN" sz="3200" dirty="0">
                <a:solidFill>
                  <a:srgbClr val="0000FF"/>
                </a:solidFill>
              </a:rPr>
              <a:t> </a:t>
            </a:r>
            <a:r>
              <a:rPr lang="en-US" altLang="vi-VN" sz="3200" dirty="0" err="1">
                <a:solidFill>
                  <a:srgbClr val="0000FF"/>
                </a:solidFill>
              </a:rPr>
              <a:t>là</a:t>
            </a:r>
            <a:r>
              <a:rPr lang="en-US" altLang="vi-VN" sz="3200" dirty="0">
                <a:solidFill>
                  <a:srgbClr val="0000FF"/>
                </a:solidFill>
              </a:rPr>
              <a:t>:</a:t>
            </a:r>
          </a:p>
          <a:p>
            <a:pPr algn="ctr"/>
            <a:r>
              <a:rPr lang="en-US" altLang="vi-VN" sz="3200" dirty="0">
                <a:solidFill>
                  <a:srgbClr val="0000FF"/>
                </a:solidFill>
              </a:rPr>
              <a:t>5 x 3 = 15 (cm</a:t>
            </a:r>
            <a:r>
              <a:rPr lang="en-US" altLang="vi-VN" sz="3200" baseline="30000" dirty="0">
                <a:solidFill>
                  <a:srgbClr val="0000FF"/>
                </a:solidFill>
              </a:rPr>
              <a:t>2</a:t>
            </a:r>
            <a:r>
              <a:rPr lang="en-US" altLang="vi-VN" sz="3200" dirty="0">
                <a:solidFill>
                  <a:srgbClr val="0000FF"/>
                </a:solidFill>
              </a:rPr>
              <a:t>)</a:t>
            </a:r>
          </a:p>
          <a:p>
            <a:pPr algn="ctr"/>
            <a:r>
              <a:rPr lang="en-US" altLang="vi-VN" sz="3200" dirty="0">
                <a:solidFill>
                  <a:srgbClr val="0000FF"/>
                </a:solidFill>
              </a:rPr>
              <a:t>                </a:t>
            </a:r>
            <a:r>
              <a:rPr lang="en-US" altLang="vi-VN" sz="3200" dirty="0" err="1">
                <a:solidFill>
                  <a:srgbClr val="0000FF"/>
                </a:solidFill>
              </a:rPr>
              <a:t>Đáp</a:t>
            </a:r>
            <a:r>
              <a:rPr lang="en-US" altLang="vi-VN" sz="3200" dirty="0">
                <a:solidFill>
                  <a:srgbClr val="0000FF"/>
                </a:solidFill>
              </a:rPr>
              <a:t> </a:t>
            </a:r>
            <a:r>
              <a:rPr lang="en-US" altLang="vi-VN" sz="3200" dirty="0" err="1">
                <a:solidFill>
                  <a:srgbClr val="0000FF"/>
                </a:solidFill>
              </a:rPr>
              <a:t>số</a:t>
            </a:r>
            <a:r>
              <a:rPr lang="en-US" altLang="vi-VN" sz="3200" dirty="0">
                <a:solidFill>
                  <a:srgbClr val="0000FF"/>
                </a:solidFill>
              </a:rPr>
              <a:t>: 15 cm</a:t>
            </a:r>
            <a:r>
              <a:rPr lang="en-US" altLang="vi-VN" sz="3200" baseline="30000" dirty="0">
                <a:solidFill>
                  <a:srgbClr val="0000FF"/>
                </a:solidFill>
              </a:rPr>
              <a:t>2</a:t>
            </a:r>
            <a:endParaRPr lang="en-US" altLang="vi-VN" sz="3200" dirty="0">
              <a:solidFill>
                <a:srgbClr val="0000FF"/>
              </a:solidFill>
            </a:endParaRP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2438400" y="1743201"/>
            <a:ext cx="2667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dirty="0" err="1">
                <a:solidFill>
                  <a:srgbClr val="FF3300"/>
                </a:solidFill>
              </a:rPr>
              <a:t>Bài</a:t>
            </a:r>
            <a:r>
              <a:rPr lang="en-US" altLang="vi-VN" dirty="0">
                <a:solidFill>
                  <a:srgbClr val="FF3300"/>
                </a:solidFill>
              </a:rPr>
              <a:t> </a:t>
            </a:r>
            <a:r>
              <a:rPr lang="en-US" altLang="vi-VN" dirty="0" err="1">
                <a:solidFill>
                  <a:srgbClr val="FF3300"/>
                </a:solidFill>
              </a:rPr>
              <a:t>giải</a:t>
            </a:r>
            <a:endParaRPr lang="en-US" altLang="vi-VN" dirty="0">
              <a:solidFill>
                <a:srgbClr val="FF3300"/>
              </a:solidFill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43067FE-DD7C-4D5C-9B70-F22F2329D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08561" y="50673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3200" dirty="0" err="1">
                <a:solidFill>
                  <a:srgbClr val="660033"/>
                </a:solidFill>
              </a:rPr>
              <a:t>Diện</a:t>
            </a:r>
            <a:r>
              <a:rPr lang="en-US" altLang="vi-VN" sz="3200" dirty="0">
                <a:solidFill>
                  <a:srgbClr val="660033"/>
                </a:solidFill>
              </a:rPr>
              <a:t> </a:t>
            </a:r>
            <a:r>
              <a:rPr lang="en-US" altLang="vi-VN" sz="3200" dirty="0" err="1">
                <a:solidFill>
                  <a:srgbClr val="660033"/>
                </a:solidFill>
              </a:rPr>
              <a:t>tích</a:t>
            </a:r>
            <a:r>
              <a:rPr lang="en-US" altLang="vi-VN" sz="3200" dirty="0">
                <a:solidFill>
                  <a:srgbClr val="660033"/>
                </a:solidFill>
              </a:rPr>
              <a:t> </a:t>
            </a:r>
            <a:r>
              <a:rPr lang="en-US" altLang="vi-VN" sz="3200" dirty="0" err="1">
                <a:solidFill>
                  <a:srgbClr val="660033"/>
                </a:solidFill>
              </a:rPr>
              <a:t>hình</a:t>
            </a:r>
            <a:r>
              <a:rPr lang="en-US" altLang="vi-VN" sz="3200" dirty="0">
                <a:solidFill>
                  <a:srgbClr val="660033"/>
                </a:solidFill>
              </a:rPr>
              <a:t> </a:t>
            </a:r>
            <a:r>
              <a:rPr lang="en-US" altLang="vi-VN" sz="3200" dirty="0" err="1">
                <a:solidFill>
                  <a:srgbClr val="660033"/>
                </a:solidFill>
              </a:rPr>
              <a:t>chữ</a:t>
            </a:r>
            <a:r>
              <a:rPr lang="en-US" altLang="vi-VN" sz="3200" dirty="0">
                <a:solidFill>
                  <a:srgbClr val="660033"/>
                </a:solidFill>
              </a:rPr>
              <a:t> </a:t>
            </a:r>
            <a:r>
              <a:rPr lang="en-US" altLang="vi-VN" sz="3200" dirty="0" err="1">
                <a:solidFill>
                  <a:srgbClr val="660033"/>
                </a:solidFill>
              </a:rPr>
              <a:t>nhật</a:t>
            </a:r>
            <a:r>
              <a:rPr lang="en-US" altLang="vi-VN" sz="3200" dirty="0">
                <a:solidFill>
                  <a:srgbClr val="660033"/>
                </a:solidFill>
              </a:rPr>
              <a:t> </a:t>
            </a:r>
            <a:r>
              <a:rPr lang="en-US" altLang="vi-VN" sz="3200" dirty="0" err="1">
                <a:solidFill>
                  <a:srgbClr val="660033"/>
                </a:solidFill>
              </a:rPr>
              <a:t>là</a:t>
            </a:r>
            <a:r>
              <a:rPr lang="en-US" altLang="vi-VN" sz="3200" dirty="0">
                <a:solidFill>
                  <a:srgbClr val="660033"/>
                </a:solidFill>
              </a:rPr>
              <a:t>:</a:t>
            </a:r>
          </a:p>
          <a:p>
            <a:pPr algn="ctr"/>
            <a:r>
              <a:rPr lang="en-US" altLang="vi-VN" sz="3200" dirty="0">
                <a:solidFill>
                  <a:srgbClr val="660033"/>
                </a:solidFill>
              </a:rPr>
              <a:t>20 x 9 = 180 (cm</a:t>
            </a:r>
            <a:r>
              <a:rPr lang="en-US" altLang="vi-VN" sz="3200" baseline="30000" dirty="0">
                <a:solidFill>
                  <a:srgbClr val="660033"/>
                </a:solidFill>
              </a:rPr>
              <a:t>2</a:t>
            </a:r>
            <a:r>
              <a:rPr lang="en-US" altLang="vi-VN" sz="3200" dirty="0">
                <a:solidFill>
                  <a:srgbClr val="660033"/>
                </a:solidFill>
              </a:rPr>
              <a:t>)</a:t>
            </a:r>
          </a:p>
          <a:p>
            <a:pPr algn="ctr"/>
            <a:r>
              <a:rPr lang="en-US" altLang="vi-VN" sz="3200" dirty="0">
                <a:solidFill>
                  <a:srgbClr val="660033"/>
                </a:solidFill>
              </a:rPr>
              <a:t>                  </a:t>
            </a:r>
            <a:r>
              <a:rPr lang="en-US" altLang="vi-VN" sz="3200" dirty="0" err="1">
                <a:solidFill>
                  <a:srgbClr val="660033"/>
                </a:solidFill>
              </a:rPr>
              <a:t>Đáp</a:t>
            </a:r>
            <a:r>
              <a:rPr lang="en-US" altLang="vi-VN" sz="3200" dirty="0">
                <a:solidFill>
                  <a:srgbClr val="660033"/>
                </a:solidFill>
              </a:rPr>
              <a:t> </a:t>
            </a:r>
            <a:r>
              <a:rPr lang="en-US" altLang="vi-VN" sz="3200" dirty="0" err="1">
                <a:solidFill>
                  <a:srgbClr val="660033"/>
                </a:solidFill>
              </a:rPr>
              <a:t>số</a:t>
            </a:r>
            <a:r>
              <a:rPr lang="en-US" altLang="vi-VN" sz="3200" dirty="0">
                <a:solidFill>
                  <a:srgbClr val="660033"/>
                </a:solidFill>
              </a:rPr>
              <a:t>: 180 cm</a:t>
            </a:r>
            <a:r>
              <a:rPr lang="en-US" altLang="vi-VN" sz="3200" baseline="30000" dirty="0">
                <a:solidFill>
                  <a:srgbClr val="660033"/>
                </a:solidFill>
              </a:rPr>
              <a:t>2</a:t>
            </a:r>
            <a:endParaRPr lang="en-US" altLang="vi-VN" sz="3200" dirty="0">
              <a:solidFill>
                <a:srgbClr val="660033"/>
              </a:solidFill>
            </a:endParaRP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BB1B1BF-5E0F-4663-B6E0-D37400A84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4023755"/>
            <a:ext cx="30861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 sz="3200" dirty="0">
                <a:solidFill>
                  <a:srgbClr val="660033"/>
                </a:solidFill>
              </a:rPr>
              <a:t>b. </a:t>
            </a:r>
            <a:r>
              <a:rPr lang="en-US" altLang="vi-VN" sz="3200" dirty="0" err="1">
                <a:solidFill>
                  <a:srgbClr val="660033"/>
                </a:solidFill>
              </a:rPr>
              <a:t>Đổi</a:t>
            </a:r>
            <a:r>
              <a:rPr lang="en-US" altLang="vi-VN" sz="3200" dirty="0">
                <a:solidFill>
                  <a:srgbClr val="660033"/>
                </a:solidFill>
              </a:rPr>
              <a:t> 2dm = 20cm</a:t>
            </a:r>
          </a:p>
        </p:txBody>
      </p:sp>
    </p:spTree>
    <p:extLst>
      <p:ext uri="{BB962C8B-B14F-4D97-AF65-F5344CB8AC3E}">
        <p14:creationId xmlns:p14="http://schemas.microsoft.com/office/powerpoint/2010/main" val="13124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21" grpId="0"/>
      <p:bldP spid="13323" grpId="0"/>
      <p:bldP spid="13324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3" name="Text Box 11"/>
          <p:cNvSpPr txBox="1"/>
          <p:nvPr/>
        </p:nvSpPr>
        <p:spPr>
          <a:xfrm>
            <a:off x="270344" y="1821269"/>
            <a:ext cx="8688093" cy="15696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82" name="Group 14"/>
          <p:cNvGrpSpPr/>
          <p:nvPr/>
        </p:nvGrpSpPr>
        <p:grpSpPr>
          <a:xfrm>
            <a:off x="-152400" y="0"/>
            <a:ext cx="9448800" cy="6858000"/>
            <a:chOff x="48" y="0"/>
            <a:chExt cx="5664" cy="4224"/>
          </a:xfrm>
        </p:grpSpPr>
        <p:sp>
          <p:nvSpPr>
            <p:cNvPr id="3083" name="Line 15"/>
            <p:cNvSpPr/>
            <p:nvPr/>
          </p:nvSpPr>
          <p:spPr>
            <a:xfrm>
              <a:off x="288" y="1104"/>
              <a:ext cx="0" cy="2880"/>
            </a:xfrm>
            <a:prstGeom prst="line">
              <a:avLst/>
            </a:prstGeom>
            <a:ln w="57150" cap="flat" cmpd="sng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4" name="Line 16"/>
            <p:cNvSpPr/>
            <p:nvPr/>
          </p:nvSpPr>
          <p:spPr>
            <a:xfrm>
              <a:off x="5472" y="288"/>
              <a:ext cx="0" cy="2928"/>
            </a:xfrm>
            <a:prstGeom prst="line">
              <a:avLst/>
            </a:prstGeom>
            <a:ln w="57150" cap="flat" cmpd="sng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5" name="Line 17"/>
            <p:cNvSpPr/>
            <p:nvPr/>
          </p:nvSpPr>
          <p:spPr>
            <a:xfrm>
              <a:off x="192" y="432"/>
              <a:ext cx="0" cy="2880"/>
            </a:xfrm>
            <a:prstGeom prst="line">
              <a:avLst/>
            </a:prstGeom>
            <a:ln w="57150" cap="flat" cmpd="sng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6" name="Line 18"/>
            <p:cNvSpPr/>
            <p:nvPr/>
          </p:nvSpPr>
          <p:spPr>
            <a:xfrm>
              <a:off x="5568" y="1008"/>
              <a:ext cx="0" cy="2928"/>
            </a:xfrm>
            <a:prstGeom prst="line">
              <a:avLst/>
            </a:prstGeom>
            <a:ln w="57150" cap="flat" cmpd="sng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3087" name="Group 19"/>
            <p:cNvGrpSpPr/>
            <p:nvPr/>
          </p:nvGrpSpPr>
          <p:grpSpPr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3088" name="Picture 20" descr="BAR0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9" name="Picture 21" descr="BAR0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8694" name="AutoShape 22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24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5" name="AutoShape 23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6" name="AutoShape 24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7" name="AutoShape 25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F2889EB-31D9-4E63-AA16-B30A4FC2BE31}"/>
              </a:ext>
            </a:extLst>
          </p:cNvPr>
          <p:cNvSpPr/>
          <p:nvPr/>
        </p:nvSpPr>
        <p:spPr>
          <a:xfrm>
            <a:off x="1953730" y="347076"/>
            <a:ext cx="38972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54754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3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/>
          <p:cNvSpPr txBox="1"/>
          <p:nvPr/>
        </p:nvSpPr>
        <p:spPr>
          <a:xfrm>
            <a:off x="392906" y="1950138"/>
            <a:ext cx="3292097" cy="5842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latin typeface="Times New Roman" panose="02020603050405020304" pitchFamily="18" charset="0"/>
              </a:rPr>
              <a:t>1. Đọc các số sau:</a:t>
            </a:r>
          </a:p>
        </p:txBody>
      </p:sp>
      <p:sp>
        <p:nvSpPr>
          <p:cNvPr id="3076" name="Text Box 8"/>
          <p:cNvSpPr txBox="1"/>
          <p:nvPr/>
        </p:nvSpPr>
        <p:spPr>
          <a:xfrm>
            <a:off x="328613" y="2819400"/>
            <a:ext cx="1828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81 cm</a:t>
            </a:r>
            <a:r>
              <a:rPr sz="32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baseline="30000" dirty="0">
                <a:solidFill>
                  <a:srgbClr val="0000FF"/>
                </a:solidFill>
              </a:rPr>
              <a:t> </a:t>
            </a:r>
            <a:r>
              <a:rPr lang="en-US" sz="3200" b="1" dirty="0">
                <a:solidFill>
                  <a:srgbClr val="0000FF"/>
                </a:solidFill>
              </a:rPr>
              <a:t> :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81" name="Text Box 9"/>
          <p:cNvSpPr txBox="1"/>
          <p:nvPr/>
        </p:nvSpPr>
        <p:spPr>
          <a:xfrm>
            <a:off x="392906" y="3907319"/>
            <a:ext cx="2157413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140 cm</a:t>
            </a:r>
            <a:r>
              <a:rPr sz="32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baseline="30000" dirty="0">
                <a:solidFill>
                  <a:srgbClr val="0000FF"/>
                </a:solidFill>
              </a:rPr>
              <a:t> :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82" name="Text Box 10"/>
          <p:cNvSpPr txBox="1"/>
          <p:nvPr/>
        </p:nvSpPr>
        <p:spPr>
          <a:xfrm>
            <a:off x="252413" y="4800600"/>
            <a:ext cx="24384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135 cm</a:t>
            </a:r>
            <a:r>
              <a:rPr sz="32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83" name="Text Box 11"/>
          <p:cNvSpPr txBox="1"/>
          <p:nvPr/>
        </p:nvSpPr>
        <p:spPr>
          <a:xfrm>
            <a:off x="1784094" y="2819400"/>
            <a:ext cx="7151688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 </a:t>
            </a:r>
            <a:r>
              <a:rPr sz="3200" b="1" dirty="0" err="1"/>
              <a:t>Tám</a:t>
            </a:r>
            <a:r>
              <a:rPr sz="3200" b="1" dirty="0"/>
              <a:t> </a:t>
            </a:r>
            <a:r>
              <a:rPr sz="3200" b="1" dirty="0" err="1"/>
              <a:t>m</a:t>
            </a:r>
            <a:r>
              <a:rPr lang="en-US" sz="3200" b="1" dirty="0" err="1"/>
              <a:t>ư</a:t>
            </a:r>
            <a:r>
              <a:rPr sz="3200" b="1" dirty="0" err="1"/>
              <a:t>ơi</a:t>
            </a:r>
            <a:r>
              <a:rPr sz="3200" b="1" dirty="0"/>
              <a:t> mốt xăng-ti-mét vuông</a:t>
            </a:r>
          </a:p>
        </p:txBody>
      </p:sp>
      <p:sp>
        <p:nvSpPr>
          <p:cNvPr id="28684" name="Text Box 12"/>
          <p:cNvSpPr txBox="1"/>
          <p:nvPr/>
        </p:nvSpPr>
        <p:spPr>
          <a:xfrm>
            <a:off x="2038954" y="3887291"/>
            <a:ext cx="7186613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 err="1">
                <a:latin typeface="Times New Roman" panose="02020603050405020304" pitchFamily="18" charset="0"/>
              </a:rPr>
              <a:t>Một</a:t>
            </a:r>
            <a:r>
              <a:rPr sz="3200" b="1" dirty="0">
                <a:latin typeface="Times New Roman" panose="02020603050405020304" pitchFamily="18" charset="0"/>
              </a:rPr>
              <a:t> trăm bốn mươi xăng-ti-mét vuông</a:t>
            </a:r>
          </a:p>
        </p:txBody>
      </p:sp>
      <p:sp>
        <p:nvSpPr>
          <p:cNvPr id="28685" name="Text Box 13"/>
          <p:cNvSpPr txBox="1"/>
          <p:nvPr/>
        </p:nvSpPr>
        <p:spPr>
          <a:xfrm>
            <a:off x="2081212" y="4773798"/>
            <a:ext cx="7215188" cy="107721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 err="1">
                <a:latin typeface="Times New Roman" panose="02020603050405020304" pitchFamily="18" charset="0"/>
              </a:rPr>
              <a:t>Một</a:t>
            </a:r>
            <a:r>
              <a:rPr sz="3200" b="1" dirty="0">
                <a:latin typeface="Times New Roman" panose="02020603050405020304" pitchFamily="18" charset="0"/>
              </a:rPr>
              <a:t> trăm ba mươi lăm xăng-ti-mét vuông</a:t>
            </a:r>
          </a:p>
        </p:txBody>
      </p:sp>
      <p:grpSp>
        <p:nvGrpSpPr>
          <p:cNvPr id="3082" name="Group 14"/>
          <p:cNvGrpSpPr/>
          <p:nvPr/>
        </p:nvGrpSpPr>
        <p:grpSpPr>
          <a:xfrm>
            <a:off x="-152400" y="0"/>
            <a:ext cx="9448800" cy="6858000"/>
            <a:chOff x="48" y="0"/>
            <a:chExt cx="5664" cy="4224"/>
          </a:xfrm>
        </p:grpSpPr>
        <p:sp>
          <p:nvSpPr>
            <p:cNvPr id="3083" name="Line 15"/>
            <p:cNvSpPr/>
            <p:nvPr/>
          </p:nvSpPr>
          <p:spPr>
            <a:xfrm>
              <a:off x="288" y="1104"/>
              <a:ext cx="0" cy="2880"/>
            </a:xfrm>
            <a:prstGeom prst="line">
              <a:avLst/>
            </a:prstGeom>
            <a:ln w="57150" cap="flat" cmpd="sng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4" name="Line 16"/>
            <p:cNvSpPr/>
            <p:nvPr/>
          </p:nvSpPr>
          <p:spPr>
            <a:xfrm>
              <a:off x="5472" y="288"/>
              <a:ext cx="0" cy="2928"/>
            </a:xfrm>
            <a:prstGeom prst="line">
              <a:avLst/>
            </a:prstGeom>
            <a:ln w="57150" cap="flat" cmpd="sng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5" name="Line 17"/>
            <p:cNvSpPr/>
            <p:nvPr/>
          </p:nvSpPr>
          <p:spPr>
            <a:xfrm>
              <a:off x="192" y="432"/>
              <a:ext cx="0" cy="2880"/>
            </a:xfrm>
            <a:prstGeom prst="line">
              <a:avLst/>
            </a:prstGeom>
            <a:ln w="57150" cap="flat" cmpd="sng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6" name="Line 18"/>
            <p:cNvSpPr/>
            <p:nvPr/>
          </p:nvSpPr>
          <p:spPr>
            <a:xfrm>
              <a:off x="5568" y="1008"/>
              <a:ext cx="0" cy="2928"/>
            </a:xfrm>
            <a:prstGeom prst="line">
              <a:avLst/>
            </a:prstGeom>
            <a:ln w="57150" cap="flat" cmpd="sng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3087" name="Group 19"/>
            <p:cNvGrpSpPr/>
            <p:nvPr/>
          </p:nvGrpSpPr>
          <p:grpSpPr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3088" name="Picture 20" descr="BAR0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9" name="Picture 21" descr="BAR0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8694" name="AutoShape 22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24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5" name="AutoShape 23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6" name="AutoShape 24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7" name="AutoShape 25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F2889EB-31D9-4E63-AA16-B30A4FC2BE31}"/>
              </a:ext>
            </a:extLst>
          </p:cNvPr>
          <p:cNvSpPr/>
          <p:nvPr/>
        </p:nvSpPr>
        <p:spPr>
          <a:xfrm>
            <a:off x="2415408" y="824389"/>
            <a:ext cx="43204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/>
      <p:bldP spid="28681" grpId="0"/>
      <p:bldP spid="28682" grpId="0"/>
      <p:bldP spid="28683" grpId="0"/>
      <p:bldP spid="28684" grpId="0"/>
      <p:bldP spid="28685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j02362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946150"/>
            <a:ext cx="990600" cy="476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WordArt 7"/>
          <p:cNvSpPr>
            <a:spLocks noTextEdit="1"/>
          </p:cNvSpPr>
          <p:nvPr/>
        </p:nvSpPr>
        <p:spPr>
          <a:xfrm>
            <a:off x="2771775" y="1716241"/>
            <a:ext cx="3171825" cy="97933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512"/>
              </a:avLst>
            </a:prstTxWarp>
            <a:normAutofit/>
          </a:bodyPr>
          <a:lstStyle/>
          <a:p>
            <a:pPr algn="l"/>
            <a:r>
              <a:rPr lang="en-US" sz="3600" b="1" dirty="0" err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3600" b="1" dirty="0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2052" name="WordArt 8"/>
          <p:cNvSpPr>
            <a:spLocks noTextEdit="1"/>
          </p:cNvSpPr>
          <p:nvPr/>
        </p:nvSpPr>
        <p:spPr>
          <a:xfrm>
            <a:off x="412750" y="2971800"/>
            <a:ext cx="842645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l"/>
            <a:r>
              <a:rPr lang="en-US" sz="3600" b="1" dirty="0" err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3600" b="1" dirty="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141: </a:t>
            </a:r>
            <a:r>
              <a:rPr lang="en-US" sz="3600" b="1" dirty="0" err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600" b="1" dirty="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600" b="1" dirty="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b="1" dirty="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3600" b="1" dirty="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nhật</a:t>
            </a:r>
            <a:endParaRPr lang="en-US" sz="3600" b="1" dirty="0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053" name="Group 4"/>
          <p:cNvGrpSpPr/>
          <p:nvPr/>
        </p:nvGrpSpPr>
        <p:grpSpPr>
          <a:xfrm>
            <a:off x="128588" y="5943600"/>
            <a:ext cx="2919412" cy="914400"/>
            <a:chOff x="4656" y="3216"/>
            <a:chExt cx="1104" cy="651"/>
          </a:xfrm>
        </p:grpSpPr>
        <p:grpSp>
          <p:nvGrpSpPr>
            <p:cNvPr id="2058" name="Group 5"/>
            <p:cNvGrpSpPr/>
            <p:nvPr/>
          </p:nvGrpSpPr>
          <p:grpSpPr>
            <a:xfrm>
              <a:off x="4656" y="3216"/>
              <a:ext cx="1104" cy="651"/>
              <a:chOff x="1296" y="3577"/>
              <a:chExt cx="1104" cy="651"/>
            </a:xfrm>
          </p:grpSpPr>
          <p:pic>
            <p:nvPicPr>
              <p:cNvPr id="2060" name="Picture 6" descr="!hp8ls2l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96" y="3577"/>
                <a:ext cx="960" cy="64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61" name="Picture 7" descr="!dk8_1la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872" y="3710"/>
                <a:ext cx="528" cy="51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2059" name="Picture 8" descr="ROSE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flipH="1">
              <a:off x="4944" y="3360"/>
              <a:ext cx="336" cy="27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54" name="Group 9"/>
          <p:cNvGrpSpPr/>
          <p:nvPr/>
        </p:nvGrpSpPr>
        <p:grpSpPr>
          <a:xfrm>
            <a:off x="5257800" y="5867400"/>
            <a:ext cx="3733800" cy="985838"/>
            <a:chOff x="96" y="3553"/>
            <a:chExt cx="1104" cy="671"/>
          </a:xfrm>
        </p:grpSpPr>
        <p:pic>
          <p:nvPicPr>
            <p:cNvPr id="2055" name="Picture 10" descr="!hp8ls2l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246" y="3553"/>
              <a:ext cx="954" cy="643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6" name="Picture 11" descr="!dk8_1la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>
              <a:off x="96" y="3753"/>
              <a:ext cx="480" cy="47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7" name="Picture 12" descr="ROSE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flipH="1">
              <a:off x="528" y="3661"/>
              <a:ext cx="336" cy="2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Text Box 1"/>
          <p:cNvSpPr txBox="1"/>
          <p:nvPr/>
        </p:nvSpPr>
        <p:spPr>
          <a:xfrm>
            <a:off x="1231183" y="34361"/>
            <a:ext cx="6681637" cy="6463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indent="0" algn="ctr" eaLnBrk="1" hangingPunct="1">
              <a:spcBef>
                <a:spcPct val="50000"/>
              </a:spcBef>
              <a:buNone/>
            </a:pPr>
            <a:r>
              <a:rPr b="1" i="1" dirty="0" err="1">
                <a:sym typeface="+mn-ea"/>
              </a:rPr>
              <a:t>Thứ</a:t>
            </a:r>
            <a:r>
              <a:rPr b="1" i="1" dirty="0">
                <a:sym typeface="+mn-ea"/>
              </a:rPr>
              <a:t> </a:t>
            </a:r>
            <a:r>
              <a:rPr lang="en-US" b="1" i="1" dirty="0" err="1">
                <a:sym typeface="+mn-ea"/>
              </a:rPr>
              <a:t>hai</a:t>
            </a:r>
            <a:r>
              <a:rPr lang="vi-VN" b="1" i="1" dirty="0">
                <a:sym typeface="+mn-ea"/>
              </a:rPr>
              <a:t> </a:t>
            </a:r>
            <a:r>
              <a:rPr b="1" i="1" dirty="0" err="1">
                <a:sym typeface="+mn-ea"/>
              </a:rPr>
              <a:t>ngày</a:t>
            </a:r>
            <a:r>
              <a:rPr b="1" i="1" dirty="0">
                <a:sym typeface="+mn-ea"/>
              </a:rPr>
              <a:t> </a:t>
            </a:r>
            <a:r>
              <a:rPr lang="en-US" b="1" i="1" dirty="0">
                <a:sym typeface="+mn-ea"/>
              </a:rPr>
              <a:t>4</a:t>
            </a:r>
            <a:r>
              <a:rPr b="1" i="1" dirty="0">
                <a:sym typeface="+mn-ea"/>
              </a:rPr>
              <a:t> </a:t>
            </a:r>
            <a:r>
              <a:rPr b="1" i="1" dirty="0" err="1">
                <a:sym typeface="+mn-ea"/>
              </a:rPr>
              <a:t>tháng</a:t>
            </a:r>
            <a:r>
              <a:rPr b="1" i="1" dirty="0">
                <a:sym typeface="+mn-ea"/>
              </a:rPr>
              <a:t> </a:t>
            </a:r>
            <a:r>
              <a:rPr lang="en-US" b="1" i="1" dirty="0">
                <a:sym typeface="+mn-ea"/>
              </a:rPr>
              <a:t>4</a:t>
            </a:r>
            <a:r>
              <a:rPr b="1" i="1" dirty="0">
                <a:sym typeface="+mn-ea"/>
              </a:rPr>
              <a:t> năm 202</a:t>
            </a:r>
            <a:r>
              <a:rPr lang="en-US" b="1" i="1" dirty="0">
                <a:sym typeface="+mn-ea"/>
              </a:rPr>
              <a:t>2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67283323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/>
          <p:cNvSpPr txBox="1"/>
          <p:nvPr/>
        </p:nvSpPr>
        <p:spPr>
          <a:xfrm>
            <a:off x="228644" y="1207657"/>
            <a:ext cx="5257756" cy="5847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Chơi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”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8683" name="Text Box 11"/>
          <p:cNvSpPr txBox="1"/>
          <p:nvPr/>
        </p:nvSpPr>
        <p:spPr>
          <a:xfrm>
            <a:off x="270344" y="1821269"/>
            <a:ext cx="8688093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4" name="Text Box 12"/>
          <p:cNvSpPr txBox="1"/>
          <p:nvPr/>
        </p:nvSpPr>
        <p:spPr>
          <a:xfrm>
            <a:off x="270344" y="2913973"/>
            <a:ext cx="8820277" cy="329320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đố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ABCD.</a:t>
            </a:r>
            <a:endParaRPr sz="3200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grpSp>
        <p:nvGrpSpPr>
          <p:cNvPr id="3082" name="Group 14"/>
          <p:cNvGrpSpPr/>
          <p:nvPr/>
        </p:nvGrpSpPr>
        <p:grpSpPr>
          <a:xfrm>
            <a:off x="-152400" y="0"/>
            <a:ext cx="9448800" cy="6858000"/>
            <a:chOff x="48" y="0"/>
            <a:chExt cx="5664" cy="4224"/>
          </a:xfrm>
        </p:grpSpPr>
        <p:sp>
          <p:nvSpPr>
            <p:cNvPr id="3083" name="Line 15"/>
            <p:cNvSpPr/>
            <p:nvPr/>
          </p:nvSpPr>
          <p:spPr>
            <a:xfrm>
              <a:off x="288" y="1104"/>
              <a:ext cx="0" cy="2880"/>
            </a:xfrm>
            <a:prstGeom prst="line">
              <a:avLst/>
            </a:prstGeom>
            <a:ln w="57150" cap="flat" cmpd="sng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4" name="Line 16"/>
            <p:cNvSpPr/>
            <p:nvPr/>
          </p:nvSpPr>
          <p:spPr>
            <a:xfrm>
              <a:off x="5472" y="288"/>
              <a:ext cx="0" cy="2928"/>
            </a:xfrm>
            <a:prstGeom prst="line">
              <a:avLst/>
            </a:prstGeom>
            <a:ln w="57150" cap="flat" cmpd="sng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5" name="Line 17"/>
            <p:cNvSpPr/>
            <p:nvPr/>
          </p:nvSpPr>
          <p:spPr>
            <a:xfrm>
              <a:off x="192" y="432"/>
              <a:ext cx="0" cy="2880"/>
            </a:xfrm>
            <a:prstGeom prst="line">
              <a:avLst/>
            </a:prstGeom>
            <a:ln w="57150" cap="flat" cmpd="sng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6" name="Line 18"/>
            <p:cNvSpPr/>
            <p:nvPr/>
          </p:nvSpPr>
          <p:spPr>
            <a:xfrm>
              <a:off x="5568" y="1008"/>
              <a:ext cx="0" cy="2928"/>
            </a:xfrm>
            <a:prstGeom prst="line">
              <a:avLst/>
            </a:prstGeom>
            <a:ln w="57150" cap="flat" cmpd="sng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3087" name="Group 19"/>
            <p:cNvGrpSpPr/>
            <p:nvPr/>
          </p:nvGrpSpPr>
          <p:grpSpPr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3088" name="Picture 20" descr="BAR0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9" name="Picture 21" descr="BAR0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8694" name="AutoShape 22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24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5" name="AutoShape 23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6" name="AutoShape 24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7" name="AutoShape 25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F2889EB-31D9-4E63-AA16-B30A4FC2BE31}"/>
              </a:ext>
            </a:extLst>
          </p:cNvPr>
          <p:cNvSpPr/>
          <p:nvPr/>
        </p:nvSpPr>
        <p:spPr>
          <a:xfrm>
            <a:off x="1876785" y="347076"/>
            <a:ext cx="40511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184786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28683" grpId="0" animBg="1"/>
      <p:bldP spid="28684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/>
          <p:nvPr/>
        </p:nvSpPr>
        <p:spPr>
          <a:xfrm>
            <a:off x="-35324" y="3572069"/>
            <a:ext cx="8686800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sz="3200" b="1" dirty="0"/>
              <a:t>- Hình chữ nhật ABCD </a:t>
            </a:r>
            <a:r>
              <a:rPr sz="3200" b="1" dirty="0" err="1"/>
              <a:t>có</a:t>
            </a:r>
            <a:r>
              <a:rPr sz="3200" b="1" dirty="0"/>
              <a:t> </a:t>
            </a:r>
            <a:r>
              <a:rPr lang="en-US" sz="3200" b="1" dirty="0" err="1"/>
              <a:t>mấy</a:t>
            </a:r>
            <a:r>
              <a:rPr lang="en-US" sz="3200" b="1" dirty="0"/>
              <a:t> ô </a:t>
            </a:r>
            <a:r>
              <a:rPr lang="en-US" sz="3200" b="1" dirty="0" err="1"/>
              <a:t>vuông</a:t>
            </a:r>
            <a:r>
              <a:rPr lang="en-US" sz="3200" b="1" dirty="0"/>
              <a:t>?</a:t>
            </a:r>
            <a:endParaRPr sz="3200" b="1" dirty="0">
              <a:solidFill>
                <a:srgbClr val="0000FF"/>
              </a:solidFill>
            </a:endParaRPr>
          </a:p>
        </p:txBody>
      </p:sp>
      <p:sp>
        <p:nvSpPr>
          <p:cNvPr id="35851" name="Text Box 11"/>
          <p:cNvSpPr txBox="1"/>
          <p:nvPr/>
        </p:nvSpPr>
        <p:spPr>
          <a:xfrm>
            <a:off x="26062" y="4211408"/>
            <a:ext cx="89154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sz="2800" b="1" dirty="0">
                <a:latin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tiếp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chỗ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chấm</a:t>
            </a:r>
            <a:r>
              <a:rPr lang="en-US" sz="2800" b="1" dirty="0">
                <a:latin typeface="Times New Roman" panose="02020603050405020304" pitchFamily="18" charset="0"/>
              </a:rPr>
              <a:t>: </a:t>
            </a:r>
            <a:endParaRPr sz="28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B5A7E64-0882-4E78-91BC-AFDC8C1F7E73}"/>
              </a:ext>
            </a:extLst>
          </p:cNvPr>
          <p:cNvGrpSpPr/>
          <p:nvPr/>
        </p:nvGrpSpPr>
        <p:grpSpPr>
          <a:xfrm>
            <a:off x="1122834" y="786401"/>
            <a:ext cx="4704590" cy="2831413"/>
            <a:chOff x="2232558" y="1109323"/>
            <a:chExt cx="5018627" cy="3381577"/>
          </a:xfrm>
        </p:grpSpPr>
        <p:sp>
          <p:nvSpPr>
            <p:cNvPr id="35849" name="Text Box 9"/>
            <p:cNvSpPr txBox="1"/>
            <p:nvPr/>
          </p:nvSpPr>
          <p:spPr>
            <a:xfrm>
              <a:off x="6108185" y="2346833"/>
              <a:ext cx="1143000" cy="5191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>
                  <a:latin typeface="Times New Roman" panose="02020603050405020304" pitchFamily="18" charset="0"/>
                </a:rPr>
                <a:t>3 cm</a:t>
              </a:r>
            </a:p>
          </p:txBody>
        </p:sp>
        <p:grpSp>
          <p:nvGrpSpPr>
            <p:cNvPr id="5125" name="Group 2"/>
            <p:cNvGrpSpPr/>
            <p:nvPr/>
          </p:nvGrpSpPr>
          <p:grpSpPr>
            <a:xfrm>
              <a:off x="2232558" y="1109323"/>
              <a:ext cx="4961746" cy="3381577"/>
              <a:chOff x="2845862" y="1348094"/>
              <a:chExt cx="2653957" cy="2324977"/>
            </a:xfrm>
          </p:grpSpPr>
          <p:sp>
            <p:nvSpPr>
              <p:cNvPr id="5132" name="Rectangle 4"/>
              <p:cNvSpPr/>
              <p:nvPr/>
            </p:nvSpPr>
            <p:spPr>
              <a:xfrm>
                <a:off x="3059373" y="1676400"/>
                <a:ext cx="1828800" cy="16002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3" name="Text Box 5"/>
              <p:cNvSpPr txBox="1"/>
              <p:nvPr/>
            </p:nvSpPr>
            <p:spPr>
              <a:xfrm>
                <a:off x="4853576" y="1374492"/>
                <a:ext cx="609600" cy="5191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sz="2800" dirty="0">
                    <a:latin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5134" name="Text Box 6"/>
              <p:cNvSpPr txBox="1"/>
              <p:nvPr/>
            </p:nvSpPr>
            <p:spPr>
              <a:xfrm>
                <a:off x="4890219" y="3153959"/>
                <a:ext cx="609600" cy="51911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sz="2800" dirty="0">
                    <a:latin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5135" name="Text Box 7"/>
              <p:cNvSpPr txBox="1"/>
              <p:nvPr/>
            </p:nvSpPr>
            <p:spPr>
              <a:xfrm>
                <a:off x="2845862" y="3188540"/>
                <a:ext cx="248108" cy="31741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sz="2400" dirty="0">
                    <a:latin typeface=".VnTime" panose="020B7200000000000000" pitchFamily="34" charset="0"/>
                  </a:rPr>
                  <a:t>D</a:t>
                </a:r>
              </a:p>
            </p:txBody>
          </p:sp>
          <p:sp>
            <p:nvSpPr>
              <p:cNvPr id="5136" name="Text Box 8"/>
              <p:cNvSpPr txBox="1"/>
              <p:nvPr/>
            </p:nvSpPr>
            <p:spPr>
              <a:xfrm>
                <a:off x="3786504" y="1355721"/>
                <a:ext cx="1143000" cy="5191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sz="2800" dirty="0">
                    <a:latin typeface="Times New Roman" panose="02020603050405020304" pitchFamily="18" charset="0"/>
                  </a:rPr>
                  <a:t>4 cm</a:t>
                </a:r>
              </a:p>
            </p:txBody>
          </p:sp>
          <p:sp>
            <p:nvSpPr>
              <p:cNvPr id="5137" name="Text Box 10"/>
              <p:cNvSpPr txBox="1"/>
              <p:nvPr/>
            </p:nvSpPr>
            <p:spPr>
              <a:xfrm>
                <a:off x="2851438" y="1348094"/>
                <a:ext cx="609600" cy="5191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sz="2800" dirty="0"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5138" name="Line 12"/>
              <p:cNvSpPr/>
              <p:nvPr/>
            </p:nvSpPr>
            <p:spPr>
              <a:xfrm>
                <a:off x="3973773" y="1676400"/>
                <a:ext cx="0" cy="16002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39" name="Line 13"/>
              <p:cNvSpPr/>
              <p:nvPr/>
            </p:nvSpPr>
            <p:spPr>
              <a:xfrm>
                <a:off x="3516573" y="1676400"/>
                <a:ext cx="0" cy="16002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40" name="Line 14"/>
              <p:cNvSpPr/>
              <p:nvPr/>
            </p:nvSpPr>
            <p:spPr>
              <a:xfrm>
                <a:off x="4430973" y="1676400"/>
                <a:ext cx="0" cy="16002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41" name="Line 15"/>
              <p:cNvSpPr/>
              <p:nvPr/>
            </p:nvSpPr>
            <p:spPr>
              <a:xfrm>
                <a:off x="3059373" y="2209800"/>
                <a:ext cx="18288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42" name="Line 16"/>
              <p:cNvSpPr/>
              <p:nvPr/>
            </p:nvSpPr>
            <p:spPr>
              <a:xfrm>
                <a:off x="3059373" y="2743200"/>
                <a:ext cx="18288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35861" name="Text Box 21"/>
          <p:cNvSpPr txBox="1"/>
          <p:nvPr/>
        </p:nvSpPr>
        <p:spPr>
          <a:xfrm>
            <a:off x="-158710" y="4673728"/>
            <a:ext cx="9525000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* </a:t>
            </a:r>
            <a:r>
              <a:rPr lang="en-US" sz="3200" dirty="0" err="1">
                <a:latin typeface="Times New Roman" panose="02020603050405020304" pitchFamily="18" charset="0"/>
              </a:rPr>
              <a:t>Phép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ô </a:t>
            </a:r>
            <a:r>
              <a:rPr lang="en-US" sz="3200" dirty="0" err="1">
                <a:latin typeface="Times New Roman" panose="02020603050405020304" pitchFamily="18" charset="0"/>
              </a:rPr>
              <a:t>vuông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nhật</a:t>
            </a:r>
            <a:r>
              <a:rPr lang="en-US" sz="3200" dirty="0">
                <a:latin typeface="Times New Roman" panose="02020603050405020304" pitchFamily="18" charset="0"/>
              </a:rPr>
              <a:t> ABCD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:</a:t>
            </a:r>
            <a:endParaRPr sz="3200" dirty="0">
              <a:latin typeface="Times New Roman" panose="02020603050405020304" pitchFamily="18" charset="0"/>
            </a:endParaRPr>
          </a:p>
        </p:txBody>
      </p:sp>
      <p:sp>
        <p:nvSpPr>
          <p:cNvPr id="35865" name="Text Box 25"/>
          <p:cNvSpPr txBox="1"/>
          <p:nvPr/>
        </p:nvSpPr>
        <p:spPr>
          <a:xfrm>
            <a:off x="37363" y="5895091"/>
            <a:ext cx="9132855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* </a:t>
            </a:r>
            <a:r>
              <a:rPr lang="en-US" sz="3200" dirty="0" err="1">
                <a:latin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nhật</a:t>
            </a:r>
            <a:r>
              <a:rPr lang="en-US" sz="3200" dirty="0">
                <a:latin typeface="Times New Roman" panose="02020603050405020304" pitchFamily="18" charset="0"/>
              </a:rPr>
              <a:t> ABCD </a:t>
            </a:r>
            <a:r>
              <a:rPr lang="en-US" sz="3200" dirty="0" err="1">
                <a:latin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……cm, </a:t>
            </a:r>
            <a:r>
              <a:rPr lang="en-US" sz="3200" dirty="0" err="1">
                <a:latin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rộng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…...cm.   </a:t>
            </a:r>
            <a:endParaRPr sz="3200" dirty="0">
              <a:latin typeface="Times New Roman" panose="02020603050405020304" pitchFamily="18" charset="0"/>
            </a:endParaRPr>
          </a:p>
        </p:txBody>
      </p:sp>
      <p:sp>
        <p:nvSpPr>
          <p:cNvPr id="35867" name="Text Box 27"/>
          <p:cNvSpPr txBox="1"/>
          <p:nvPr/>
        </p:nvSpPr>
        <p:spPr>
          <a:xfrm>
            <a:off x="186072" y="5258503"/>
            <a:ext cx="451607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4 x 3 = 12 (ô </a:t>
            </a:r>
            <a:r>
              <a:rPr lang="en-US" b="1" dirty="0" err="1">
                <a:solidFill>
                  <a:srgbClr val="0000FF"/>
                </a:solidFill>
              </a:rPr>
              <a:t>vuông</a:t>
            </a:r>
            <a:r>
              <a:rPr lang="en-US" b="1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5131" name="Text Box 2"/>
          <p:cNvSpPr txBox="1"/>
          <p:nvPr/>
        </p:nvSpPr>
        <p:spPr>
          <a:xfrm>
            <a:off x="-457200" y="97044"/>
            <a:ext cx="8950669" cy="646331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6600FF"/>
                </a:solidFill>
                <a:latin typeface="Times New Roman" panose="02020603050405020304" pitchFamily="18" charset="0"/>
              </a:rPr>
              <a:t>2. a) </a:t>
            </a:r>
            <a:r>
              <a:rPr lang="en-US" b="1" dirty="0" err="1">
                <a:solidFill>
                  <a:srgbClr val="6600FF"/>
                </a:solidFill>
                <a:latin typeface="Times New Roman" panose="02020603050405020304" pitchFamily="18" charset="0"/>
              </a:rPr>
              <a:t>Quan</a:t>
            </a:r>
            <a:r>
              <a:rPr lang="en-US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6600FF"/>
                </a:solidFill>
                <a:latin typeface="Times New Roman" panose="02020603050405020304" pitchFamily="18" charset="0"/>
              </a:rPr>
              <a:t>sát</a:t>
            </a:r>
            <a:r>
              <a:rPr lang="en-US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6600FF"/>
                </a:solidFill>
                <a:latin typeface="Times New Roman" panose="02020603050405020304" pitchFamily="18" charset="0"/>
              </a:rPr>
              <a:t>hình</a:t>
            </a:r>
            <a:r>
              <a:rPr lang="en-US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6600FF"/>
                </a:solidFill>
                <a:latin typeface="Times New Roman" panose="02020603050405020304" pitchFamily="18" charset="0"/>
              </a:rPr>
              <a:t>chữ</a:t>
            </a:r>
            <a:r>
              <a:rPr lang="en-US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6600FF"/>
                </a:solidFill>
                <a:latin typeface="Times New Roman" panose="02020603050405020304" pitchFamily="18" charset="0"/>
              </a:rPr>
              <a:t>nhật</a:t>
            </a:r>
            <a:r>
              <a:rPr lang="en-US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ABCD</a:t>
            </a:r>
            <a:endParaRPr b="1" dirty="0">
              <a:solidFill>
                <a:srgbClr val="66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 Box 27"/>
          <p:cNvSpPr txBox="1"/>
          <p:nvPr/>
        </p:nvSpPr>
        <p:spPr>
          <a:xfrm>
            <a:off x="7000288" y="3546351"/>
            <a:ext cx="247416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12 ô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vuông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Text Box 27"/>
          <p:cNvSpPr txBox="1"/>
          <p:nvPr/>
        </p:nvSpPr>
        <p:spPr>
          <a:xfrm>
            <a:off x="6488185" y="5878990"/>
            <a:ext cx="762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 Box 27"/>
          <p:cNvSpPr txBox="1"/>
          <p:nvPr/>
        </p:nvSpPr>
        <p:spPr>
          <a:xfrm>
            <a:off x="1359822" y="6328669"/>
            <a:ext cx="762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  <p:bldP spid="35851" grpId="0"/>
      <p:bldP spid="35861" grpId="0"/>
      <p:bldP spid="35865" grpId="0"/>
      <p:bldP spid="35867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/>
          <p:nvPr/>
        </p:nvSpPr>
        <p:spPr>
          <a:xfrm>
            <a:off x="228599" y="1219200"/>
            <a:ext cx="2438399" cy="1600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7172" name="Text Box 5"/>
          <p:cNvSpPr txBox="1"/>
          <p:nvPr/>
        </p:nvSpPr>
        <p:spPr>
          <a:xfrm>
            <a:off x="2534475" y="771207"/>
            <a:ext cx="609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7173" name="Text Box 6"/>
          <p:cNvSpPr txBox="1"/>
          <p:nvPr/>
        </p:nvSpPr>
        <p:spPr>
          <a:xfrm>
            <a:off x="2401955" y="2733159"/>
            <a:ext cx="609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7174" name="Text Box 7"/>
          <p:cNvSpPr txBox="1"/>
          <p:nvPr/>
        </p:nvSpPr>
        <p:spPr>
          <a:xfrm>
            <a:off x="76200" y="2743200"/>
            <a:ext cx="609600" cy="4001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000" b="1" dirty="0">
                <a:latin typeface=".VnTime" panose="020B7200000000000000" pitchFamily="34" charset="0"/>
              </a:rPr>
              <a:t>D</a:t>
            </a:r>
          </a:p>
        </p:txBody>
      </p:sp>
      <p:sp>
        <p:nvSpPr>
          <p:cNvPr id="7175" name="Text Box 8"/>
          <p:cNvSpPr txBox="1"/>
          <p:nvPr/>
        </p:nvSpPr>
        <p:spPr>
          <a:xfrm>
            <a:off x="1104900" y="746643"/>
            <a:ext cx="114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4cm</a:t>
            </a:r>
          </a:p>
        </p:txBody>
      </p:sp>
      <p:sp>
        <p:nvSpPr>
          <p:cNvPr id="7176" name="Text Box 9"/>
          <p:cNvSpPr txBox="1"/>
          <p:nvPr/>
        </p:nvSpPr>
        <p:spPr>
          <a:xfrm>
            <a:off x="2633865" y="1766887"/>
            <a:ext cx="114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3cm</a:t>
            </a:r>
          </a:p>
        </p:txBody>
      </p:sp>
      <p:sp>
        <p:nvSpPr>
          <p:cNvPr id="7177" name="Text Box 10"/>
          <p:cNvSpPr txBox="1"/>
          <p:nvPr/>
        </p:nvSpPr>
        <p:spPr>
          <a:xfrm>
            <a:off x="0" y="762000"/>
            <a:ext cx="609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7178" name="Line 11"/>
          <p:cNvSpPr/>
          <p:nvPr/>
        </p:nvSpPr>
        <p:spPr>
          <a:xfrm>
            <a:off x="1447800" y="1235075"/>
            <a:ext cx="0" cy="160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9" name="Line 12"/>
          <p:cNvSpPr/>
          <p:nvPr/>
        </p:nvSpPr>
        <p:spPr>
          <a:xfrm>
            <a:off x="838200" y="1219200"/>
            <a:ext cx="0" cy="160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81" name="Line 14"/>
          <p:cNvSpPr/>
          <p:nvPr/>
        </p:nvSpPr>
        <p:spPr>
          <a:xfrm>
            <a:off x="228600" y="1752600"/>
            <a:ext cx="243839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82" name="Line 15"/>
          <p:cNvSpPr/>
          <p:nvPr/>
        </p:nvSpPr>
        <p:spPr>
          <a:xfrm>
            <a:off x="228600" y="2286000"/>
            <a:ext cx="243839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84" name="Text Box 23"/>
          <p:cNvSpPr txBox="1"/>
          <p:nvPr/>
        </p:nvSpPr>
        <p:spPr>
          <a:xfrm>
            <a:off x="1600200" y="6096000"/>
            <a:ext cx="4953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7185" name="Text Box 24"/>
          <p:cNvSpPr txBox="1"/>
          <p:nvPr/>
        </p:nvSpPr>
        <p:spPr>
          <a:xfrm>
            <a:off x="3430454" y="523220"/>
            <a:ext cx="5103946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ABCD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</a:rPr>
              <a:t>4 x 3 = 12 (ô vuông)</a:t>
            </a:r>
          </a:p>
        </p:txBody>
      </p:sp>
      <p:sp>
        <p:nvSpPr>
          <p:cNvPr id="7186" name="Text Box 25"/>
          <p:cNvSpPr txBox="1"/>
          <p:nvPr/>
        </p:nvSpPr>
        <p:spPr>
          <a:xfrm>
            <a:off x="49635" y="76200"/>
            <a:ext cx="541020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/>
              <a:t>Đọc</a:t>
            </a:r>
            <a:r>
              <a:rPr lang="en-US" sz="2800" b="1" dirty="0"/>
              <a:t> </a:t>
            </a:r>
            <a:r>
              <a:rPr lang="en-US" sz="2800" b="1" dirty="0" err="1"/>
              <a:t>kĩ</a:t>
            </a:r>
            <a:r>
              <a:rPr lang="en-US" sz="2800" b="1" dirty="0"/>
              <a:t> </a:t>
            </a:r>
            <a:r>
              <a:rPr lang="en-US" sz="2800" b="1" dirty="0" err="1"/>
              <a:t>nội</a:t>
            </a:r>
            <a:r>
              <a:rPr lang="en-US" sz="2800" b="1" dirty="0"/>
              <a:t> dung </a:t>
            </a:r>
            <a:r>
              <a:rPr lang="en-US" sz="2800" b="1" dirty="0" err="1"/>
              <a:t>sau</a:t>
            </a:r>
            <a:r>
              <a:rPr lang="en-US" sz="2800" b="1" dirty="0"/>
              <a:t>:</a:t>
            </a:r>
            <a:endParaRPr sz="2800" b="1" dirty="0">
              <a:latin typeface="Times New Roman" panose="02020603050405020304" pitchFamily="18" charset="0"/>
            </a:endParaRPr>
          </a:p>
        </p:txBody>
      </p:sp>
      <p:sp>
        <p:nvSpPr>
          <p:cNvPr id="38938" name="Rectangle 26"/>
          <p:cNvSpPr/>
          <p:nvPr/>
        </p:nvSpPr>
        <p:spPr>
          <a:xfrm>
            <a:off x="228599" y="2286000"/>
            <a:ext cx="625409" cy="533400"/>
          </a:xfrm>
          <a:prstGeom prst="rect">
            <a:avLst/>
          </a:prstGeom>
          <a:solidFill>
            <a:srgbClr val="DEC0CD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38939" name="Line 27"/>
          <p:cNvSpPr/>
          <p:nvPr/>
        </p:nvSpPr>
        <p:spPr>
          <a:xfrm flipH="1" flipV="1">
            <a:off x="588963" y="2667000"/>
            <a:ext cx="22860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8940" name="Text Box 28"/>
          <p:cNvSpPr txBox="1"/>
          <p:nvPr/>
        </p:nvSpPr>
        <p:spPr>
          <a:xfrm>
            <a:off x="457200" y="2819400"/>
            <a:ext cx="135096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1 cm</a:t>
            </a:r>
            <a:r>
              <a:rPr sz="2800" baseline="30000" dirty="0">
                <a:latin typeface="Times New Roman" panose="02020603050405020304" pitchFamily="18" charset="0"/>
              </a:rPr>
              <a:t>2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38941" name="Text Box 29"/>
          <p:cNvSpPr txBox="1"/>
          <p:nvPr/>
        </p:nvSpPr>
        <p:spPr>
          <a:xfrm>
            <a:off x="3503548" y="1762780"/>
            <a:ext cx="5221352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</a:rPr>
              <a:t>Diện tích mỗi ô vuông là 1cm</a:t>
            </a:r>
            <a:r>
              <a:rPr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8942" name="Text Box 30"/>
          <p:cNvSpPr txBox="1"/>
          <p:nvPr/>
        </p:nvSpPr>
        <p:spPr>
          <a:xfrm>
            <a:off x="2438400" y="2963991"/>
            <a:ext cx="6654089" cy="2492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</a:rPr>
              <a:t>D</a:t>
            </a:r>
            <a:r>
              <a:rPr b="1" i="1" dirty="0" err="1">
                <a:solidFill>
                  <a:srgbClr val="0000FF"/>
                </a:solidFill>
              </a:rPr>
              <a:t>iện</a:t>
            </a:r>
            <a:r>
              <a:rPr b="1" i="1" dirty="0">
                <a:solidFill>
                  <a:srgbClr val="0000FF"/>
                </a:solidFill>
              </a:rPr>
              <a:t> tích hình chữ nhật ABCD </a:t>
            </a:r>
            <a:r>
              <a:rPr lang="en-US" b="1" i="1" dirty="0" err="1">
                <a:solidFill>
                  <a:srgbClr val="0000FF"/>
                </a:solidFill>
              </a:rPr>
              <a:t>là</a:t>
            </a:r>
            <a:r>
              <a:rPr lang="en-US" b="1" i="1" dirty="0">
                <a:solidFill>
                  <a:srgbClr val="0000FF"/>
                </a:solidFill>
              </a:rPr>
              <a:t>:</a:t>
            </a:r>
          </a:p>
          <a:p>
            <a:pPr algn="just">
              <a:spcBef>
                <a:spcPct val="50000"/>
              </a:spcBef>
            </a:pPr>
            <a:endParaRPr sz="28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endParaRPr sz="28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45" name="Text Box 33"/>
          <p:cNvSpPr txBox="1"/>
          <p:nvPr/>
        </p:nvSpPr>
        <p:spPr>
          <a:xfrm>
            <a:off x="76200" y="4495800"/>
            <a:ext cx="8839200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Muốn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tính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diện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tích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hình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chữ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nhật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ABCD ta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như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nào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?</a:t>
            </a:r>
            <a:endParaRPr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8946" name="Text Box 34"/>
          <p:cNvSpPr txBox="1"/>
          <p:nvPr/>
        </p:nvSpPr>
        <p:spPr>
          <a:xfrm>
            <a:off x="3408082" y="3625711"/>
            <a:ext cx="3297517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4 x 3 =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</a:rPr>
              <a:t>12 (cm</a:t>
            </a:r>
            <a:r>
              <a:rPr lang="en-US" sz="3200" b="1" baseline="30000" dirty="0">
                <a:solidFill>
                  <a:srgbClr val="C00000"/>
                </a:solidFill>
              </a:rPr>
              <a:t>2</a:t>
            </a:r>
            <a:r>
              <a:rPr lang="en-US" sz="3200" b="1" dirty="0">
                <a:solidFill>
                  <a:srgbClr val="C00000"/>
                </a:solidFill>
              </a:rPr>
              <a:t>)</a:t>
            </a:r>
            <a:r>
              <a:rPr lang="en-US" sz="3200" b="1" baseline="30000" dirty="0">
                <a:solidFill>
                  <a:srgbClr val="C00000"/>
                </a:solidFill>
              </a:rPr>
              <a:t> 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27" name="Line 11">
            <a:extLst>
              <a:ext uri="{FF2B5EF4-FFF2-40B4-BE49-F238E27FC236}">
                <a16:creationId xmlns:a16="http://schemas.microsoft.com/office/drawing/2014/main" id="{55C310B7-D39F-4772-8337-DA62301C8517}"/>
              </a:ext>
            </a:extLst>
          </p:cNvPr>
          <p:cNvSpPr/>
          <p:nvPr/>
        </p:nvSpPr>
        <p:spPr>
          <a:xfrm>
            <a:off x="2057400" y="1219200"/>
            <a:ext cx="0" cy="160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" grpId="0"/>
      <p:bldP spid="38941" grpId="0"/>
      <p:bldP spid="38942" grpId="0"/>
      <p:bldP spid="389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Text Box 16"/>
          <p:cNvSpPr txBox="1"/>
          <p:nvPr/>
        </p:nvSpPr>
        <p:spPr>
          <a:xfrm>
            <a:off x="1600200" y="6096000"/>
            <a:ext cx="4953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8213" name="Text Box 25"/>
          <p:cNvSpPr txBox="1"/>
          <p:nvPr/>
        </p:nvSpPr>
        <p:spPr>
          <a:xfrm>
            <a:off x="5829300" y="3111988"/>
            <a:ext cx="26289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</a:rPr>
              <a:t>12</a:t>
            </a:r>
            <a:r>
              <a:rPr lang="en-US" b="1" dirty="0">
                <a:solidFill>
                  <a:srgbClr val="0000FF"/>
                </a:solidFill>
              </a:rPr>
              <a:t> (cm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214" name="Text Box 27"/>
          <p:cNvSpPr txBox="1"/>
          <p:nvPr/>
        </p:nvSpPr>
        <p:spPr>
          <a:xfrm>
            <a:off x="2819400" y="3124200"/>
            <a:ext cx="27432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4000" b="1" dirty="0">
                <a:latin typeface="Times New Roman" panose="02020603050405020304" pitchFamily="18" charset="0"/>
              </a:rPr>
              <a:t>4    </a:t>
            </a:r>
            <a:r>
              <a:rPr sz="3200" b="1" dirty="0">
                <a:latin typeface="Times New Roman" panose="02020603050405020304" pitchFamily="18" charset="0"/>
              </a:rPr>
              <a:t>X</a:t>
            </a:r>
            <a:r>
              <a:rPr b="1" dirty="0">
                <a:latin typeface="Times New Roman" panose="02020603050405020304" pitchFamily="18" charset="0"/>
              </a:rPr>
              <a:t> </a:t>
            </a:r>
            <a:r>
              <a:rPr sz="4000" b="1" dirty="0">
                <a:latin typeface="Times New Roman" panose="02020603050405020304" pitchFamily="18" charset="0"/>
              </a:rPr>
              <a:t>   3   =</a:t>
            </a:r>
          </a:p>
        </p:txBody>
      </p:sp>
      <p:sp>
        <p:nvSpPr>
          <p:cNvPr id="8215" name="Text Box 28"/>
          <p:cNvSpPr txBox="1"/>
          <p:nvPr/>
        </p:nvSpPr>
        <p:spPr>
          <a:xfrm>
            <a:off x="1512116" y="2362200"/>
            <a:ext cx="704518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C00000"/>
                </a:solidFill>
                <a:latin typeface="Times New Roman" panose="02020603050405020304" pitchFamily="18" charset="0"/>
              </a:rPr>
              <a:t>Diện tích hình chữ nhật ABCD là:</a:t>
            </a:r>
          </a:p>
        </p:txBody>
      </p:sp>
      <p:sp>
        <p:nvSpPr>
          <p:cNvPr id="39965" name="Text Box 29"/>
          <p:cNvSpPr txBox="1"/>
          <p:nvPr/>
        </p:nvSpPr>
        <p:spPr>
          <a:xfrm>
            <a:off x="1524000" y="4038600"/>
            <a:ext cx="2057400" cy="584775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latin typeface="Times New Roman" panose="02020603050405020304" pitchFamily="18" charset="0"/>
              </a:rPr>
              <a:t>Chiều dài</a:t>
            </a:r>
          </a:p>
        </p:txBody>
      </p:sp>
      <p:sp>
        <p:nvSpPr>
          <p:cNvPr id="39966" name="Text Box 30"/>
          <p:cNvSpPr txBox="1"/>
          <p:nvPr/>
        </p:nvSpPr>
        <p:spPr>
          <a:xfrm>
            <a:off x="3733800" y="4038600"/>
            <a:ext cx="2286000" cy="584775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latin typeface="Times New Roman" panose="02020603050405020304" pitchFamily="18" charset="0"/>
              </a:rPr>
              <a:t>Chiều rộng</a:t>
            </a:r>
          </a:p>
        </p:txBody>
      </p:sp>
      <p:sp>
        <p:nvSpPr>
          <p:cNvPr id="39967" name="Text Box 31"/>
          <p:cNvSpPr txBox="1"/>
          <p:nvPr/>
        </p:nvSpPr>
        <p:spPr>
          <a:xfrm>
            <a:off x="6172200" y="4114800"/>
            <a:ext cx="1981200" cy="584775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latin typeface="Times New Roman" panose="02020603050405020304" pitchFamily="18" charset="0"/>
              </a:rPr>
              <a:t>Diện tích</a:t>
            </a:r>
          </a:p>
        </p:txBody>
      </p:sp>
      <p:sp>
        <p:nvSpPr>
          <p:cNvPr id="39968" name="Line 32"/>
          <p:cNvSpPr/>
          <p:nvPr/>
        </p:nvSpPr>
        <p:spPr>
          <a:xfrm flipH="1">
            <a:off x="2743200" y="3581400"/>
            <a:ext cx="304800" cy="4572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9969" name="Line 33"/>
          <p:cNvSpPr/>
          <p:nvPr/>
        </p:nvSpPr>
        <p:spPr>
          <a:xfrm>
            <a:off x="4648200" y="3581400"/>
            <a:ext cx="76200" cy="4572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9970" name="Line 34"/>
          <p:cNvSpPr/>
          <p:nvPr/>
        </p:nvSpPr>
        <p:spPr>
          <a:xfrm>
            <a:off x="6477000" y="3684150"/>
            <a:ext cx="457200" cy="430649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9971" name="Text Box 35"/>
          <p:cNvSpPr txBox="1"/>
          <p:nvPr/>
        </p:nvSpPr>
        <p:spPr>
          <a:xfrm>
            <a:off x="-23769" y="457200"/>
            <a:ext cx="9067800" cy="1754326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b="1" dirty="0">
                <a:solidFill>
                  <a:srgbClr val="FF0000"/>
                </a:solidFill>
                <a:latin typeface="Times New Roman" panose="02020603050405020304" pitchFamily="18" charset="0"/>
              </a:rPr>
              <a:t>Muốn tính diện tích hình chữ nhật ta lấy chiều dài nhân với </a:t>
            </a:r>
            <a:r>
              <a:rPr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chiều</a:t>
            </a:r>
            <a:r>
              <a:rPr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rộng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(cùng đơn vị đo)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9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/>
      <p:bldP spid="8214" grpId="0"/>
      <p:bldP spid="8215" grpId="0"/>
      <p:bldP spid="39965" grpId="0" animBg="1"/>
      <p:bldP spid="39966" grpId="0" animBg="1"/>
      <p:bldP spid="39967" grpId="0" animBg="1"/>
      <p:bldP spid="399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80" name="Text Box 32"/>
          <p:cNvSpPr txBox="1"/>
          <p:nvPr/>
        </p:nvSpPr>
        <p:spPr>
          <a:xfrm>
            <a:off x="6737350" y="3621088"/>
            <a:ext cx="2057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 rộng</a:t>
            </a:r>
            <a:endParaRPr sz="2000" b="1" dirty="0">
              <a:solidFill>
                <a:srgbClr val="3333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283" name="Text Box 35"/>
          <p:cNvSpPr txBox="1"/>
          <p:nvPr/>
        </p:nvSpPr>
        <p:spPr>
          <a:xfrm>
            <a:off x="2170113" y="5203825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8000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53284" name="Text Box 36"/>
          <p:cNvSpPr txBox="1"/>
          <p:nvPr/>
        </p:nvSpPr>
        <p:spPr>
          <a:xfrm>
            <a:off x="6905625" y="5205413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8000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53252" name="Rectangle 4"/>
          <p:cNvSpPr/>
          <p:nvPr/>
        </p:nvSpPr>
        <p:spPr>
          <a:xfrm>
            <a:off x="2703513" y="2613025"/>
            <a:ext cx="4059237" cy="30480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53" name="Rectangle 5"/>
          <p:cNvSpPr/>
          <p:nvPr/>
        </p:nvSpPr>
        <p:spPr>
          <a:xfrm>
            <a:off x="2703513" y="2628900"/>
            <a:ext cx="1066800" cy="1039813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54" name="Rectangle 6"/>
          <p:cNvSpPr/>
          <p:nvPr/>
        </p:nvSpPr>
        <p:spPr>
          <a:xfrm>
            <a:off x="3746500" y="2613025"/>
            <a:ext cx="1030288" cy="1014413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55" name="Rectangle 7"/>
          <p:cNvSpPr/>
          <p:nvPr/>
        </p:nvSpPr>
        <p:spPr>
          <a:xfrm>
            <a:off x="4760913" y="2617788"/>
            <a:ext cx="1001712" cy="1014412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56" name="Rectangle 8"/>
          <p:cNvSpPr/>
          <p:nvPr/>
        </p:nvSpPr>
        <p:spPr>
          <a:xfrm>
            <a:off x="5756275" y="2613025"/>
            <a:ext cx="1033463" cy="1019175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57" name="Rectangle 9"/>
          <p:cNvSpPr/>
          <p:nvPr/>
        </p:nvSpPr>
        <p:spPr>
          <a:xfrm>
            <a:off x="2703513" y="3632200"/>
            <a:ext cx="1042987" cy="1014413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58" name="Rectangle 10"/>
          <p:cNvSpPr/>
          <p:nvPr/>
        </p:nvSpPr>
        <p:spPr>
          <a:xfrm>
            <a:off x="3746500" y="3622675"/>
            <a:ext cx="1014413" cy="1025525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59" name="Rectangle 11"/>
          <p:cNvSpPr/>
          <p:nvPr/>
        </p:nvSpPr>
        <p:spPr>
          <a:xfrm>
            <a:off x="4759325" y="3622675"/>
            <a:ext cx="1014413" cy="1031875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60" name="Rectangle 12"/>
          <p:cNvSpPr/>
          <p:nvPr/>
        </p:nvSpPr>
        <p:spPr>
          <a:xfrm>
            <a:off x="5751513" y="3621088"/>
            <a:ext cx="1035050" cy="1025525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61" name="Rectangle 13"/>
          <p:cNvSpPr/>
          <p:nvPr/>
        </p:nvSpPr>
        <p:spPr>
          <a:xfrm>
            <a:off x="2703513" y="4646613"/>
            <a:ext cx="1066800" cy="1014412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62" name="Rectangle 14"/>
          <p:cNvSpPr/>
          <p:nvPr/>
        </p:nvSpPr>
        <p:spPr>
          <a:xfrm>
            <a:off x="3746500" y="4648200"/>
            <a:ext cx="1014413" cy="1014413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63" name="Rectangle 15"/>
          <p:cNvSpPr/>
          <p:nvPr/>
        </p:nvSpPr>
        <p:spPr>
          <a:xfrm>
            <a:off x="4760913" y="4648200"/>
            <a:ext cx="1003300" cy="1014413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64" name="Rectangle 16"/>
          <p:cNvSpPr/>
          <p:nvPr/>
        </p:nvSpPr>
        <p:spPr>
          <a:xfrm>
            <a:off x="5756275" y="4646613"/>
            <a:ext cx="1033463" cy="1014412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Times New Roman" panose="02020603050405020304" pitchFamily="18" charset="0"/>
            </a:endParaRPr>
          </a:p>
        </p:txBody>
      </p:sp>
      <p:sp>
        <p:nvSpPr>
          <p:cNvPr id="53270" name="Line 22"/>
          <p:cNvSpPr/>
          <p:nvPr/>
        </p:nvSpPr>
        <p:spPr>
          <a:xfrm>
            <a:off x="3709988" y="2590800"/>
            <a:ext cx="1066800" cy="0"/>
          </a:xfrm>
          <a:prstGeom prst="line">
            <a:avLst/>
          </a:prstGeom>
          <a:ln w="762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71" name="Line 23"/>
          <p:cNvSpPr/>
          <p:nvPr/>
        </p:nvSpPr>
        <p:spPr>
          <a:xfrm>
            <a:off x="2711450" y="2590800"/>
            <a:ext cx="1035050" cy="0"/>
          </a:xfrm>
          <a:prstGeom prst="line">
            <a:avLst/>
          </a:prstGeom>
          <a:ln w="762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72" name="Line 24"/>
          <p:cNvSpPr/>
          <p:nvPr/>
        </p:nvSpPr>
        <p:spPr>
          <a:xfrm>
            <a:off x="4776788" y="2590800"/>
            <a:ext cx="1006475" cy="0"/>
          </a:xfrm>
          <a:prstGeom prst="line">
            <a:avLst/>
          </a:prstGeom>
          <a:ln w="762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73" name="Line 25"/>
          <p:cNvSpPr/>
          <p:nvPr/>
        </p:nvSpPr>
        <p:spPr>
          <a:xfrm>
            <a:off x="5775325" y="2590800"/>
            <a:ext cx="1006475" cy="0"/>
          </a:xfrm>
          <a:prstGeom prst="line">
            <a:avLst/>
          </a:prstGeom>
          <a:ln w="762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74" name="Line 26"/>
          <p:cNvSpPr/>
          <p:nvPr/>
        </p:nvSpPr>
        <p:spPr>
          <a:xfrm flipH="1">
            <a:off x="6781800" y="3557588"/>
            <a:ext cx="7938" cy="1050925"/>
          </a:xfrm>
          <a:prstGeom prst="line">
            <a:avLst/>
          </a:prstGeom>
          <a:ln w="76200" cap="flat" cmpd="sng">
            <a:solidFill>
              <a:srgbClr val="3333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77" name="Line 29"/>
          <p:cNvSpPr/>
          <p:nvPr/>
        </p:nvSpPr>
        <p:spPr>
          <a:xfrm>
            <a:off x="6786563" y="2620963"/>
            <a:ext cx="3175" cy="1036637"/>
          </a:xfrm>
          <a:prstGeom prst="line">
            <a:avLst/>
          </a:prstGeom>
          <a:ln w="76200" cap="flat" cmpd="sng">
            <a:solidFill>
              <a:srgbClr val="3333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78" name="Line 30"/>
          <p:cNvSpPr/>
          <p:nvPr/>
        </p:nvSpPr>
        <p:spPr>
          <a:xfrm flipH="1">
            <a:off x="6781800" y="4608513"/>
            <a:ext cx="0" cy="1054100"/>
          </a:xfrm>
          <a:prstGeom prst="line">
            <a:avLst/>
          </a:prstGeom>
          <a:ln w="76200" cap="flat" cmpd="sng">
            <a:solidFill>
              <a:srgbClr val="3333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79" name="Text Box 31"/>
          <p:cNvSpPr txBox="1"/>
          <p:nvPr/>
        </p:nvSpPr>
        <p:spPr>
          <a:xfrm>
            <a:off x="3688251" y="1874837"/>
            <a:ext cx="2057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Chiều dài</a:t>
            </a:r>
            <a:endParaRPr sz="2000" b="1" dirty="0">
              <a:solidFill>
                <a:srgbClr val="FF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282" name="Text Box 34"/>
          <p:cNvSpPr txBox="1"/>
          <p:nvPr/>
        </p:nvSpPr>
        <p:spPr>
          <a:xfrm>
            <a:off x="2198688" y="2379663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8000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53285" name="Text Box 37"/>
          <p:cNvSpPr txBox="1"/>
          <p:nvPr/>
        </p:nvSpPr>
        <p:spPr>
          <a:xfrm>
            <a:off x="6905625" y="24003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8000"/>
                </a:solidFill>
                <a:latin typeface="VNI-Times" pitchFamily="2" charset="0"/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3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3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3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3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3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3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3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3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3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80" grpId="0"/>
      <p:bldP spid="53283" grpId="0"/>
      <p:bldP spid="53284" grpId="0"/>
      <p:bldP spid="53252" grpId="0" animBg="1"/>
      <p:bldP spid="53253" grpId="0" animBg="1"/>
      <p:bldP spid="53254" grpId="0" animBg="1"/>
      <p:bldP spid="53255" grpId="0" animBg="1"/>
      <p:bldP spid="53256" grpId="0" animBg="1"/>
      <p:bldP spid="53257" grpId="0" animBg="1"/>
      <p:bldP spid="53258" grpId="0" animBg="1"/>
      <p:bldP spid="53259" grpId="0" animBg="1"/>
      <p:bldP spid="53260" grpId="0" animBg="1"/>
      <p:bldP spid="53261" grpId="0" animBg="1"/>
      <p:bldP spid="53262" grpId="0" animBg="1"/>
      <p:bldP spid="53263" grpId="0" animBg="1"/>
      <p:bldP spid="53264" grpId="0" animBg="1"/>
      <p:bldP spid="53279" grpId="0"/>
      <p:bldP spid="53282" grpId="0"/>
      <p:bldP spid="532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2" name="Group 14"/>
          <p:cNvGrpSpPr/>
          <p:nvPr/>
        </p:nvGrpSpPr>
        <p:grpSpPr>
          <a:xfrm>
            <a:off x="-152400" y="0"/>
            <a:ext cx="9448800" cy="6858000"/>
            <a:chOff x="48" y="0"/>
            <a:chExt cx="5664" cy="4224"/>
          </a:xfrm>
        </p:grpSpPr>
        <p:sp>
          <p:nvSpPr>
            <p:cNvPr id="3083" name="Line 15"/>
            <p:cNvSpPr/>
            <p:nvPr/>
          </p:nvSpPr>
          <p:spPr>
            <a:xfrm>
              <a:off x="288" y="1104"/>
              <a:ext cx="0" cy="2880"/>
            </a:xfrm>
            <a:prstGeom prst="line">
              <a:avLst/>
            </a:prstGeom>
            <a:ln w="57150" cap="flat" cmpd="sng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4" name="Line 16"/>
            <p:cNvSpPr/>
            <p:nvPr/>
          </p:nvSpPr>
          <p:spPr>
            <a:xfrm>
              <a:off x="5472" y="288"/>
              <a:ext cx="0" cy="2928"/>
            </a:xfrm>
            <a:prstGeom prst="line">
              <a:avLst/>
            </a:prstGeom>
            <a:ln w="57150" cap="flat" cmpd="sng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5" name="Line 17"/>
            <p:cNvSpPr/>
            <p:nvPr/>
          </p:nvSpPr>
          <p:spPr>
            <a:xfrm>
              <a:off x="192" y="432"/>
              <a:ext cx="0" cy="2880"/>
            </a:xfrm>
            <a:prstGeom prst="line">
              <a:avLst/>
            </a:prstGeom>
            <a:ln w="57150" cap="flat" cmpd="sng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sp>
          <p:nvSpPr>
            <p:cNvPr id="3086" name="Line 18"/>
            <p:cNvSpPr/>
            <p:nvPr/>
          </p:nvSpPr>
          <p:spPr>
            <a:xfrm>
              <a:off x="5568" y="1008"/>
              <a:ext cx="0" cy="2928"/>
            </a:xfrm>
            <a:prstGeom prst="line">
              <a:avLst/>
            </a:prstGeom>
            <a:ln w="57150" cap="flat" cmpd="sng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3087" name="Group 19"/>
            <p:cNvGrpSpPr/>
            <p:nvPr/>
          </p:nvGrpSpPr>
          <p:grpSpPr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3088" name="Picture 20" descr="BAR0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9" name="Picture 21" descr="BAR0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8694" name="AutoShape 22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24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5" name="AutoShape 23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6" name="AutoShape 24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7" name="AutoShape 25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F2889EB-31D9-4E63-AA16-B30A4FC2BE31}"/>
              </a:ext>
            </a:extLst>
          </p:cNvPr>
          <p:cNvSpPr/>
          <p:nvPr/>
        </p:nvSpPr>
        <p:spPr>
          <a:xfrm>
            <a:off x="208657" y="1921181"/>
            <a:ext cx="8726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LUYỆN TẬP, THỰC HÀNH</a:t>
            </a:r>
          </a:p>
        </p:txBody>
      </p:sp>
    </p:spTree>
    <p:extLst>
      <p:ext uri="{BB962C8B-B14F-4D97-AF65-F5344CB8AC3E}">
        <p14:creationId xmlns:p14="http://schemas.microsoft.com/office/powerpoint/2010/main" val="146275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612</Words>
  <Application>Microsoft Office PowerPoint</Application>
  <PresentationFormat>On-screen Show (4:3)</PresentationFormat>
  <Paragraphs>111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.VnTime</vt:lpstr>
      <vt:lpstr>Arial</vt:lpstr>
      <vt:lpstr>Calibri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ELEAD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FPT-ELEAD</dc:creator>
  <cp:lastModifiedBy>Admin</cp:lastModifiedBy>
  <cp:revision>169</cp:revision>
  <dcterms:created xsi:type="dcterms:W3CDTF">2004-08-05T01:58:00Z</dcterms:created>
  <dcterms:modified xsi:type="dcterms:W3CDTF">2022-04-03T01:33:37Z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981BD0B7ABD346F98F135863A1246B7E</vt:lpwstr>
  </property>
  <property fmtid="{D5CDD505-2E9C-101B-9397-08002B2CF9AE}" pid="3" name="KSOProductBuildVer">
    <vt:lpwstr>1033-11.2.0.10382</vt:lpwstr>
  </property>
</Properties>
</file>