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22" r:id="rId4"/>
    <p:sldMasterId id="2147483734" r:id="rId5"/>
    <p:sldMasterId id="2147483747" r:id="rId6"/>
  </p:sldMasterIdLst>
  <p:sldIdLst>
    <p:sldId id="316" r:id="rId7"/>
    <p:sldId id="317" r:id="rId8"/>
    <p:sldId id="318" r:id="rId9"/>
    <p:sldId id="319" r:id="rId10"/>
    <p:sldId id="320" r:id="rId11"/>
    <p:sldId id="269" r:id="rId12"/>
    <p:sldId id="274" r:id="rId13"/>
    <p:sldId id="270" r:id="rId14"/>
    <p:sldId id="273" r:id="rId15"/>
    <p:sldId id="271" r:id="rId16"/>
    <p:sldId id="272" r:id="rId17"/>
    <p:sldId id="263" r:id="rId18"/>
    <p:sldId id="321" r:id="rId19"/>
    <p:sldId id="322" r:id="rId20"/>
    <p:sldId id="323" r:id="rId21"/>
    <p:sldId id="324" r:id="rId22"/>
    <p:sldId id="264" r:id="rId23"/>
    <p:sldId id="265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99FFCC"/>
    <a:srgbClr val="66FFFF"/>
    <a:srgbClr val="33CCFF"/>
    <a:srgbClr val="E6EB1D"/>
    <a:srgbClr val="F7536A"/>
    <a:srgbClr val="FFFF66"/>
    <a:srgbClr val="40E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2" autoAdjust="0"/>
  </p:normalViewPr>
  <p:slideViewPr>
    <p:cSldViewPr>
      <p:cViewPr varScale="1">
        <p:scale>
          <a:sx n="82" d="100"/>
          <a:sy n="82" d="100"/>
        </p:scale>
        <p:origin x="2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4403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69A0D60-7430-4029-ABBB-6ABF3DBB320C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7A9F18-8F44-40C5-825E-B7D730F2E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FDDC9-310E-42D7-BE86-06FFE8FD702A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B5A8-AEF5-4C94-9877-A13BDF482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0D8C1-965A-4938-84DF-B66765DC7D66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6EB8-51FC-4ECD-9F4E-66FE2D473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748A1-DFCB-4DA7-B8D2-CF149FF4A334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AF21-3E27-4ACA-8DF0-BC51EAB6E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1080D-0482-4160-8F33-0932C0DF8528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BC6C-234F-4AAA-8771-A62137457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9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1D429-50F6-4C70-B00F-645E6D35695A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F3B82-B876-4846-9653-75A9F5F2C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656F4-9D64-4C49-B862-33032A184B6A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C65-BAAB-49BE-877E-33927BEA8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F057CB-53F0-457A-9849-64D934D544C8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A3D0A-EA26-4307-B2FF-98873C852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284A6-2073-4753-8711-70DE88EACE83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EB9-56EF-4443-9872-149604745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C342-A3B6-4489-AD5C-48105EE3CF5B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01207-0F17-4BE5-99F2-230E8ED81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63AF4-6CA4-42C9-9A72-5D33B0F8785F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2F89-D57D-4C44-AC80-7AB325CC5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8DAEB-E3EF-40D2-BF94-E3300D978A41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6EBC34-885B-48B9-8A08-56E8920AF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D9C6D9-C4D0-4630-9B6C-AD157EABDE02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5BC101-86F9-4B0C-BFBC-7689CCFD1DC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4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4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4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68235-6C89-4DC3-A153-C8D7ACE37F55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0590-CF90-41A5-BA15-33E2CFEB6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99987-9655-4E44-876B-53AA0912AA97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B9D25-D2A1-409A-9002-E732876CB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791AD-EB91-4672-B058-02127B2F8662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7539-E2BF-4128-AACD-C87D9BBB3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4CBD5-9E5D-4895-97E3-CB85238B569F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D1B80-697F-44C7-941A-E08398E9A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8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CECE1-DB82-4F4B-8468-6B0B8EBDB39D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A855-90A5-461D-9418-3FF99CA17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AA66C-B9EA-4E3B-8DBF-7EE5F6E30145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0C17-565D-4F6A-AE26-9ACF04733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7EE48-8505-431C-8B7B-998D35F7674F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734D-BE2F-47B9-98B8-684F5A9630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9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DA322-FA5B-47BD-8A18-6D3EA031E457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C898-F9DA-4B48-9C10-DDC2469DB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C2CDB-22BE-413D-971F-96A3562CAEAF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5B3F-769F-47BC-9EEF-053DEE25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3D242-9550-434C-AD4E-ED87486E9183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2D0D2-B018-44EF-B05F-0F815DD81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7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ECE9C6"/>
                </a:solidFill>
              </a:rPr>
              <a:pPr/>
              <a:t>2/6/2022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5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2/6/2022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8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4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19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0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51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2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7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5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1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0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4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0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6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5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71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55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60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7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9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37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9846EA93-3722-46ED-A630-862AD3D03B9E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B590312-E68A-4A22-A501-485571FC1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24FB366-DB51-49CE-A9F0-57BEF475EC25}" type="datetime1">
              <a:rPr lang="en-US"/>
              <a:pPr/>
              <a:t>2/6/2022</a:t>
            </a:fld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945985-18C3-4837-9436-55749EEB5F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1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14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43367-49CA-4C49-B125-E3CD2DB4965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2/6/2022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WAV"/><Relationship Id="rId7" Type="http://schemas.openxmlformats.org/officeDocument/2006/relationships/slide" Target="slide10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WAV"/><Relationship Id="rId7" Type="http://schemas.openxmlformats.org/officeDocument/2006/relationships/slide" Target="slide10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60.xml"/><Relationship Id="rId4" Type="http://schemas.openxmlformats.org/officeDocument/2006/relationships/audio" Target="../media/media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3.jpe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5.gif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4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24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slide" Target="slide8.xml"/><Relationship Id="rId19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WAV"/><Relationship Id="rId7" Type="http://schemas.openxmlformats.org/officeDocument/2006/relationships/slide" Target="slide10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WAV"/><Relationship Id="rId7" Type="http://schemas.openxmlformats.org/officeDocument/2006/relationships/slide" Target="slide10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WAV"/><Relationship Id="rId7" Type="http://schemas.openxmlformats.org/officeDocument/2006/relationships/slide" Target="slide10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48.xml"/><Relationship Id="rId4" Type="http://schemas.openxmlformats.org/officeDocument/2006/relationships/audio" Target="../media/media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WAV"/><Relationship Id="rId7" Type="http://schemas.openxmlformats.org/officeDocument/2006/relationships/slide" Target="slide10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id="{CACDABFC-C38C-4FB7-B7E1-284F43DA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086">
            <a:off x="3276600" y="476250"/>
            <a:ext cx="11985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2">
            <a:extLst>
              <a:ext uri="{FF2B5EF4-FFF2-40B4-BE49-F238E27FC236}">
                <a16:creationId xmlns:a16="http://schemas.microsoft.com/office/drawing/2014/main" id="{A5C20E5D-AC7D-4D2A-B385-922B0A28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969963"/>
            <a:ext cx="6564313" cy="414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id="{A79C4600-536A-4B37-A21B-52563A49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46075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8215D5AB-720A-4C86-B94F-2D56996A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462338"/>
            <a:ext cx="1320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C738200A-0A9D-4F5B-8511-C0E22994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13338"/>
            <a:ext cx="78660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74D4EC84-D9C1-43CD-9350-AA2B70B5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1A5E7D89-C4CB-4835-A07C-708552274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50800"/>
            <a:ext cx="2528887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E9756862-74F6-4DEE-8F36-F4CDEA467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17500"/>
            <a:ext cx="11747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E3B6E8-1F1D-47BF-BC75-81EE87447BE5}"/>
              </a:ext>
            </a:extLst>
          </p:cNvPr>
          <p:cNvSpPr txBox="1"/>
          <p:nvPr/>
        </p:nvSpPr>
        <p:spPr>
          <a:xfrm>
            <a:off x="2543175" y="1828800"/>
            <a:ext cx="5389563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i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Tự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nhiên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xã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anose="02020603050405020304" pitchFamily="18" charset="0"/>
              </a:rPr>
              <a:t>hội</a:t>
            </a:r>
            <a:endParaRPr lang="en-US" sz="8000" b="1" i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Times New Roman"/>
                <a:ea typeface="Calibri"/>
              </a:rPr>
              <a:t>Khi đi xe đạp trên đường cần lưu ý điều gì?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81137" y="2286000"/>
            <a:ext cx="6705600" cy="3124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Calibri"/>
              </a:rPr>
              <a:t>Khi đi xe đạp trên đường cần đi bên phải đúng phần đường dành cho xe đạp, không đi vào đường ngược chiều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mấy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xử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thải</a:t>
            </a:r>
            <a:r>
              <a:rPr lang="en-US" sz="2800" b="1" dirty="0">
                <a:solidFill>
                  <a:srgbClr val="000000"/>
                </a:solidFill>
              </a:rPr>
              <a:t>? </a:t>
            </a:r>
            <a:r>
              <a:rPr lang="en-US" sz="2800" b="1" dirty="0" err="1">
                <a:solidFill>
                  <a:srgbClr val="000000"/>
                </a:solidFill>
              </a:rPr>
              <a:t>Đó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là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905000" y="2514600"/>
            <a:ext cx="5681663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</a:rPr>
              <a:t>Có 4 cách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xử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thải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</a:rPr>
              <a:t>: chôn, đốt, ủ, tái chế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>
                <a:lumMod val="0"/>
                <a:lumOff val="10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590800"/>
            <a:ext cx="2133600" cy="762000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 HỘI</a:t>
            </a: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 flipV="1">
            <a:off x="2286000" y="1219200"/>
            <a:ext cx="1371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  <a:endCxn id="13" idx="1"/>
          </p:cNvCxnSpPr>
          <p:nvPr/>
        </p:nvCxnSpPr>
        <p:spPr>
          <a:xfrm>
            <a:off x="2286000" y="2971800"/>
            <a:ext cx="1383792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12" idx="1"/>
          </p:cNvCxnSpPr>
          <p:nvPr/>
        </p:nvCxnSpPr>
        <p:spPr>
          <a:xfrm>
            <a:off x="2286000" y="2971800"/>
            <a:ext cx="1371600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57600" y="685800"/>
            <a:ext cx="5193792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/>
                <a:latin typeface="Times New Roman"/>
                <a:ea typeface="Calibri"/>
              </a:rPr>
              <a:t>Gia</a:t>
            </a:r>
            <a:r>
              <a:rPr lang="en-US" sz="2400" b="1" dirty="0">
                <a:effectLst/>
                <a:latin typeface="Times New Roman"/>
                <a:ea typeface="Calibri"/>
              </a:rPr>
              <a:t> </a:t>
            </a:r>
            <a:r>
              <a:rPr lang="en-US" sz="2400" b="1" dirty="0" err="1">
                <a:effectLst/>
                <a:latin typeface="Times New Roman"/>
                <a:ea typeface="Calibri"/>
              </a:rPr>
              <a:t>đình</a:t>
            </a:r>
            <a:r>
              <a:rPr lang="en-US" sz="2400" b="1" dirty="0">
                <a:effectLst/>
                <a:latin typeface="Times New Roman"/>
                <a:ea typeface="Calibri"/>
              </a:rPr>
              <a:t>: </a:t>
            </a:r>
            <a:r>
              <a:rPr lang="en-US" sz="2400" dirty="0" err="1">
                <a:effectLst/>
                <a:latin typeface="Times New Roman"/>
                <a:ea typeface="Calibri"/>
              </a:rPr>
              <a:t>mối</a:t>
            </a:r>
            <a:r>
              <a:rPr lang="en-US" sz="2400" dirty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</a:rPr>
              <a:t>quan</a:t>
            </a:r>
            <a:r>
              <a:rPr lang="en-US" sz="2400" dirty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</a:rPr>
              <a:t>hệ</a:t>
            </a:r>
            <a:r>
              <a:rPr lang="en-US" sz="2400" dirty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</a:rPr>
              <a:t>họ</a:t>
            </a:r>
            <a:r>
              <a:rPr lang="en-US" sz="2400" dirty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</a:rPr>
              <a:t>hàng</a:t>
            </a:r>
            <a:r>
              <a:rPr lang="en-US" sz="2400" dirty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</a:rPr>
              <a:t>nội</a:t>
            </a:r>
            <a:r>
              <a:rPr lang="en-US" sz="2400" dirty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</a:rPr>
              <a:t>ngoại</a:t>
            </a:r>
            <a:r>
              <a:rPr lang="en-US" sz="2400" dirty="0">
                <a:effectLst/>
                <a:latin typeface="Times New Roman"/>
                <a:ea typeface="Calibri"/>
              </a:rPr>
              <a:t>, </a:t>
            </a:r>
            <a:r>
              <a:rPr lang="en-US" sz="2400" dirty="0" err="1">
                <a:effectLst/>
                <a:latin typeface="Times New Roman"/>
                <a:ea typeface="Calibri"/>
              </a:rPr>
              <a:t>biết</a:t>
            </a:r>
            <a:r>
              <a:rPr lang="en-US" sz="2400" dirty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</a:rPr>
              <a:t>giữ</a:t>
            </a:r>
            <a:r>
              <a:rPr lang="en-US" sz="2400" dirty="0">
                <a:effectLst/>
                <a:latin typeface="Times New Roman"/>
                <a:ea typeface="Calibri"/>
              </a:rPr>
              <a:t> an </a:t>
            </a:r>
            <a:r>
              <a:rPr lang="en-US" sz="2400" dirty="0" err="1">
                <a:effectLst/>
                <a:latin typeface="Times New Roman"/>
                <a:ea typeface="Calibri"/>
              </a:rPr>
              <a:t>toàn</a:t>
            </a:r>
            <a:r>
              <a:rPr lang="en-US" sz="2400" dirty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</a:rPr>
              <a:t>khi</a:t>
            </a:r>
            <a:r>
              <a:rPr lang="en-US" sz="2400" dirty="0">
                <a:effectLst/>
                <a:latin typeface="Times New Roman"/>
                <a:ea typeface="Calibri"/>
              </a:rPr>
              <a:t> ở </a:t>
            </a:r>
            <a:r>
              <a:rPr lang="en-US" sz="2400" dirty="0" err="1">
                <a:effectLst/>
                <a:latin typeface="Times New Roman"/>
                <a:ea typeface="Calibri"/>
              </a:rPr>
              <a:t>nhà</a:t>
            </a:r>
            <a:r>
              <a:rPr lang="en-US" sz="2400" dirty="0">
                <a:latin typeface="Times New Roman"/>
                <a:ea typeface="Calibri"/>
              </a:rPr>
              <a:t>.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600" y="4343400"/>
            <a:ext cx="5181600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69792" y="2362200"/>
            <a:ext cx="5169408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F836D-3592-42B8-8704-5CDB4183B50C}"/>
              </a:ext>
            </a:extLst>
          </p:cNvPr>
          <p:cNvSpPr txBox="1"/>
          <p:nvPr/>
        </p:nvSpPr>
        <p:spPr>
          <a:xfrm>
            <a:off x="1447800" y="2300068"/>
            <a:ext cx="6324600" cy="153074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1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50F7762-0457-4171-B6FB-A2A90A1AF25A}"/>
              </a:ext>
            </a:extLst>
          </p:cNvPr>
          <p:cNvSpPr/>
          <p:nvPr/>
        </p:nvSpPr>
        <p:spPr>
          <a:xfrm>
            <a:off x="5275689" y="3656577"/>
            <a:ext cx="456076" cy="436064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5" name="Flowchart: Alternate Process 150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55BDA98-F5C8-4226-830C-57DA67C9F230}"/>
              </a:ext>
            </a:extLst>
          </p:cNvPr>
          <p:cNvSpPr/>
          <p:nvPr/>
        </p:nvSpPr>
        <p:spPr>
          <a:xfrm>
            <a:off x="5928151" y="3685152"/>
            <a:ext cx="456076" cy="436064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6" name="Flowchart: Alternate Process 5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C9BD9B8-18AA-4938-B278-C421D65C54F0}"/>
              </a:ext>
            </a:extLst>
          </p:cNvPr>
          <p:cNvSpPr/>
          <p:nvPr/>
        </p:nvSpPr>
        <p:spPr>
          <a:xfrm>
            <a:off x="5943437" y="3213177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7" name="Flowchart: Alternate Process 6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339B86B-7271-4720-9560-E9F7A0B6F53F}"/>
              </a:ext>
            </a:extLst>
          </p:cNvPr>
          <p:cNvSpPr/>
          <p:nvPr/>
        </p:nvSpPr>
        <p:spPr>
          <a:xfrm>
            <a:off x="6557800" y="3213177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8" name="Flowchart: Alternate Process 7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2F9D7E7-150C-49F7-97CB-CA1B696C22E6}"/>
              </a:ext>
            </a:extLst>
          </p:cNvPr>
          <p:cNvSpPr/>
          <p:nvPr/>
        </p:nvSpPr>
        <p:spPr>
          <a:xfrm>
            <a:off x="3942323" y="547150"/>
            <a:ext cx="459245" cy="44385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9" name="Flowchart: Alternate Process 8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805D7EF-CF3D-426D-AF40-0863D7432F2E}"/>
              </a:ext>
            </a:extLst>
          </p:cNvPr>
          <p:cNvSpPr/>
          <p:nvPr/>
        </p:nvSpPr>
        <p:spPr>
          <a:xfrm>
            <a:off x="5147543" y="566200"/>
            <a:ext cx="460008" cy="443852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10" name="Flowchart: Alternate Process 116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29F0E1B-BF2D-4F24-B039-0BE4CD2857D1}"/>
              </a:ext>
            </a:extLst>
          </p:cNvPr>
          <p:cNvSpPr/>
          <p:nvPr/>
        </p:nvSpPr>
        <p:spPr>
          <a:xfrm>
            <a:off x="4542706" y="556675"/>
            <a:ext cx="460007" cy="443852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11" name="Flowchart: Alternate Process 116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37387EF-8CEC-4AB1-9E36-BE42A60FA0D8}"/>
              </a:ext>
            </a:extLst>
          </p:cNvPr>
          <p:cNvSpPr/>
          <p:nvPr/>
        </p:nvSpPr>
        <p:spPr>
          <a:xfrm>
            <a:off x="5752381" y="570963"/>
            <a:ext cx="460007" cy="443852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13" name="Oval 6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2A613EE-979F-402B-8CD9-E0F0BDF1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97198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FF0066"/>
                </a:solidFill>
                <a:latin typeface="Arial" charset="0"/>
              </a:rPr>
              <a:t>1</a:t>
            </a:r>
          </a:p>
        </p:txBody>
      </p:sp>
      <p:sp>
        <p:nvSpPr>
          <p:cNvPr id="14" name="Oval 6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F91BED-579C-42B5-BCEC-69B7F39B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1090910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>
                <a:solidFill>
                  <a:srgbClr val="FF0066"/>
                </a:solidFill>
                <a:latin typeface="Arial" charset="0"/>
              </a:rPr>
              <a:t>2</a:t>
            </a:r>
          </a:p>
        </p:txBody>
      </p:sp>
      <p:sp>
        <p:nvSpPr>
          <p:cNvPr id="15" name="Oval 6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004620-5229-42AB-AC8C-FA4115BF4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638598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>
                <a:solidFill>
                  <a:srgbClr val="FF0066"/>
                </a:solidFill>
                <a:latin typeface="Arial" charset="0"/>
              </a:rPr>
              <a:t>3</a:t>
            </a:r>
          </a:p>
        </p:txBody>
      </p:sp>
      <p:sp>
        <p:nvSpPr>
          <p:cNvPr id="16" name="Oval 6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AF0EF5-0260-41E8-820D-D34773D1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05335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>
                <a:solidFill>
                  <a:srgbClr val="FF0066"/>
                </a:solidFill>
                <a:latin typeface="Arial" charset="0"/>
              </a:rPr>
              <a:t>4</a:t>
            </a:r>
          </a:p>
        </p:txBody>
      </p:sp>
      <p:sp>
        <p:nvSpPr>
          <p:cNvPr id="17" name="Oval 7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C6F45C8-C3F9-4F2D-9FE8-55A41DC2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10160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>
                <a:solidFill>
                  <a:srgbClr val="FF0066"/>
                </a:solidFill>
                <a:latin typeface="Arial" charset="0"/>
              </a:rPr>
              <a:t>5</a:t>
            </a:r>
          </a:p>
        </p:txBody>
      </p:sp>
      <p:sp>
        <p:nvSpPr>
          <p:cNvPr id="18" name="Oval 7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E6C1A8-E3F7-4254-9AE3-0A00C8353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10223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>
                <a:solidFill>
                  <a:srgbClr val="FF0066"/>
                </a:solidFill>
                <a:latin typeface="Arial" charset="0"/>
              </a:rPr>
              <a:t>6</a:t>
            </a:r>
          </a:p>
        </p:txBody>
      </p:sp>
      <p:sp>
        <p:nvSpPr>
          <p:cNvPr id="19" name="Oval 7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49CFCB-40A0-49C5-A660-EF2482544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3638848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>
                <a:solidFill>
                  <a:srgbClr val="FF0066"/>
                </a:solidFill>
                <a:latin typeface="Arial" charset="0"/>
              </a:rPr>
              <a:t>7</a:t>
            </a:r>
          </a:p>
        </p:txBody>
      </p:sp>
      <p:sp>
        <p:nvSpPr>
          <p:cNvPr id="20" name="Oval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4B51CF-234D-495B-941A-B8CB3DD64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4134148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>
                <a:solidFill>
                  <a:srgbClr val="FF0066"/>
                </a:solidFill>
                <a:latin typeface="Arial" charset="0"/>
              </a:rPr>
              <a:t>8</a:t>
            </a:r>
          </a:p>
        </p:txBody>
      </p:sp>
      <p:sp>
        <p:nvSpPr>
          <p:cNvPr id="21" name="Text Box 74">
            <a:extLst>
              <a:ext uri="{FF2B5EF4-FFF2-40B4-BE49-F238E27FC236}">
                <a16:creationId xmlns:a16="http://schemas.microsoft.com/office/drawing/2014/main" id="{60D23084-2F35-45F9-8B21-1DADB325C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19800"/>
            <a:ext cx="8494713" cy="462307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ë tr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ờng, ngoài hoạt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ộng học tập, em còn có hoạt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ộng này.</a:t>
            </a:r>
          </a:p>
        </p:txBody>
      </p:sp>
      <p:sp>
        <p:nvSpPr>
          <p:cNvPr id="22" name="Flowchart: Alternate Process 2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6687E67-A5AA-48F3-A48D-B347D476E971}"/>
              </a:ext>
            </a:extLst>
          </p:cNvPr>
          <p:cNvSpPr/>
          <p:nvPr/>
        </p:nvSpPr>
        <p:spPr>
          <a:xfrm>
            <a:off x="2099543" y="547150"/>
            <a:ext cx="460008" cy="443852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23" name="Flowchart: Alternate Process 22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72BB8DB-8131-49BD-AEC0-76B2187EED8A}"/>
              </a:ext>
            </a:extLst>
          </p:cNvPr>
          <p:cNvSpPr/>
          <p:nvPr/>
        </p:nvSpPr>
        <p:spPr>
          <a:xfrm>
            <a:off x="2709143" y="528100"/>
            <a:ext cx="460008" cy="443852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24" name="Flowchart: Alternate Process 116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E01F23A-8943-46C0-8E85-8D15E17230E2}"/>
              </a:ext>
            </a:extLst>
          </p:cNvPr>
          <p:cNvSpPr/>
          <p:nvPr/>
        </p:nvSpPr>
        <p:spPr>
          <a:xfrm>
            <a:off x="3318743" y="547150"/>
            <a:ext cx="460008" cy="443852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25" name="Text Box 55">
            <a:extLst>
              <a:ext uri="{FF2B5EF4-FFF2-40B4-BE49-F238E27FC236}">
                <a16:creationId xmlns:a16="http://schemas.microsoft.com/office/drawing/2014/main" id="{341632EA-6789-4D1D-B10B-599BEA5F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552748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V     U     I      C     H    </a:t>
            </a:r>
            <a:r>
              <a:rPr lang="vi-VN" sz="2400" b="1">
                <a:latin typeface="Arial" charset="0"/>
              </a:rPr>
              <a:t>Ơ</a:t>
            </a:r>
            <a:r>
              <a:rPr lang="en-US" sz="2400" b="1">
                <a:latin typeface="Arial" charset="0"/>
              </a:rPr>
              <a:t>     I</a:t>
            </a:r>
          </a:p>
        </p:txBody>
      </p:sp>
      <p:sp>
        <p:nvSpPr>
          <p:cNvPr id="26" name="Flowchart: Alternate Process 25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1785E61-3592-4486-867E-616523054292}"/>
              </a:ext>
            </a:extLst>
          </p:cNvPr>
          <p:cNvSpPr/>
          <p:nvPr/>
        </p:nvSpPr>
        <p:spPr>
          <a:xfrm>
            <a:off x="5135368" y="1059172"/>
            <a:ext cx="436418" cy="482785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27" name="Flowchart: Alternate Process 26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B789A29-3A6D-4814-9685-B9216FD31B82}"/>
              </a:ext>
            </a:extLst>
          </p:cNvPr>
          <p:cNvSpPr/>
          <p:nvPr/>
        </p:nvSpPr>
        <p:spPr>
          <a:xfrm>
            <a:off x="3950736" y="1054409"/>
            <a:ext cx="435827" cy="48278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28" name="Flowchart: Alternate Process 27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606F86E-41D5-44DF-B02F-E57ABF45C9CD}"/>
              </a:ext>
            </a:extLst>
          </p:cNvPr>
          <p:cNvSpPr/>
          <p:nvPr/>
        </p:nvSpPr>
        <p:spPr>
          <a:xfrm>
            <a:off x="4549581" y="1044884"/>
            <a:ext cx="436417" cy="482785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29" name="Flowchart: Alternate Process 28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77D8B53-B268-49D7-9A3A-AD1D2806AFAF}"/>
              </a:ext>
            </a:extLst>
          </p:cNvPr>
          <p:cNvSpPr/>
          <p:nvPr/>
        </p:nvSpPr>
        <p:spPr>
          <a:xfrm>
            <a:off x="3335143" y="1044884"/>
            <a:ext cx="436418" cy="482785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30" name="Text Box 56">
            <a:extLst>
              <a:ext uri="{FF2B5EF4-FFF2-40B4-BE49-F238E27FC236}">
                <a16:creationId xmlns:a16="http://schemas.microsoft.com/office/drawing/2014/main" id="{AAF70974-8A2F-4889-8788-ED7A0AC39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1062335"/>
            <a:ext cx="3062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 C     H    Á     U</a:t>
            </a:r>
          </a:p>
        </p:txBody>
      </p:sp>
      <p:sp>
        <p:nvSpPr>
          <p:cNvPr id="31" name="Flowchart: Alternate Process 30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3E6B571-90BB-44B4-9E48-CBEB6B6ECC39}"/>
              </a:ext>
            </a:extLst>
          </p:cNvPr>
          <p:cNvSpPr/>
          <p:nvPr/>
        </p:nvSpPr>
        <p:spPr>
          <a:xfrm>
            <a:off x="3952323" y="1588782"/>
            <a:ext cx="435828" cy="49836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32" name="Flowchart: Alternate Process 3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5E6929C-FF60-417D-BC56-AEC4F7678011}"/>
              </a:ext>
            </a:extLst>
          </p:cNvPr>
          <p:cNvSpPr/>
          <p:nvPr/>
        </p:nvSpPr>
        <p:spPr>
          <a:xfrm>
            <a:off x="5698931" y="1574495"/>
            <a:ext cx="436417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33" name="Flowchart: Alternate Process 32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553CE22-FF97-4045-A007-3D8A5AA2EC7B}"/>
              </a:ext>
            </a:extLst>
          </p:cNvPr>
          <p:cNvSpPr/>
          <p:nvPr/>
        </p:nvSpPr>
        <p:spPr>
          <a:xfrm>
            <a:off x="5132193" y="1574495"/>
            <a:ext cx="436418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34" name="Flowchart: Alternate Process 3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C6E6E58-AE02-4DBF-ABAC-BC1B62AF5E14}"/>
              </a:ext>
            </a:extLst>
          </p:cNvPr>
          <p:cNvSpPr/>
          <p:nvPr/>
        </p:nvSpPr>
        <p:spPr>
          <a:xfrm>
            <a:off x="4565456" y="1593545"/>
            <a:ext cx="436417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35" name="Flowchart: Alternate Process 34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CCBF1CD-0142-496A-8FDC-73EA1083AFFC}"/>
              </a:ext>
            </a:extLst>
          </p:cNvPr>
          <p:cNvSpPr/>
          <p:nvPr/>
        </p:nvSpPr>
        <p:spPr>
          <a:xfrm>
            <a:off x="6259318" y="1574495"/>
            <a:ext cx="436418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36" name="Flowchart: Alternate Process 35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BB901BA-E3FB-4300-B9C4-56C2DA9D2BCB}"/>
              </a:ext>
            </a:extLst>
          </p:cNvPr>
          <p:cNvSpPr/>
          <p:nvPr/>
        </p:nvSpPr>
        <p:spPr>
          <a:xfrm>
            <a:off x="3331968" y="1560207"/>
            <a:ext cx="436418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37" name="Flowchart: Alternate Process 36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3F133A3-2AA1-4B7E-BF4A-BED75FA2425B}"/>
              </a:ext>
            </a:extLst>
          </p:cNvPr>
          <p:cNvSpPr/>
          <p:nvPr/>
        </p:nvSpPr>
        <p:spPr>
          <a:xfrm>
            <a:off x="2722368" y="1545920"/>
            <a:ext cx="436418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38" name="Text Box 57">
            <a:extLst>
              <a:ext uri="{FF2B5EF4-FFF2-40B4-BE49-F238E27FC236}">
                <a16:creationId xmlns:a16="http://schemas.microsoft.com/office/drawing/2014/main" id="{F1E61225-2D7A-48CE-9CFF-9BE159FA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581448"/>
            <a:ext cx="436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  T</a:t>
            </a:r>
            <a:r>
              <a:rPr lang="en-US" sz="2400" b="1">
                <a:latin typeface="Arial" charset="0"/>
              </a:rPr>
              <a:t>     H     Ủ    C   Ô    N    G</a:t>
            </a:r>
          </a:p>
        </p:txBody>
      </p:sp>
      <p:sp>
        <p:nvSpPr>
          <p:cNvPr id="39" name="Flowchart: Alternate Process 38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46E9996-66C0-4E7D-A9FB-93A33D204A4B}"/>
              </a:ext>
            </a:extLst>
          </p:cNvPr>
          <p:cNvSpPr/>
          <p:nvPr/>
        </p:nvSpPr>
        <p:spPr>
          <a:xfrm>
            <a:off x="3965773" y="2145995"/>
            <a:ext cx="442332" cy="49836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0" name="Flowchart: Alternate Process 39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392CC11-0DA8-473E-9626-7C6A8E40135E}"/>
              </a:ext>
            </a:extLst>
          </p:cNvPr>
          <p:cNvSpPr/>
          <p:nvPr/>
        </p:nvSpPr>
        <p:spPr>
          <a:xfrm>
            <a:off x="6275929" y="2145995"/>
            <a:ext cx="442971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1" name="Flowchart: Alternate Process 40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FE5C297-9840-4CD1-A2F2-AA9962648597}"/>
              </a:ext>
            </a:extLst>
          </p:cNvPr>
          <p:cNvSpPr/>
          <p:nvPr/>
        </p:nvSpPr>
        <p:spPr>
          <a:xfrm>
            <a:off x="5723479" y="2145995"/>
            <a:ext cx="442971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2" name="Flowchart: Alternate Process 4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62D38ED-0B7F-4D08-9542-DA9824DB534B}"/>
              </a:ext>
            </a:extLst>
          </p:cNvPr>
          <p:cNvSpPr/>
          <p:nvPr/>
        </p:nvSpPr>
        <p:spPr>
          <a:xfrm>
            <a:off x="5142454" y="2145995"/>
            <a:ext cx="442971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3" name="Flowchart: Alternate Process 42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FF33DBD-3840-4792-A5D4-2D6C68A7A262}"/>
              </a:ext>
            </a:extLst>
          </p:cNvPr>
          <p:cNvSpPr/>
          <p:nvPr/>
        </p:nvSpPr>
        <p:spPr>
          <a:xfrm>
            <a:off x="4560728" y="2145995"/>
            <a:ext cx="442332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4" name="Flowchart: Alternate Process 4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CDA60EA-5DDD-4FD5-B66F-34EDBD3A30E4}"/>
              </a:ext>
            </a:extLst>
          </p:cNvPr>
          <p:cNvSpPr/>
          <p:nvPr/>
        </p:nvSpPr>
        <p:spPr>
          <a:xfrm>
            <a:off x="6852192" y="2145995"/>
            <a:ext cx="442971" cy="49836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5" name="Text Box 58">
            <a:extLst>
              <a:ext uri="{FF2B5EF4-FFF2-40B4-BE49-F238E27FC236}">
                <a16:creationId xmlns:a16="http://schemas.microsoft.com/office/drawing/2014/main" id="{074B18DD-B417-4D9A-A0E5-C4086EF0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2162473"/>
            <a:ext cx="3552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Đ    Á    N     H    C    Á</a:t>
            </a:r>
          </a:p>
        </p:txBody>
      </p:sp>
      <p:sp>
        <p:nvSpPr>
          <p:cNvPr id="46" name="Flowchart: Alternate Process 45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3FB17B7-EC9D-4E99-A6F5-79F8BAFB80E9}"/>
              </a:ext>
            </a:extLst>
          </p:cNvPr>
          <p:cNvSpPr/>
          <p:nvPr/>
        </p:nvSpPr>
        <p:spPr>
          <a:xfrm>
            <a:off x="3922198" y="2672442"/>
            <a:ext cx="477459" cy="463319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7" name="Flowchart: Alternate Process 46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D2AF2BC-FFCA-4DCE-8DCA-4F4B30FEC897}"/>
              </a:ext>
            </a:extLst>
          </p:cNvPr>
          <p:cNvSpPr/>
          <p:nvPr/>
        </p:nvSpPr>
        <p:spPr>
          <a:xfrm>
            <a:off x="4593979" y="2672442"/>
            <a:ext cx="478356" cy="463319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8" name="Flowchart: Alternate Process 47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80EDE1F-92CF-4EAA-ADF6-BEDD090DBBB9}"/>
              </a:ext>
            </a:extLst>
          </p:cNvPr>
          <p:cNvSpPr/>
          <p:nvPr/>
        </p:nvSpPr>
        <p:spPr>
          <a:xfrm>
            <a:off x="3317629" y="2672442"/>
            <a:ext cx="478356" cy="463319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49" name="Text Box 59">
            <a:extLst>
              <a:ext uri="{FF2B5EF4-FFF2-40B4-BE49-F238E27FC236}">
                <a16:creationId xmlns:a16="http://schemas.microsoft.com/office/drawing/2014/main" id="{2DA341E2-079A-4CDA-A0AF-BDB3E52C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2667298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Đ     Ề     U     </a:t>
            </a:r>
          </a:p>
        </p:txBody>
      </p:sp>
      <p:sp>
        <p:nvSpPr>
          <p:cNvPr id="50" name="Flowchart: Alternate Process 142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ADECCC6-7E5D-4678-8E70-585B4083B30C}"/>
              </a:ext>
            </a:extLst>
          </p:cNvPr>
          <p:cNvSpPr/>
          <p:nvPr/>
        </p:nvSpPr>
        <p:spPr>
          <a:xfrm>
            <a:off x="5286212" y="3189365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51" name="Flowchart: Alternate Process 14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848D519-C253-4E13-B6C5-84983ECFEC7F}"/>
              </a:ext>
            </a:extLst>
          </p:cNvPr>
          <p:cNvSpPr/>
          <p:nvPr/>
        </p:nvSpPr>
        <p:spPr>
          <a:xfrm>
            <a:off x="4605175" y="3189365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52" name="Flowchart: Alternate Process 5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588F2F0-E477-4791-934F-AAEFD6D87CCA}"/>
              </a:ext>
            </a:extLst>
          </p:cNvPr>
          <p:cNvSpPr/>
          <p:nvPr/>
        </p:nvSpPr>
        <p:spPr>
          <a:xfrm>
            <a:off x="3952536" y="3189365"/>
            <a:ext cx="451438" cy="42827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53" name="Text Box 60">
            <a:extLst>
              <a:ext uri="{FF2B5EF4-FFF2-40B4-BE49-F238E27FC236}">
                <a16:creationId xmlns:a16="http://schemas.microsoft.com/office/drawing/2014/main" id="{90405272-621D-42ED-AA23-AEF3A7E1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314831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X      E     Đ     Ạ     P</a:t>
            </a:r>
          </a:p>
        </p:txBody>
      </p:sp>
      <p:sp>
        <p:nvSpPr>
          <p:cNvPr id="54" name="Flowchart: Alternate Process 5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B08B8C-0C47-4334-B824-F37F2B30FA37}"/>
              </a:ext>
            </a:extLst>
          </p:cNvPr>
          <p:cNvSpPr/>
          <p:nvPr/>
        </p:nvSpPr>
        <p:spPr>
          <a:xfrm>
            <a:off x="3953136" y="3656577"/>
            <a:ext cx="456642" cy="43606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55" name="Flowchart: Alternate Process 54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AD65671-2D9C-4E4A-94DD-DABFDC882B69}"/>
              </a:ext>
            </a:extLst>
          </p:cNvPr>
          <p:cNvSpPr/>
          <p:nvPr/>
        </p:nvSpPr>
        <p:spPr>
          <a:xfrm>
            <a:off x="3329414" y="3656577"/>
            <a:ext cx="456076" cy="436064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56" name="Flowchart: Alternate Process 150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E6088C3-EACA-424D-AE91-4ED98263C004}"/>
              </a:ext>
            </a:extLst>
          </p:cNvPr>
          <p:cNvSpPr/>
          <p:nvPr/>
        </p:nvSpPr>
        <p:spPr>
          <a:xfrm>
            <a:off x="4591476" y="3656577"/>
            <a:ext cx="456076" cy="436064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57" name="Text Box 61">
            <a:extLst>
              <a:ext uri="{FF2B5EF4-FFF2-40B4-BE49-F238E27FC236}">
                <a16:creationId xmlns:a16="http://schemas.microsoft.com/office/drawing/2014/main" id="{0C6B6725-8A8C-4A70-AC02-9B53FC168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7218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X     Ã     H      Ộ     I</a:t>
            </a:r>
          </a:p>
        </p:txBody>
      </p:sp>
      <p:sp>
        <p:nvSpPr>
          <p:cNvPr id="58" name="Flowchart: Alternate Process 57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7F0A9EB-D600-4410-B336-A5CADF3B6057}"/>
              </a:ext>
            </a:extLst>
          </p:cNvPr>
          <p:cNvSpPr/>
          <p:nvPr/>
        </p:nvSpPr>
        <p:spPr>
          <a:xfrm>
            <a:off x="3336762" y="4121598"/>
            <a:ext cx="450834" cy="40881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59" name="Flowchart: Alternate Process 58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7FD6740-DFF7-468C-B35C-D3C8930A7D76}"/>
              </a:ext>
            </a:extLst>
          </p:cNvPr>
          <p:cNvSpPr/>
          <p:nvPr/>
        </p:nvSpPr>
        <p:spPr>
          <a:xfrm>
            <a:off x="4605175" y="4121598"/>
            <a:ext cx="450834" cy="40881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60" name="Flowchart: Alternate Process 59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D7C3A66-EE65-4961-BF6C-2E1CE5F82225}"/>
              </a:ext>
            </a:extLst>
          </p:cNvPr>
          <p:cNvSpPr/>
          <p:nvPr/>
        </p:nvSpPr>
        <p:spPr>
          <a:xfrm>
            <a:off x="3982698" y="4121598"/>
            <a:ext cx="451439" cy="40881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61" name="Flowchart: Alternate Process 60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B3FF212-CD0E-48C1-94E8-8D040CA75D48}"/>
              </a:ext>
            </a:extLst>
          </p:cNvPr>
          <p:cNvSpPr/>
          <p:nvPr/>
        </p:nvSpPr>
        <p:spPr>
          <a:xfrm>
            <a:off x="2747800" y="4121598"/>
            <a:ext cx="450834" cy="40881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62" name="Flowchart: Alternate Process 6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E20F402-B569-41EE-9918-6895AD0D0301}"/>
              </a:ext>
            </a:extLst>
          </p:cNvPr>
          <p:cNvSpPr/>
          <p:nvPr/>
        </p:nvSpPr>
        <p:spPr>
          <a:xfrm>
            <a:off x="2138200" y="4121598"/>
            <a:ext cx="450834" cy="408810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63" name="Text Box 62">
            <a:extLst>
              <a:ext uri="{FF2B5EF4-FFF2-40B4-BE49-F238E27FC236}">
                <a16:creationId xmlns:a16="http://schemas.microsoft.com/office/drawing/2014/main" id="{CE6308AF-0B6D-4B85-9F9D-340DA09F6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4067473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Đ     Ô    T     H      I    </a:t>
            </a:r>
          </a:p>
        </p:txBody>
      </p:sp>
      <p:sp>
        <p:nvSpPr>
          <p:cNvPr id="64" name="Text Box 77">
            <a:extLst>
              <a:ext uri="{FF2B5EF4-FFF2-40B4-BE49-F238E27FC236}">
                <a16:creationId xmlns:a16="http://schemas.microsoft.com/office/drawing/2014/main" id="{5A84261D-7BCD-46B8-B57A-CD90E8768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5181600" cy="831639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Trong gia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ình, thế hệ thứ ba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ợc gọi là gì?</a:t>
            </a:r>
          </a:p>
        </p:txBody>
      </p:sp>
      <p:sp>
        <p:nvSpPr>
          <p:cNvPr id="65" name="Text Box 81">
            <a:extLst>
              <a:ext uri="{FF2B5EF4-FFF2-40B4-BE49-F238E27FC236}">
                <a16:creationId xmlns:a16="http://schemas.microsoft.com/office/drawing/2014/main" id="{7C744163-D346-49F6-A020-DE77286A9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8686800" cy="831639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Ph</a:t>
            </a:r>
            <a:r>
              <a:rPr lang="vi-VN" sz="2400" dirty="0">
                <a:solidFill>
                  <a:schemeClr val="bg1"/>
                </a:solidFill>
                <a:latin typeface="Arial" charset="0"/>
              </a:rPr>
              <a:t>ươ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ng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tiện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thô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s</a:t>
            </a:r>
            <a:r>
              <a:rPr lang="vi-VN" sz="2400" dirty="0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nh</a:t>
            </a:r>
            <a:r>
              <a:rPr lang="vi-VN" sz="2400" dirty="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ng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giữ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66" name="Text Box 82">
            <a:extLst>
              <a:ext uri="{FF2B5EF4-FFF2-40B4-BE49-F238E27FC236}">
                <a16:creationId xmlns:a16="http://schemas.microsoft.com/office/drawing/2014/main" id="{FA6A06B9-62C3-4F88-85CB-98AB6572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61" y="5963607"/>
            <a:ext cx="8480425" cy="462307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chương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67" name="Text Box 79">
            <a:extLst>
              <a:ext uri="{FF2B5EF4-FFF2-40B4-BE49-F238E27FC236}">
                <a16:creationId xmlns:a16="http://schemas.microsoft.com/office/drawing/2014/main" id="{E94E6C36-32B7-4417-93AC-058CA7FE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791200"/>
            <a:ext cx="6629400" cy="831639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Một hoạt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ộng nông nghiệp, có liên quan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ến biển.</a:t>
            </a:r>
          </a:p>
        </p:txBody>
      </p:sp>
      <p:sp>
        <p:nvSpPr>
          <p:cNvPr id="68" name="Text Box 83">
            <a:extLst>
              <a:ext uri="{FF2B5EF4-FFF2-40B4-BE49-F238E27FC236}">
                <a16:creationId xmlns:a16="http://schemas.microsoft.com/office/drawing/2014/main" id="{8CE70CDD-8D72-450F-A333-CE72D1FE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37" y="5830219"/>
            <a:ext cx="7924800" cy="831639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Nơi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phố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xá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cộ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tấp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nập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" name="Text Box 80">
            <a:extLst>
              <a:ext uri="{FF2B5EF4-FFF2-40B4-BE49-F238E27FC236}">
                <a16:creationId xmlns:a16="http://schemas.microsoft.com/office/drawing/2014/main" id="{201F8E2D-2469-4255-B3AB-9852A26E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715000"/>
            <a:ext cx="8483600" cy="831639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Từ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ể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iền vào chỗ trống trong câu: Mọi ng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ời … phải có trách nhiệm giữ gìn vệ sinh môi tr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ờng xung quanh.</a:t>
            </a:r>
          </a:p>
        </p:txBody>
      </p:sp>
      <p:sp>
        <p:nvSpPr>
          <p:cNvPr id="70" name="Text Box 78">
            <a:extLst>
              <a:ext uri="{FF2B5EF4-FFF2-40B4-BE49-F238E27FC236}">
                <a16:creationId xmlns:a16="http://schemas.microsoft.com/office/drawing/2014/main" id="{417C57B3-00C8-4BB5-AD78-01BA3B6E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715000"/>
            <a:ext cx="8551863" cy="831639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môn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ở tr</a:t>
            </a:r>
            <a:r>
              <a:rPr lang="vi-VN" sz="2400" dirty="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ờng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liên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ến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ộng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cắt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dán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71" name="Oval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143AC81-88A9-42BB-BAEC-02B417458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4586585"/>
            <a:ext cx="3810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 dirty="0">
                <a:solidFill>
                  <a:srgbClr val="FF0066"/>
                </a:solidFill>
                <a:latin typeface="Arial" charset="0"/>
              </a:rPr>
              <a:t>9</a:t>
            </a:r>
          </a:p>
        </p:txBody>
      </p:sp>
      <p:sp>
        <p:nvSpPr>
          <p:cNvPr id="72" name="Flowchart: Alternate Process 15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F91A41B-09DD-42F8-8EA2-8089365DC992}"/>
              </a:ext>
            </a:extLst>
          </p:cNvPr>
          <p:cNvSpPr/>
          <p:nvPr/>
        </p:nvSpPr>
        <p:spPr>
          <a:xfrm>
            <a:off x="3332000" y="4584777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73" name="Flowchart: Alternate Process 154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38401E0-BF2E-41D3-B937-D567B602BB7E}"/>
              </a:ext>
            </a:extLst>
          </p:cNvPr>
          <p:cNvSpPr/>
          <p:nvPr/>
        </p:nvSpPr>
        <p:spPr>
          <a:xfrm>
            <a:off x="4571837" y="4584777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74" name="Flowchart: Alternate Process 158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3C93BC6-873D-4690-9EA9-D85FA6185681}"/>
              </a:ext>
            </a:extLst>
          </p:cNvPr>
          <p:cNvSpPr/>
          <p:nvPr/>
        </p:nvSpPr>
        <p:spPr>
          <a:xfrm>
            <a:off x="3977936" y="4584777"/>
            <a:ext cx="451438" cy="42827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75" name="Flowchart: Alternate Process 159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A2908FC-38F5-4106-98B3-BF594258689F}"/>
              </a:ext>
            </a:extLst>
          </p:cNvPr>
          <p:cNvSpPr/>
          <p:nvPr/>
        </p:nvSpPr>
        <p:spPr>
          <a:xfrm>
            <a:off x="2743037" y="4584777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76" name="Flowchart: Alternate Process 160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B60E18A-19A5-46A2-A8EC-99DF2A55FC41}"/>
              </a:ext>
            </a:extLst>
          </p:cNvPr>
          <p:cNvSpPr/>
          <p:nvPr/>
        </p:nvSpPr>
        <p:spPr>
          <a:xfrm>
            <a:off x="2133437" y="4584777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77" name="Oval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D5F22F7-9201-4397-99F2-2ACFE1629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119985"/>
            <a:ext cx="428625" cy="366713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 dirty="0">
                <a:solidFill>
                  <a:srgbClr val="FF0066"/>
                </a:solidFill>
                <a:latin typeface="Arial" charset="0"/>
              </a:rPr>
              <a:t>10</a:t>
            </a:r>
          </a:p>
        </p:txBody>
      </p:sp>
      <p:sp>
        <p:nvSpPr>
          <p:cNvPr id="78" name="Flowchart: Alternate Process 15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9AEE378-5EC4-4FBF-BE76-FD344D5BB7F5}"/>
              </a:ext>
            </a:extLst>
          </p:cNvPr>
          <p:cNvSpPr/>
          <p:nvPr/>
        </p:nvSpPr>
        <p:spPr>
          <a:xfrm>
            <a:off x="3341525" y="5108652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79" name="Flowchart: Alternate Process 154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72B482B-8A24-4BD5-AB81-D233126EE804}"/>
              </a:ext>
            </a:extLst>
          </p:cNvPr>
          <p:cNvSpPr/>
          <p:nvPr/>
        </p:nvSpPr>
        <p:spPr>
          <a:xfrm>
            <a:off x="4581362" y="5108652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80" name="Flowchart: Alternate Process 79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91A14A5-C781-4277-B2B5-1CA5E1137092}"/>
              </a:ext>
            </a:extLst>
          </p:cNvPr>
          <p:cNvSpPr/>
          <p:nvPr/>
        </p:nvSpPr>
        <p:spPr>
          <a:xfrm>
            <a:off x="5190962" y="5108652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81" name="Flowchart: Alternate Process 80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E8C92B2-FDF3-4F55-B18E-3CD456D4D7A3}"/>
              </a:ext>
            </a:extLst>
          </p:cNvPr>
          <p:cNvSpPr/>
          <p:nvPr/>
        </p:nvSpPr>
        <p:spPr>
          <a:xfrm>
            <a:off x="5800562" y="5108652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82" name="Flowchart: Alternate Process 158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31B9F47-6DC0-4447-BBA8-DEB75AC90300}"/>
              </a:ext>
            </a:extLst>
          </p:cNvPr>
          <p:cNvSpPr/>
          <p:nvPr/>
        </p:nvSpPr>
        <p:spPr>
          <a:xfrm>
            <a:off x="3987461" y="5108652"/>
            <a:ext cx="451438" cy="42827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83" name="Flowchart: Alternate Process 159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F8BD1EC-FD5F-42E7-863B-FC81C33B3AB7}"/>
              </a:ext>
            </a:extLst>
          </p:cNvPr>
          <p:cNvSpPr/>
          <p:nvPr/>
        </p:nvSpPr>
        <p:spPr>
          <a:xfrm>
            <a:off x="2752562" y="5108652"/>
            <a:ext cx="450834" cy="428278"/>
          </a:xfrm>
          <a:prstGeom prst="flowChartAlternateProcess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latin typeface="Arial"/>
            </a:endParaRPr>
          </a:p>
        </p:txBody>
      </p:sp>
      <p:sp>
        <p:nvSpPr>
          <p:cNvPr id="84" name="Text Box 62">
            <a:extLst>
              <a:ext uri="{FF2B5EF4-FFF2-40B4-BE49-F238E27FC236}">
                <a16:creationId xmlns:a16="http://schemas.microsoft.com/office/drawing/2014/main" id="{C4EA9471-5D1C-431B-9DBC-CE59E670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4567535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C     H    U     Ộ    T</a:t>
            </a:r>
          </a:p>
        </p:txBody>
      </p:sp>
      <p:sp>
        <p:nvSpPr>
          <p:cNvPr id="85" name="Text Box 62">
            <a:extLst>
              <a:ext uri="{FF2B5EF4-FFF2-40B4-BE49-F238E27FC236}">
                <a16:creationId xmlns:a16="http://schemas.microsoft.com/office/drawing/2014/main" id="{BAAC0B16-CBD3-42F1-88FD-DA4F31839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00935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     Á      I     C     H    Ế</a:t>
            </a:r>
          </a:p>
        </p:txBody>
      </p:sp>
      <p:sp>
        <p:nvSpPr>
          <p:cNvPr id="86" name="Text Box 78">
            <a:extLst>
              <a:ext uri="{FF2B5EF4-FFF2-40B4-BE49-F238E27FC236}">
                <a16:creationId xmlns:a16="http://schemas.microsoft.com/office/drawing/2014/main" id="{65CD244C-178A-4FBA-A380-40FE9E8D8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65" y="5920085"/>
            <a:ext cx="8551863" cy="462307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bệnh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rác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thải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87" name="Text Box 78">
            <a:extLst>
              <a:ext uri="{FF2B5EF4-FFF2-40B4-BE49-F238E27FC236}">
                <a16:creationId xmlns:a16="http://schemas.microsoft.com/office/drawing/2014/main" id="{355B4959-B0F0-42D8-9093-71EB48E8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" y="5943600"/>
            <a:ext cx="8551863" cy="462307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xử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lý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rác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kiệm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6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6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30" grpId="0"/>
      <p:bldP spid="38" grpId="0"/>
      <p:bldP spid="45" grpId="0"/>
      <p:bldP spid="49" grpId="0"/>
      <p:bldP spid="53" grpId="0"/>
      <p:bldP spid="57" grpId="0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7" grpId="0" animBg="1"/>
      <p:bldP spid="84" grpId="0"/>
      <p:bldP spid="85" grpId="0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F836D-3592-42B8-8704-5CDB4183B50C}"/>
              </a:ext>
            </a:extLst>
          </p:cNvPr>
          <p:cNvSpPr txBox="1"/>
          <p:nvPr/>
        </p:nvSpPr>
        <p:spPr>
          <a:xfrm>
            <a:off x="976532" y="2535990"/>
            <a:ext cx="7315200" cy="140763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>
            <a:extLst>
              <a:ext uri="{FF2B5EF4-FFF2-40B4-BE49-F238E27FC236}">
                <a16:creationId xmlns:a16="http://schemas.microsoft.com/office/drawing/2014/main" id="{1652ABF1-8F39-4AFA-987D-953C86BB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 b="1" dirty="0" err="1">
                <a:latin typeface="Arial" charset="0"/>
              </a:rPr>
              <a:t>Gợi</a:t>
            </a:r>
            <a:r>
              <a:rPr lang="en-US" sz="3200" b="1" dirty="0">
                <a:latin typeface="Arial" charset="0"/>
              </a:rPr>
              <a:t> ý </a:t>
            </a:r>
            <a:r>
              <a:rPr lang="en-US" sz="3200" b="1" dirty="0" err="1">
                <a:latin typeface="Arial" charset="0"/>
              </a:rPr>
              <a:t>nội</a:t>
            </a:r>
            <a:r>
              <a:rPr lang="en-US" sz="3200" b="1" dirty="0">
                <a:latin typeface="Arial" charset="0"/>
              </a:rPr>
              <a:t> dung </a:t>
            </a:r>
            <a:r>
              <a:rPr lang="en-US" sz="3200" b="1" dirty="0" err="1">
                <a:latin typeface="Arial" charset="0"/>
              </a:rPr>
              <a:t>vẽ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tranh</a:t>
            </a:r>
            <a:r>
              <a:rPr lang="en-US" sz="3200" b="1" dirty="0">
                <a:latin typeface="Arial" charset="0"/>
              </a:rPr>
              <a:t>: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"/>
            </a:pPr>
            <a:r>
              <a:rPr lang="en-US" sz="3200" dirty="0" err="1">
                <a:latin typeface="Arial" charset="0"/>
              </a:rPr>
              <a:t>Phong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cảnh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quê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em</a:t>
            </a:r>
            <a:r>
              <a:rPr lang="en-US" sz="3200" dirty="0">
                <a:latin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"/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Hoạt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động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lao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động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đặc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trưng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của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địa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phương</a:t>
            </a:r>
            <a:r>
              <a:rPr lang="en-US" sz="3200" dirty="0">
                <a:latin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"/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Cảnh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giao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thông</a:t>
            </a:r>
            <a:endParaRPr lang="en-US" sz="3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"/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Cảnh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sinh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hoạt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văn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hoá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tập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thể</a:t>
            </a:r>
            <a:r>
              <a:rPr lang="en-US" sz="3200" dirty="0">
                <a:latin typeface="Arial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5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40" r="3378" b="1"/>
          <a:stretch/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2574" r="7260" b="6250"/>
          <a:stretch/>
        </p:blipFill>
        <p:spPr>
          <a:xfrm>
            <a:off x="304800" y="304800"/>
            <a:ext cx="8534400" cy="6248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2" y="139362"/>
            <a:ext cx="4152900" cy="3137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92" y="177463"/>
            <a:ext cx="4556126" cy="3099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91" y="3581400"/>
            <a:ext cx="4556126" cy="3116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1" y="3581400"/>
            <a:ext cx="4152901" cy="3116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314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5630863"/>
            <a:ext cx="14636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914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tulips_burgundy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655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tulips_burgundy_h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84825"/>
            <a:ext cx="68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tulips_burgundy_h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tulips_burgundy_h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3286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tulips_burgundy_h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53075"/>
            <a:ext cx="152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tulips_burgundy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562600"/>
            <a:ext cx="13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3056731" y="1143000"/>
            <a:ext cx="3344069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24591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7350" y="5943600"/>
            <a:ext cx="136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188" y="54864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tulips_burgundy_hc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680075"/>
            <a:ext cx="852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tulips_burgundy_h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568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tulips_burgundy_hc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659438"/>
            <a:ext cx="6397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tulips_burgundy_h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547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 descr="tulips_burgundy_hc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306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9275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 descr="tulips_burgundy_hc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12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6750" y="4800600"/>
            <a:ext cx="923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6388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486400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7" descr="tulips_burgundy_hc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5562600"/>
            <a:ext cx="839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28" descr="tulips_burgundy_hc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05463"/>
            <a:ext cx="609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9" descr="tulips_burgundy_hc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6096000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30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31" descr="tulips_burgundy_hc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64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3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102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33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4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35" descr="tulips_burgundy_hc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5400675"/>
            <a:ext cx="227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6" descr="tulips_burgundy_hc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5554663"/>
            <a:ext cx="5476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37" descr="tulips_burgundy_hc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30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38" descr="tulips_burgundy_hc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486400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39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066800" y="22860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Ôn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lại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kiến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thức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đã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học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về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chủ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đề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xã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hội</a:t>
            </a:r>
            <a:r>
              <a:rPr lang="en-US" sz="3200" dirty="0">
                <a:solidFill>
                  <a:srgbClr val="990033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Xem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trước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bài</a:t>
            </a:r>
            <a:r>
              <a:rPr lang="en-US" sz="3200" dirty="0">
                <a:solidFill>
                  <a:srgbClr val="990033"/>
                </a:solidFill>
              </a:rPr>
              <a:t> 40: </a:t>
            </a:r>
            <a:r>
              <a:rPr lang="en-US" sz="3200" dirty="0" err="1">
                <a:solidFill>
                  <a:srgbClr val="990033"/>
                </a:solidFill>
              </a:rPr>
              <a:t>Thực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vật</a:t>
            </a:r>
            <a:endParaRPr lang="en-US" sz="32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>
            <a:extLst>
              <a:ext uri="{FF2B5EF4-FFF2-40B4-BE49-F238E27FC236}">
                <a16:creationId xmlns:a16="http://schemas.microsoft.com/office/drawing/2014/main" id="{59A06023-3F76-47BF-A3F7-7749E89E35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85750"/>
            <a:ext cx="487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708BB58E-D64D-4F32-A753-4FB74E6AB33C}"/>
              </a:ext>
            </a:extLst>
          </p:cNvPr>
          <p:cNvSpPr/>
          <p:nvPr/>
        </p:nvSpPr>
        <p:spPr>
          <a:xfrm>
            <a:off x="762000" y="1600200"/>
            <a:ext cx="7696200" cy="1752600"/>
          </a:xfrm>
          <a:prstGeom prst="cloud">
            <a:avLst/>
          </a:prstGeom>
          <a:solidFill>
            <a:srgbClr val="FFFF99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nước thải có gì gây hại cho sức khỏe con người?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FAE0642-1E69-48F9-AFF7-17E50AD64888}"/>
              </a:ext>
            </a:extLst>
          </p:cNvPr>
          <p:cNvSpPr/>
          <p:nvPr/>
        </p:nvSpPr>
        <p:spPr>
          <a:xfrm>
            <a:off x="609600" y="3962400"/>
            <a:ext cx="8153400" cy="1371600"/>
          </a:xfrm>
          <a:prstGeom prst="roundRect">
            <a:avLst/>
          </a:prstGeom>
          <a:solidFill>
            <a:srgbClr val="99FFCC"/>
          </a:solidFill>
          <a:ln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A2BE5CA-9592-493C-9EE7-2AFDF1A47AE4}"/>
              </a:ext>
            </a:extLst>
          </p:cNvPr>
          <p:cNvSpPr/>
          <p:nvPr/>
        </p:nvSpPr>
        <p:spPr>
          <a:xfrm>
            <a:off x="495300" y="1752600"/>
            <a:ext cx="7962900" cy="1752600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 sao các loại nước thải cần xử lí khi đổ vào hệ thống thoát nước chung?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DAB27F0B-6D45-48B5-AEF1-E094A4D5DBBB}"/>
              </a:ext>
            </a:extLst>
          </p:cNvPr>
          <p:cNvSpPr/>
          <p:nvPr/>
        </p:nvSpPr>
        <p:spPr>
          <a:xfrm>
            <a:off x="609600" y="3810000"/>
            <a:ext cx="8153400" cy="1828800"/>
          </a:xfrm>
          <a:prstGeom prst="roundRect">
            <a:avLst/>
          </a:prstGeom>
          <a:solidFill>
            <a:srgbClr val="FFCC99"/>
          </a:solidFill>
          <a:ln>
            <a:solidFill>
              <a:srgbClr val="0066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034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08C2D25-08CC-4F9A-8110-A3B219A7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735671"/>
            <a:ext cx="74676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1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altLang="en-US" sz="31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vi-VN" altLang="en-US" sz="31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6</a:t>
            </a:r>
            <a:r>
              <a:rPr lang="en-US" altLang="en-US" sz="31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</a:t>
            </a:r>
            <a:endParaRPr lang="en-GB" altLang="en-US" sz="3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91F32F1A-1CF7-41BA-9211-3C0293A2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965" y="1379977"/>
            <a:ext cx="386238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Tự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nhiên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xã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hội</a:t>
            </a:r>
            <a:endParaRPr lang="en-GB" altLang="en-US" sz="3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41986F0D-381C-4EE1-981A-213E4BA0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46" y="2015196"/>
            <a:ext cx="472122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39: </a:t>
            </a:r>
            <a:r>
              <a:rPr lang="en-US" alt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Ô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Xã</a:t>
            </a:r>
            <a:r>
              <a:rPr lang="en-US" altLang="en-US" sz="3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hội</a:t>
            </a:r>
            <a:endParaRPr lang="en-GB" altLang="en-US" sz="3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39D0A96D-DEFF-4D43-8860-35727B095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1371600" cy="2209800"/>
          </a:xfrm>
          <a:prstGeom prst="rect">
            <a:avLst/>
          </a:prstGeom>
          <a:ln w="12700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2B5952F8-4784-469A-BAE7-A00DA25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38400"/>
            <a:ext cx="1371600" cy="2209800"/>
          </a:xfrm>
          <a:prstGeom prst="rect">
            <a:avLst/>
          </a:prstGeom>
          <a:ln w="12700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B2C43E9-0DC4-44FB-990D-9D7C6585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38400"/>
            <a:ext cx="2057400" cy="2209800"/>
          </a:xfrm>
          <a:prstGeom prst="rect">
            <a:avLst/>
          </a:prstGeom>
          <a:ln w="12700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6BF5E7D-202B-4462-B775-0D038A26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424112"/>
            <a:ext cx="1371600" cy="2224088"/>
          </a:xfrm>
          <a:prstGeom prst="rect">
            <a:avLst/>
          </a:prstGeom>
          <a:ln w="12700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52376C6-4520-47E5-A83B-F93BAB35C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438400"/>
            <a:ext cx="1219200" cy="2133600"/>
          </a:xfrm>
          <a:prstGeom prst="rect">
            <a:avLst/>
          </a:prstGeom>
          <a:ln w="12700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7CCBEB7F-EA82-44D5-A014-198139D34FDC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052514"/>
            <a:ext cx="6400800" cy="1385888"/>
            <a:chOff x="960" y="1047"/>
            <a:chExt cx="4032" cy="873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D0BF5FB4-CE24-4ECD-A5A6-BED15A3EA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" y="1047"/>
              <a:ext cx="2208" cy="407"/>
            </a:xfrm>
            <a:prstGeom prst="rect">
              <a:avLst/>
            </a:pr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8">
              <a:extLst>
                <a:ext uri="{FF2B5EF4-FFF2-40B4-BE49-F238E27FC236}">
                  <a16:creationId xmlns:a16="http://schemas.microsoft.com/office/drawing/2014/main" id="{B925A59A-8FC3-4EB5-A7A4-779818E93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1450"/>
              <a:ext cx="1992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" name="Line 29">
              <a:extLst>
                <a:ext uri="{FF2B5EF4-FFF2-40B4-BE49-F238E27FC236}">
                  <a16:creationId xmlns:a16="http://schemas.microsoft.com/office/drawing/2014/main" id="{822C4E32-91D4-4C2F-87B0-9E5066B8A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450"/>
              <a:ext cx="1128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Line 30">
              <a:extLst>
                <a:ext uri="{FF2B5EF4-FFF2-40B4-BE49-F238E27FC236}">
                  <a16:creationId xmlns:a16="http://schemas.microsoft.com/office/drawing/2014/main" id="{7799FDF1-20FB-4EEC-83AB-960B7553E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440"/>
              <a:ext cx="0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Line 31">
              <a:extLst>
                <a:ext uri="{FF2B5EF4-FFF2-40B4-BE49-F238E27FC236}">
                  <a16:creationId xmlns:a16="http://schemas.microsoft.com/office/drawing/2014/main" id="{0F5F32BA-FF3A-418B-9E41-49D14624D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450"/>
              <a:ext cx="1104" cy="46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Line 32">
              <a:extLst>
                <a:ext uri="{FF2B5EF4-FFF2-40B4-BE49-F238E27FC236}">
                  <a16:creationId xmlns:a16="http://schemas.microsoft.com/office/drawing/2014/main" id="{822672B2-4F58-4CA1-A563-8A1041D0E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450"/>
              <a:ext cx="2016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5FB9DA86-1457-4BD7-9A8B-2CCBA16CF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2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0DCD1213-FEA9-4E08-B8D8-AFE2049B3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5594138"/>
            <a:ext cx="26241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969B9E13-84CE-407D-9DB0-F3142CBE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6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BFBEC532-8437-485D-8EF0-CEA4A1BB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04" y="260694"/>
            <a:ext cx="1270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1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F836D-3592-42B8-8704-5CDB4183B50C}"/>
              </a:ext>
            </a:extLst>
          </p:cNvPr>
          <p:cNvSpPr txBox="1"/>
          <p:nvPr/>
        </p:nvSpPr>
        <p:spPr>
          <a:xfrm>
            <a:off x="1447800" y="2300068"/>
            <a:ext cx="6324600" cy="153074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90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625" y="1464439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/>
                <a:ea typeface="Calibri"/>
              </a:rPr>
              <a:t>Trong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gia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đình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có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ông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bà</a:t>
            </a:r>
            <a:r>
              <a:rPr lang="en-US" sz="2800" b="1" dirty="0">
                <a:effectLst/>
                <a:latin typeface="Times New Roman"/>
                <a:ea typeface="Calibri"/>
              </a:rPr>
              <a:t>, cha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mẹ</a:t>
            </a:r>
            <a:r>
              <a:rPr lang="en-US" sz="2800" b="1" dirty="0">
                <a:effectLst/>
                <a:latin typeface="Times New Roman"/>
                <a:ea typeface="Calibri"/>
              </a:rPr>
              <a:t>, con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cháu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cùng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chung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sống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đó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là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gia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đình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có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mấy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thế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hệ</a:t>
            </a:r>
            <a:r>
              <a:rPr lang="en-US" sz="2800" b="1" dirty="0">
                <a:effectLst/>
                <a:latin typeface="Times New Roman"/>
                <a:ea typeface="Calibri"/>
              </a:rPr>
              <a:t>?</a:t>
            </a:r>
            <a:endParaRPr lang="en-US" sz="2800" b="1" dirty="0"/>
          </a:p>
        </p:txBody>
      </p:sp>
      <p:sp>
        <p:nvSpPr>
          <p:cNvPr id="6" name="Cloud 5"/>
          <p:cNvSpPr/>
          <p:nvPr/>
        </p:nvSpPr>
        <p:spPr>
          <a:xfrm>
            <a:off x="1970483" y="2743200"/>
            <a:ext cx="5460207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Gia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hệ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64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66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7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61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5" grpId="0"/>
      <p:bldP spid="6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ở nhà?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295400" y="2514600"/>
            <a:ext cx="7248525" cy="2895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là: Không để những thứ dễ cháy ở gần bếp, khi đun nấu phải trông coi cẩn thận …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7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850" y="1447800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/>
                <a:ea typeface="Calibri"/>
              </a:rPr>
              <a:t>Ở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trường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ngoài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hoạt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động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học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tập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em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còn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tham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gia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hoạt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động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nào</a:t>
            </a:r>
            <a:r>
              <a:rPr lang="en-US" sz="2800" b="1" dirty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>
                <a:effectLst/>
                <a:latin typeface="Times New Roman"/>
                <a:ea typeface="Calibri"/>
              </a:rPr>
              <a:t>nữa</a:t>
            </a:r>
            <a:r>
              <a:rPr lang="en-US" sz="2800" b="1" dirty="0">
                <a:effectLst/>
                <a:latin typeface="Times New Roman"/>
                <a:ea typeface="Calibri"/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816892" y="2590800"/>
            <a:ext cx="5993608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</a:rPr>
              <a:t>vui chơi, giải trí, văn nghệ,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trực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25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6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1" y="1295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</a:rPr>
              <a:t>Hoạt động nông nghiệp gồm có những hoạt động nào?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905000" y="2514600"/>
            <a:ext cx="6705600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>
                <a:solidFill>
                  <a:srgbClr val="FF0000"/>
                </a:solidFill>
              </a:rPr>
              <a:t>Hoạt động trồng trọt, chăn nuôi</a:t>
            </a:r>
            <a:r>
              <a:rPr lang="en-US" sz="3200" b="1" dirty="0">
                <a:solidFill>
                  <a:srgbClr val="FF0000"/>
                </a:solidFill>
              </a:rPr>
              <a:t>;</a:t>
            </a:r>
            <a:r>
              <a:rPr lang="vi-VN" sz="3200" b="1" dirty="0">
                <a:solidFill>
                  <a:srgbClr val="FF0000"/>
                </a:solidFill>
              </a:rPr>
              <a:t> đánh bắt, nuôi trồng thủy sản.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1088</TotalTime>
  <Words>886</Words>
  <Application>Microsoft Office PowerPoint</Application>
  <PresentationFormat>On-screen Show (4:3)</PresentationFormat>
  <Paragraphs>163</Paragraphs>
  <Slides>20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Comic Sans MS</vt:lpstr>
      <vt:lpstr>Georgia</vt:lpstr>
      <vt:lpstr>HP001 4 hàng</vt:lpstr>
      <vt:lpstr>HP001 5 hàng</vt:lpstr>
      <vt:lpstr>Times New Roman</vt:lpstr>
      <vt:lpstr>Trebuchet MS</vt:lpstr>
      <vt:lpstr>VNI-Times</vt:lpstr>
      <vt:lpstr>Wingdings</vt:lpstr>
      <vt:lpstr>Wingdings 2</vt:lpstr>
      <vt:lpstr>Theme2</vt:lpstr>
      <vt:lpstr>Soaring</vt:lpstr>
      <vt:lpstr>Crayons</vt:lpstr>
      <vt:lpstr>Slipstream</vt:lpstr>
      <vt:lpstr>1_Theme2</vt:lpstr>
      <vt:lpstr>2_Theme2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Anh</dc:creator>
  <cp:lastModifiedBy>loltntvl@gmail.com</cp:lastModifiedBy>
  <cp:revision>49</cp:revision>
  <dcterms:created xsi:type="dcterms:W3CDTF">2017-08-06T06:32:07Z</dcterms:created>
  <dcterms:modified xsi:type="dcterms:W3CDTF">2022-02-06T13:49:58Z</dcterms:modified>
</cp:coreProperties>
</file>