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1"/>
  </p:notesMasterIdLst>
  <p:sldIdLst>
    <p:sldId id="298" r:id="rId2"/>
    <p:sldId id="296" r:id="rId3"/>
    <p:sldId id="305" r:id="rId4"/>
    <p:sldId id="303" r:id="rId5"/>
    <p:sldId id="304" r:id="rId6"/>
    <p:sldId id="300" r:id="rId7"/>
    <p:sldId id="262" r:id="rId8"/>
    <p:sldId id="279" r:id="rId9"/>
    <p:sldId id="280" r:id="rId10"/>
    <p:sldId id="301" r:id="rId11"/>
    <p:sldId id="261" r:id="rId12"/>
    <p:sldId id="283" r:id="rId13"/>
    <p:sldId id="291" r:id="rId14"/>
    <p:sldId id="292" r:id="rId15"/>
    <p:sldId id="293" r:id="rId16"/>
    <p:sldId id="287" r:id="rId17"/>
    <p:sldId id="272" r:id="rId18"/>
    <p:sldId id="294" r:id="rId19"/>
    <p:sldId id="302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NI-Times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3366FF"/>
    <a:srgbClr val="66FF33"/>
    <a:srgbClr val="0000FF"/>
    <a:srgbClr val="000066"/>
    <a:srgbClr val="FF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94660"/>
  </p:normalViewPr>
  <p:slideViewPr>
    <p:cSldViewPr>
      <p:cViewPr varScale="1">
        <p:scale>
          <a:sx n="83" d="100"/>
          <a:sy n="83" d="100"/>
        </p:scale>
        <p:origin x="686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F0FB3-5DBF-45DF-B22C-161F4E335BF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3AF4C-09A6-4B22-AA88-A5FF99AE9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8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877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20E64-2741-4EAF-B3D8-8AF6FCFA15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20E64-2741-4EAF-B3D8-8AF6FCFA15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15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đễn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khám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3A312-A582-418C-9826-E12AB64AD0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560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Bây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endParaRPr kumimoji="0" lang="vi-V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20E64-2741-4EAF-B3D8-8AF6FCFA15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2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C947A-290D-4C5A-850D-A7E6D2917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38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CC35-DABE-4B8A-82E5-9E1901497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6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8F18-A53F-4739-BDE4-66294DB59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3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8F18-A53F-4739-BDE4-66294DB59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3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8F18-A53F-4739-BDE4-66294DB59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3115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8F18-A53F-4739-BDE4-66294DB59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68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8F18-A53F-4739-BDE4-66294DB59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96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D8F18-A53F-4739-BDE4-66294DB59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4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A5E3-379E-496E-842F-1453D6C39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10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65AE-78B7-4A40-91BE-0B0C88866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68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2240C-97B8-4D59-ABA6-6C423B50A8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05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7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26066-5C71-4748-A6C4-EC853B389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1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53E2-991D-47BF-AE2F-B98789F50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4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3390-C81A-4421-9AB6-DB1834545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2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FA7C2-3D07-4552-A45F-180E569BE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4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F8D3A-0130-4779-8EDF-08468C9D3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2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1F08F-C991-4D83-A080-E25A39C02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5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C4D8-F447-41CF-A0B4-6EBE3D5AD3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2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F9695-C075-4D9A-8DCF-E3E4267B9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0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98D8F18-A53F-4739-BDE4-66294DB59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8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3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46" name="Google Shape;446;p40"/>
          <p:cNvGrpSpPr/>
          <p:nvPr/>
        </p:nvGrpSpPr>
        <p:grpSpPr>
          <a:xfrm>
            <a:off x="13356" y="4717635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823" y="3973259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9" name="Google Shape;489;p40">
            <a:hlinkClick r:id="rId3" action="ppaction://hlinksldjump"/>
          </p:cNvPr>
          <p:cNvSpPr/>
          <p:nvPr/>
        </p:nvSpPr>
        <p:spPr>
          <a:xfrm>
            <a:off x="4410552" y="5243539"/>
            <a:ext cx="3398000" cy="763600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16" name="Rectangle 1">
            <a:extLst>
              <a:ext uri="{FF2B5EF4-FFF2-40B4-BE49-F238E27FC236}">
                <a16:creationId xmlns:a16="http://schemas.microsoft.com/office/drawing/2014/main" id="{BA581301-F1E0-1446-BAE2-C86C71688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539" y="1596821"/>
            <a:ext cx="68919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27FB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CHÀO MỪNG CÁC CON HỌC SINH ĐÃ ĐẾN </a:t>
            </a:r>
            <a:r>
              <a:rPr kumimoji="0" lang="en-US" altLang="zh-CN" b="1" i="0" u="none" strike="noStrike" kern="1200" cap="none" spc="0" normalizeH="0" baseline="0" noProof="0">
                <a:ln>
                  <a:noFill/>
                </a:ln>
                <a:solidFill>
                  <a:srgbClr val="F27FB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 TIẾT TOÁN HÔM NAY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F27FB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7" name="Rectangle 616">
            <a:extLst>
              <a:ext uri="{FF2B5EF4-FFF2-40B4-BE49-F238E27FC236}">
                <a16:creationId xmlns:a16="http://schemas.microsoft.com/office/drawing/2014/main" id="{846D9397-EC6A-8444-A551-36F2DA1F0179}"/>
              </a:ext>
            </a:extLst>
          </p:cNvPr>
          <p:cNvSpPr/>
          <p:nvPr/>
        </p:nvSpPr>
        <p:spPr>
          <a:xfrm>
            <a:off x="5293462" y="5316624"/>
            <a:ext cx="1632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Tuần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23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ulpen One"/>
              <a:cs typeface="Times New Roman" panose="02020603050405020304" pitchFamily="18" charset="0"/>
              <a:sym typeface="Tulpen One"/>
            </a:endParaRPr>
          </a:p>
        </p:txBody>
      </p:sp>
    </p:spTree>
    <p:extLst>
      <p:ext uri="{BB962C8B-B14F-4D97-AF65-F5344CB8AC3E}">
        <p14:creationId xmlns:p14="http://schemas.microsoft.com/office/powerpoint/2010/main" val="145286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47127" y="2595418"/>
            <a:ext cx="4239491" cy="18103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67023" y="2416364"/>
            <a:ext cx="8359022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alt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tập</a:t>
            </a:r>
            <a:endParaRPr kumimoji="0" lang="en-US" altLang="en-US" sz="13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6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057400" y="899181"/>
            <a:ext cx="19812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latin typeface="Arial" charset="0"/>
              </a:rPr>
              <a:t>Bài</a:t>
            </a:r>
            <a:r>
              <a:rPr lang="en-US" sz="2800" b="1" i="1" dirty="0">
                <a:latin typeface="Arial" charset="0"/>
              </a:rPr>
              <a:t> 1:Tính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828800" y="1600200"/>
            <a:ext cx="1295400" cy="1250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 dirty="0">
                <a:latin typeface="Arial" charset="0"/>
              </a:rPr>
              <a:t>  </a:t>
            </a:r>
            <a:r>
              <a:rPr lang="en-US" sz="2800" b="1" i="1" dirty="0">
                <a:latin typeface="Arial" charset="0"/>
              </a:rPr>
              <a:t>2318</a:t>
            </a:r>
          </a:p>
          <a:p>
            <a:r>
              <a:rPr lang="en-US" sz="2000" i="1" dirty="0">
                <a:latin typeface="Arial" charset="0"/>
              </a:rPr>
              <a:t>X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800" b="1" i="1" dirty="0">
                <a:latin typeface="Arial" charset="0"/>
              </a:rPr>
              <a:t>    2</a:t>
            </a:r>
          </a:p>
          <a:p>
            <a:endParaRPr lang="en-US" sz="2000" b="1" i="1" dirty="0">
              <a:latin typeface="Arial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267200" y="1524000"/>
            <a:ext cx="1295400" cy="1250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 i="1">
                <a:latin typeface="Arial" charset="0"/>
              </a:rPr>
              <a:t> 1092</a:t>
            </a:r>
          </a:p>
          <a:p>
            <a:r>
              <a:rPr lang="en-US" sz="2000">
                <a:latin typeface="Arial" charset="0"/>
              </a:rPr>
              <a:t>X</a:t>
            </a:r>
            <a:r>
              <a:rPr lang="en-US" sz="2800">
                <a:latin typeface="Arial" charset="0"/>
              </a:rPr>
              <a:t>     </a:t>
            </a:r>
            <a:r>
              <a:rPr lang="en-US" sz="2800" b="1" i="1">
                <a:latin typeface="Arial" charset="0"/>
              </a:rPr>
              <a:t>3</a:t>
            </a:r>
          </a:p>
          <a:p>
            <a:endParaRPr lang="en-US" sz="2000">
              <a:latin typeface="Arial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477000" y="1524000"/>
            <a:ext cx="1295400" cy="137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  </a:t>
            </a:r>
            <a:r>
              <a:rPr lang="en-US" sz="2800" b="1" i="1">
                <a:latin typeface="Arial" charset="0"/>
              </a:rPr>
              <a:t>1317</a:t>
            </a:r>
          </a:p>
          <a:p>
            <a:r>
              <a:rPr lang="en-US" sz="2000">
                <a:latin typeface="Arial" charset="0"/>
              </a:rPr>
              <a:t>X</a:t>
            </a:r>
            <a:r>
              <a:rPr lang="en-US" sz="2800" b="1" i="1">
                <a:latin typeface="Arial" charset="0"/>
              </a:rPr>
              <a:t>     4</a:t>
            </a:r>
          </a:p>
          <a:p>
            <a:endParaRPr lang="en-US" sz="2800" b="1" i="1">
              <a:latin typeface="Arial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8534400" y="1524000"/>
            <a:ext cx="1295400" cy="1250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  </a:t>
            </a:r>
            <a:r>
              <a:rPr lang="en-US" sz="2800" b="1" i="1">
                <a:latin typeface="Arial" charset="0"/>
              </a:rPr>
              <a:t>1409</a:t>
            </a:r>
          </a:p>
          <a:p>
            <a:r>
              <a:rPr lang="en-US" sz="2000">
                <a:latin typeface="Arial" charset="0"/>
              </a:rPr>
              <a:t>X</a:t>
            </a:r>
            <a:r>
              <a:rPr lang="en-US" sz="2800" b="1" i="1">
                <a:latin typeface="Arial" charset="0"/>
              </a:rPr>
              <a:t>     5</a:t>
            </a:r>
          </a:p>
          <a:p>
            <a:endParaRPr lang="en-US" sz="2000" b="1" i="1">
              <a:latin typeface="Arial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828800" y="2743201"/>
            <a:ext cx="1143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CC"/>
                </a:solidFill>
                <a:latin typeface="Arial" charset="0"/>
              </a:rPr>
              <a:t>4636</a:t>
            </a:r>
            <a:endParaRPr lang="en-US" sz="2800">
              <a:latin typeface="Arial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343400" y="2673351"/>
            <a:ext cx="1143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CC"/>
                </a:solidFill>
                <a:latin typeface="Arial" charset="0"/>
              </a:rPr>
              <a:t>3276</a:t>
            </a:r>
            <a:endParaRPr lang="en-US" sz="2800">
              <a:latin typeface="Arial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602413" y="2667001"/>
            <a:ext cx="10668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CC"/>
                </a:solidFill>
                <a:latin typeface="Arial" charset="0"/>
              </a:rPr>
              <a:t>5268</a:t>
            </a:r>
            <a:endParaRPr lang="en-US" sz="2800">
              <a:latin typeface="Arial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8686800" y="2667001"/>
            <a:ext cx="10668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CC"/>
                </a:solidFill>
                <a:latin typeface="Arial" charset="0"/>
              </a:rPr>
              <a:t>7045</a:t>
            </a:r>
            <a:endParaRPr lang="en-US" sz="2800">
              <a:latin typeface="Arial" charset="0"/>
            </a:endParaRP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1905000" y="267335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4148138" y="2632075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6553200" y="25908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8534400" y="25908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4" grpId="1"/>
      <p:bldP spid="7174" grpId="2"/>
      <p:bldP spid="7175" grpId="0"/>
      <p:bldP spid="7175" grpId="1"/>
      <p:bldP spid="7175" grpId="2"/>
      <p:bldP spid="7176" grpId="0"/>
      <p:bldP spid="7176" grpId="1"/>
      <p:bldP spid="7177" grpId="0"/>
      <p:bldP spid="7177" grpId="1"/>
      <p:bldP spid="7178" grpId="0"/>
      <p:bldP spid="7178" grpId="1"/>
      <p:bldP spid="7178" grpId="2"/>
      <p:bldP spid="7179" grpId="0"/>
      <p:bldP spid="7179" grpId="1"/>
      <p:bldP spid="7179" grpId="2"/>
      <p:bldP spid="7180" grpId="0"/>
      <p:bldP spid="7180" grpId="1"/>
      <p:bldP spid="7181" grpId="0"/>
      <p:bldP spid="7181" grpId="1"/>
      <p:bldP spid="7186" grpId="0" animBg="1"/>
      <p:bldP spid="7186" grpId="1" animBg="1"/>
      <p:bldP spid="7186" grpId="2" animBg="1"/>
      <p:bldP spid="7187" grpId="0" animBg="1"/>
      <p:bldP spid="7187" grpId="1" animBg="1"/>
      <p:bldP spid="7187" grpId="2" animBg="1"/>
      <p:bldP spid="7188" grpId="0" animBg="1"/>
      <p:bldP spid="71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169459" y="972764"/>
            <a:ext cx="50292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760259" y="1741689"/>
            <a:ext cx="2438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1107  x  </a:t>
            </a:r>
            <a:r>
              <a:rPr lang="en-US" sz="2800" b="1">
                <a:latin typeface="Arial" charset="0"/>
              </a:rPr>
              <a:t>6 =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181600" y="2514601"/>
            <a:ext cx="17526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latin typeface="Arial" charset="0"/>
              </a:rPr>
              <a:t> </a:t>
            </a:r>
            <a:r>
              <a:rPr lang="en-US" sz="4800" b="1">
                <a:solidFill>
                  <a:srgbClr val="6600FF"/>
                </a:solidFill>
                <a:latin typeface="Arial" charset="0"/>
              </a:rPr>
              <a:t>1107</a:t>
            </a:r>
          </a:p>
          <a:p>
            <a:pPr>
              <a:spcBef>
                <a:spcPct val="50000"/>
              </a:spcBef>
            </a:pPr>
            <a:r>
              <a:rPr lang="en-US" sz="4800">
                <a:solidFill>
                  <a:srgbClr val="6600FF"/>
                </a:solidFill>
                <a:latin typeface="Arial" charset="0"/>
              </a:rPr>
              <a:t>X</a:t>
            </a:r>
            <a:r>
              <a:rPr lang="en-US" sz="4800" b="1">
                <a:solidFill>
                  <a:srgbClr val="6600FF"/>
                </a:solidFill>
                <a:latin typeface="Arial" charset="0"/>
              </a:rPr>
              <a:t>    6</a:t>
            </a:r>
          </a:p>
          <a:p>
            <a:pPr>
              <a:spcBef>
                <a:spcPct val="50000"/>
              </a:spcBef>
            </a:pPr>
            <a:endParaRPr lang="en-US" sz="4800" b="1">
              <a:solidFill>
                <a:srgbClr val="6600FF"/>
              </a:solidFill>
              <a:latin typeface="Arial" charset="0"/>
            </a:endParaRP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5029200" y="46482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329518" y="4025107"/>
            <a:ext cx="1752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Arial" charset="0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Arial" charset="0"/>
              </a:rPr>
              <a:t>6</a:t>
            </a:r>
            <a:r>
              <a:rPr lang="en-US" sz="4800" b="1" dirty="0">
                <a:solidFill>
                  <a:srgbClr val="FF0066"/>
                </a:solidFill>
                <a:latin typeface="Arial" charset="0"/>
              </a:rPr>
              <a:t>642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  <p:bldP spid="31749" grpId="1"/>
      <p:bldP spid="31755" grpId="0"/>
      <p:bldP spid="31755" grpId="1"/>
      <p:bldP spid="31756" grpId="0" animBg="1"/>
      <p:bldP spid="31756" grpId="1" animBg="1"/>
      <p:bldP spid="31757" grpId="0"/>
      <p:bldP spid="3175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339788" y="1050446"/>
            <a:ext cx="45720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895600" y="2667000"/>
            <a:ext cx="1295400" cy="1250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  </a:t>
            </a:r>
            <a:r>
              <a:rPr lang="en-US" sz="2800" b="1" i="1">
                <a:latin typeface="Arial" charset="0"/>
              </a:rPr>
              <a:t>2319</a:t>
            </a:r>
          </a:p>
          <a:p>
            <a:r>
              <a:rPr lang="en-US" sz="2000" i="1">
                <a:latin typeface="Arial" charset="0"/>
              </a:rPr>
              <a:t>X</a:t>
            </a:r>
            <a:r>
              <a:rPr lang="en-US" sz="2000" b="1" i="1">
                <a:latin typeface="Arial" charset="0"/>
              </a:rPr>
              <a:t> </a:t>
            </a:r>
            <a:r>
              <a:rPr lang="en-US" sz="2800" b="1" i="1">
                <a:latin typeface="Arial" charset="0"/>
              </a:rPr>
              <a:t>    4</a:t>
            </a:r>
          </a:p>
          <a:p>
            <a:endParaRPr lang="en-US" sz="2000" b="1" i="1">
              <a:latin typeface="Arial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895600" y="3886201"/>
            <a:ext cx="1143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CC"/>
                </a:solidFill>
                <a:latin typeface="Arial" charset="0"/>
              </a:rPr>
              <a:t>9276</a:t>
            </a:r>
            <a:endParaRPr lang="en-US" sz="2800">
              <a:latin typeface="Arial" charset="0"/>
            </a:endParaRP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2819400" y="3810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971800" y="1905001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Arial" charset="0"/>
              </a:rPr>
              <a:t>Dãy 1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5410200" y="2667000"/>
            <a:ext cx="1295400" cy="1250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  </a:t>
            </a:r>
            <a:r>
              <a:rPr lang="en-US" sz="2800" b="1" i="1">
                <a:latin typeface="Arial" charset="0"/>
              </a:rPr>
              <a:t>1106</a:t>
            </a:r>
          </a:p>
          <a:p>
            <a:r>
              <a:rPr lang="en-US" sz="2000" i="1">
                <a:latin typeface="Arial" charset="0"/>
              </a:rPr>
              <a:t>X</a:t>
            </a:r>
            <a:r>
              <a:rPr lang="en-US" sz="2000" b="1" i="1">
                <a:latin typeface="Arial" charset="0"/>
              </a:rPr>
              <a:t> </a:t>
            </a:r>
            <a:r>
              <a:rPr lang="en-US" sz="2800" b="1" i="1">
                <a:latin typeface="Arial" charset="0"/>
              </a:rPr>
              <a:t>    7</a:t>
            </a:r>
          </a:p>
          <a:p>
            <a:endParaRPr lang="en-US" sz="2000" b="1" i="1">
              <a:latin typeface="Arial" charset="0"/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5410200" y="3886201"/>
            <a:ext cx="1143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CC"/>
                </a:solidFill>
                <a:latin typeface="Arial" charset="0"/>
              </a:rPr>
              <a:t>7742</a:t>
            </a:r>
            <a:endParaRPr lang="en-US" sz="2800">
              <a:latin typeface="Arial" charset="0"/>
            </a:endParaRP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5486400" y="1905001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Arial" charset="0"/>
              </a:rPr>
              <a:t>Dãy 2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7924800" y="2667000"/>
            <a:ext cx="1295400" cy="1250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  </a:t>
            </a:r>
            <a:r>
              <a:rPr lang="en-US" sz="2800" b="1" i="1">
                <a:latin typeface="Arial" charset="0"/>
              </a:rPr>
              <a:t>1218</a:t>
            </a:r>
          </a:p>
          <a:p>
            <a:r>
              <a:rPr lang="en-US" sz="2000" i="1">
                <a:latin typeface="Arial" charset="0"/>
              </a:rPr>
              <a:t>X</a:t>
            </a:r>
            <a:r>
              <a:rPr lang="en-US" sz="2000" b="1" i="1">
                <a:latin typeface="Arial" charset="0"/>
              </a:rPr>
              <a:t> </a:t>
            </a:r>
            <a:r>
              <a:rPr lang="en-US" sz="2800" b="1" i="1">
                <a:latin typeface="Arial" charset="0"/>
              </a:rPr>
              <a:t>    5</a:t>
            </a:r>
          </a:p>
          <a:p>
            <a:endParaRPr lang="en-US" sz="2000" b="1" i="1">
              <a:latin typeface="Arial" charset="0"/>
            </a:endParaRP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7924800" y="3886201"/>
            <a:ext cx="1143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CC"/>
                </a:solidFill>
                <a:latin typeface="Arial" charset="0"/>
              </a:rPr>
              <a:t>6090</a:t>
            </a:r>
            <a:endParaRPr lang="en-US" sz="2800">
              <a:latin typeface="Arial" charset="0"/>
            </a:endParaRP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8001000" y="1905001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Arial" charset="0"/>
              </a:rPr>
              <a:t>Dãy 3</a:t>
            </a: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5334000" y="3810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7848600" y="3810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60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460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46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  <p:bldP spid="46088" grpId="0"/>
      <p:bldP spid="46089" grpId="0" animBg="1"/>
      <p:bldP spid="46090" grpId="0"/>
      <p:bldP spid="46094" grpId="0"/>
      <p:bldP spid="46095" grpId="0"/>
      <p:bldP spid="46096" grpId="0"/>
      <p:bldP spid="46097" grpId="0"/>
      <p:bldP spid="46098" grpId="0"/>
      <p:bldP spid="46099" grpId="0"/>
      <p:bldP spid="46100" grpId="0" animBg="1"/>
      <p:bldP spid="461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019300" y="1398555"/>
            <a:ext cx="8763000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1425 kg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7112" name="Picture 8" descr="DUMPTRUK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200400" y="3352800"/>
            <a:ext cx="4953000" cy="2743200"/>
          </a:xfrm>
          <a:noFill/>
        </p:spPr>
      </p:pic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3352800" y="3124200"/>
            <a:ext cx="3048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3657600" y="3352800"/>
            <a:ext cx="259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1425 kg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2819400" y="2475773"/>
            <a:ext cx="403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/>
      <p:bldP spid="47116" grpId="0" animBg="1"/>
      <p:bldP spid="47117" grpId="0"/>
      <p:bldP spid="471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416424" y="1758147"/>
            <a:ext cx="87630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1425 kg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9160" name="Picture 8" descr="DUMPTRUK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4267200"/>
            <a:ext cx="2590800" cy="1574800"/>
          </a:xfrm>
          <a:noFill/>
        </p:spPr>
      </p:pic>
      <p:pic>
        <p:nvPicPr>
          <p:cNvPr id="49164" name="Picture 12" descr="DUMPTR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343400"/>
            <a:ext cx="25908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Picture 13" descr="DUMPTR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4419600"/>
            <a:ext cx="25908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6" name="AutoShape 14"/>
          <p:cNvSpPr>
            <a:spLocks/>
          </p:cNvSpPr>
          <p:nvPr/>
        </p:nvSpPr>
        <p:spPr bwMode="auto">
          <a:xfrm rot="5400000">
            <a:off x="5791200" y="-152400"/>
            <a:ext cx="533400" cy="8458200"/>
          </a:xfrm>
          <a:prstGeom prst="leftBrace">
            <a:avLst>
              <a:gd name="adj1" fmla="val 132143"/>
              <a:gd name="adj2" fmla="val 49773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3352800" y="3207266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1" name="Line 17"/>
          <p:cNvSpPr>
            <a:spLocks noChangeShapeType="1"/>
          </p:cNvSpPr>
          <p:nvPr/>
        </p:nvSpPr>
        <p:spPr bwMode="auto">
          <a:xfrm>
            <a:off x="2514600" y="2286000"/>
            <a:ext cx="3505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6629400" y="22860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8610600" y="22860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1524000" y="2667000"/>
            <a:ext cx="3124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 animBg="1"/>
      <p:bldP spid="49168" grpId="0"/>
      <p:bldP spid="49170" grpId="0" animBg="1"/>
      <p:bldP spid="49171" grpId="0" animBg="1"/>
      <p:bldP spid="491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962400" y="1474788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771900" y="3269906"/>
            <a:ext cx="556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1425 x 3 = 4275 (kg)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057900" y="4114800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4275  kg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2438400" y="2425012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4" grpId="0"/>
      <p:bldP spid="36875" grpId="0"/>
      <p:bldP spid="368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600200" y="2462480"/>
            <a:ext cx="8839200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1508m.</a:t>
            </a:r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2286000" y="3785919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3962400" y="3785919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3200400" y="3124200"/>
            <a:ext cx="662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503" grpId="0" animBg="1"/>
      <p:bldP spid="20504" grpId="0" animBg="1"/>
      <p:bldP spid="205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791744" y="847528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868488" y="3657600"/>
            <a:ext cx="3084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   </a:t>
            </a:r>
            <a:r>
              <a:rPr lang="en-US" sz="1800" b="1">
                <a:solidFill>
                  <a:srgbClr val="000099"/>
                </a:solidFill>
                <a:latin typeface="Arial" charset="0"/>
              </a:rPr>
              <a:t>1508 x 4 = 6032 (m)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425700" y="4419600"/>
            <a:ext cx="2451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99"/>
                </a:solidFill>
                <a:latin typeface="Arial" charset="0"/>
              </a:rPr>
              <a:t>Đáp số : 6032 m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600200" y="2819400"/>
            <a:ext cx="426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99"/>
                </a:solidFill>
                <a:latin typeface="Arial" charset="0"/>
              </a:rPr>
              <a:t>Chu vi khu </a:t>
            </a:r>
            <a:r>
              <a:rPr lang="vi-VN" sz="1800" b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1800" b="1">
                <a:solidFill>
                  <a:srgbClr val="000099"/>
                </a:solidFill>
                <a:latin typeface="Arial" charset="0"/>
              </a:rPr>
              <a:t>ất hình vuông là: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2209800" y="1919288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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Cách 1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821488" y="3657600"/>
            <a:ext cx="3084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   </a:t>
            </a:r>
            <a:r>
              <a:rPr lang="en-US" sz="1800" b="1">
                <a:solidFill>
                  <a:srgbClr val="000099"/>
                </a:solidFill>
                <a:latin typeface="Arial" charset="0"/>
              </a:rPr>
              <a:t>1508 : 4 = 377 (m)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7531100" y="4419600"/>
            <a:ext cx="2451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99"/>
                </a:solidFill>
                <a:latin typeface="Arial" charset="0"/>
              </a:rPr>
              <a:t>Đáp số : 377 m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400800" y="2819400"/>
            <a:ext cx="426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99"/>
                </a:solidFill>
                <a:latin typeface="Arial" charset="0"/>
              </a:rPr>
              <a:t>Chu vi khu </a:t>
            </a:r>
            <a:r>
              <a:rPr lang="vi-VN" sz="1800" b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en-US" sz="1800" b="1">
                <a:solidFill>
                  <a:srgbClr val="000099"/>
                </a:solidFill>
                <a:latin typeface="Arial" charset="0"/>
              </a:rPr>
              <a:t>ất hình vuông là: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7010400" y="1919288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Arial" charset="0"/>
                <a:sym typeface="Wingdings" pitchFamily="2" charset="2"/>
              </a:rPr>
              <a:t></a:t>
            </a:r>
            <a:r>
              <a:rPr lang="en-US" sz="2000" b="1">
                <a:solidFill>
                  <a:srgbClr val="000066"/>
                </a:solidFill>
                <a:latin typeface="Arial" charset="0"/>
              </a:rPr>
              <a:t>Cách 2</a:t>
            </a: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667000" y="5334000"/>
            <a:ext cx="13716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2667000" y="5334000"/>
            <a:ext cx="1371600" cy="1295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7924800" y="5257800"/>
            <a:ext cx="13716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51214" name="AutoShape 14"/>
          <p:cNvSpPr>
            <a:spLocks noChangeArrowheads="1"/>
          </p:cNvSpPr>
          <p:nvPr/>
        </p:nvSpPr>
        <p:spPr bwMode="auto">
          <a:xfrm>
            <a:off x="7924800" y="5257800"/>
            <a:ext cx="1371600" cy="1295400"/>
          </a:xfrm>
          <a:prstGeom prst="smileyFace">
            <a:avLst>
              <a:gd name="adj" fmla="val -4653"/>
            </a:avLst>
          </a:prstGeom>
          <a:solidFill>
            <a:srgbClr val="0000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6019800" y="1905000"/>
            <a:ext cx="0" cy="495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3123873" y="2396331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3677445" y="3011486"/>
            <a:ext cx="548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1508 x 4 = 6032 (m)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5524500" y="3704431"/>
            <a:ext cx="480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6032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46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6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4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6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/>
      <p:bldP spid="51203" grpId="1"/>
      <p:bldP spid="51204" grpId="0"/>
      <p:bldP spid="51204" grpId="1"/>
      <p:bldP spid="51205" grpId="0"/>
      <p:bldP spid="51205" grpId="1"/>
      <p:bldP spid="51206" grpId="0"/>
      <p:bldP spid="51206" grpId="1"/>
      <p:bldP spid="51207" grpId="0"/>
      <p:bldP spid="51207" grpId="1"/>
      <p:bldP spid="51208" grpId="0"/>
      <p:bldP spid="51208" grpId="1"/>
      <p:bldP spid="51209" grpId="0"/>
      <p:bldP spid="51209" grpId="1"/>
      <p:bldP spid="51210" grpId="0"/>
      <p:bldP spid="51210" grpId="1"/>
      <p:bldP spid="51211" grpId="0" animBg="1"/>
      <p:bldP spid="51211" grpId="1" animBg="1"/>
      <p:bldP spid="51212" grpId="0" animBg="1"/>
      <p:bldP spid="51212" grpId="1" animBg="1"/>
      <p:bldP spid="51213" grpId="0" animBg="1"/>
      <p:bldP spid="51213" grpId="1" animBg="1"/>
      <p:bldP spid="51214" grpId="0" animBg="1"/>
      <p:bldP spid="51214" grpId="1" animBg="1"/>
      <p:bldP spid="51216" grpId="0" animBg="1"/>
      <p:bldP spid="51216" grpId="1" animBg="1"/>
      <p:bldP spid="51218" grpId="0"/>
      <p:bldP spid="51221" grpId="0"/>
      <p:bldP spid="512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167" l="0" r="100000">
                        <a14:foregroundMark x1="26944" y1="41389" x2="11389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94" y="5225142"/>
            <a:ext cx="1675861" cy="1675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462" y1="2041" x2="24308" y2="19109"/>
                        <a14:foregroundMark x1="40308" y1="7421" x2="50923" y2="14100"/>
                        <a14:foregroundMark x1="46154" y1="1670" x2="46000" y2="6865"/>
                        <a14:foregroundMark x1="42154" y1="15028" x2="42462" y2="19481"/>
                        <a14:foregroundMark x1="51846" y1="25603" x2="64769" y2="17625"/>
                        <a14:foregroundMark x1="78923" y1="12245" x2="88154" y2="23377"/>
                        <a14:foregroundMark x1="81077" y1="82746" x2="90769" y2="85158"/>
                        <a14:foregroundMark x1="17231" y1="92022" x2="56769" y2="93692"/>
                        <a14:foregroundMark x1="56462" y1="93135" x2="31846" y2="92022"/>
                        <a14:backgroundMark x1="18308" y1="95733" x2="60000" y2="96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14" y="3830763"/>
            <a:ext cx="4970466" cy="3243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54" y="4470399"/>
            <a:ext cx="3032422" cy="260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013" l="958" r="94089">
                        <a14:foregroundMark x1="8786" y1="12939" x2="16294" y2="7348"/>
                        <a14:foregroundMark x1="15495" y1="14377" x2="17412" y2="28594"/>
                        <a14:foregroundMark x1="26358" y1="12300" x2="38818" y2="6709"/>
                        <a14:foregroundMark x1="38339" y1="9904" x2="38818" y2="10863"/>
                        <a14:foregroundMark x1="58466" y1="7668" x2="65655" y2="20767"/>
                        <a14:foregroundMark x1="52716" y1="21565" x2="67093" y2="21086"/>
                        <a14:foregroundMark x1="55751" y1="22204" x2="60224" y2="25240"/>
                        <a14:foregroundMark x1="78594" y1="7348" x2="78594" y2="17093"/>
                        <a14:foregroundMark x1="78754" y1="17093" x2="88978" y2="8946"/>
                        <a14:foregroundMark x1="68850" y1="37061" x2="76837" y2="42332"/>
                        <a14:foregroundMark x1="76677" y1="51597" x2="74760" y2="56230"/>
                        <a14:foregroundMark x1="54792" y1="37061" x2="45527" y2="38339"/>
                        <a14:foregroundMark x1="46006" y1="36262" x2="49361" y2="30192"/>
                        <a14:foregroundMark x1="50000" y1="31310" x2="53994" y2="33067"/>
                        <a14:foregroundMark x1="24760" y1="35942" x2="32588" y2="48722"/>
                        <a14:foregroundMark x1="30032" y1="49042" x2="25240" y2="55272"/>
                        <a14:foregroundMark x1="26997" y1="64696" x2="28914" y2="83546"/>
                        <a14:foregroundMark x1="25879" y1="77636" x2="32428" y2="78914"/>
                        <a14:foregroundMark x1="19489" y1="76198" x2="18850" y2="82748"/>
                        <a14:foregroundMark x1="46166" y1="67252" x2="51118" y2="7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771" y="0"/>
            <a:ext cx="1845641" cy="1845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354653" y="1715367"/>
            <a:ext cx="938135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altLang="zh-CN" sz="7200" b="1" i="0" u="none" strike="noStrike" kern="1200" cap="none" spc="30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30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altLang="zh-CN" sz="7200" b="1" i="0" u="none" strike="noStrike" kern="1200" cap="none" spc="3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kumimoji="0" lang="zh-CN" altLang="en-US" sz="7200" b="1" i="0" u="none" strike="noStrike" kern="1200" cap="none" spc="30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80220" y1="1777" x2="67720" y2="9360"/>
                        <a14:foregroundMark x1="10989" y1="62915" x2="10989" y2="62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331" y="381853"/>
            <a:ext cx="1403689" cy="967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80220" y1="1777" x2="67720" y2="9360"/>
                        <a14:foregroundMark x1="10989" y1="62915" x2="10989" y2="62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73" y="279215"/>
            <a:ext cx="937052" cy="64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136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48148E-6 L -0.18295 0.04005 C -0.16901 0.04908 -0.14805 0.05394 -0.12605 0.05394 C -0.10105 0.05394 -0.08099 0.04908 -0.06706 0.04005 L 3.54167E-6 -1.48148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59259E-6 L -0.18295 0.04004 C -0.16901 0.04907 -0.14805 0.05393 -0.12605 0.05393 C -0.10105 0.05393 -0.08099 0.04907 -0.06706 0.04004 L 4.58333E-6 2.59259E-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2801938" y="2266951"/>
            <a:ext cx="1160462" cy="1160463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sp>
        <p:nvSpPr>
          <p:cNvPr id="21" name="Oval 20"/>
          <p:cNvSpPr/>
          <p:nvPr/>
        </p:nvSpPr>
        <p:spPr>
          <a:xfrm>
            <a:off x="4613276" y="2276475"/>
            <a:ext cx="1160463" cy="1162050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sp>
        <p:nvSpPr>
          <p:cNvPr id="22" name="Oval 21"/>
          <p:cNvSpPr/>
          <p:nvPr/>
        </p:nvSpPr>
        <p:spPr>
          <a:xfrm>
            <a:off x="8215313" y="2266951"/>
            <a:ext cx="1160462" cy="1160463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sp>
        <p:nvSpPr>
          <p:cNvPr id="23" name="Oval 22"/>
          <p:cNvSpPr/>
          <p:nvPr/>
        </p:nvSpPr>
        <p:spPr>
          <a:xfrm>
            <a:off x="6440488" y="2252663"/>
            <a:ext cx="1160462" cy="1160462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/>
          </a:p>
        </p:txBody>
      </p:sp>
      <p:pic>
        <p:nvPicPr>
          <p:cNvPr id="615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4" y="2381250"/>
            <a:ext cx="8143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9" y="2425700"/>
            <a:ext cx="8143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9" y="2425700"/>
            <a:ext cx="8143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4" y="2416175"/>
            <a:ext cx="8159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: Rounded Corners 27"/>
          <p:cNvSpPr/>
          <p:nvPr/>
        </p:nvSpPr>
        <p:spPr>
          <a:xfrm>
            <a:off x="2582863" y="3429001"/>
            <a:ext cx="1600200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210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Chuẩn bị đầy đủ sách vở, đồ dùng</a:t>
            </a:r>
            <a:endParaRPr lang="zh-CN" altLang="en-US" sz="2100">
              <a:solidFill>
                <a:srgbClr val="000000"/>
              </a:solidFill>
              <a:latin typeface="VL Fourth Medium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4394201" y="3429001"/>
            <a:ext cx="1598613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10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Tập trung lắng nghe</a:t>
            </a:r>
            <a:endParaRPr lang="zh-CN" altLang="en-US" sz="2100">
              <a:solidFill>
                <a:srgbClr val="000000"/>
              </a:solidFill>
              <a:latin typeface="VL Fourth Medium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8042276" y="3484563"/>
            <a:ext cx="1598613" cy="17319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0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Làm</a:t>
            </a:r>
            <a:r>
              <a:rPr lang="en-US" altLang="zh-CN" sz="20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bài</a:t>
            </a:r>
            <a:r>
              <a:rPr lang="en-US" altLang="zh-CN" sz="20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tập</a:t>
            </a:r>
            <a:r>
              <a:rPr lang="en-US" altLang="zh-CN" sz="20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đầy</a:t>
            </a:r>
            <a:r>
              <a:rPr lang="en-US" altLang="zh-CN" sz="20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đủ</a:t>
            </a:r>
            <a:r>
              <a:rPr lang="en-US" altLang="zh-CN" sz="20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, </a:t>
            </a:r>
            <a:r>
              <a:rPr lang="en-US" altLang="zh-CN" sz="20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trình</a:t>
            </a:r>
            <a:r>
              <a:rPr lang="en-US" altLang="zh-CN" sz="20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bày</a:t>
            </a:r>
            <a:r>
              <a:rPr lang="en-US" altLang="zh-CN" sz="20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sạch</a:t>
            </a:r>
            <a:r>
              <a:rPr lang="en-US" altLang="zh-CN" sz="20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đẹp</a:t>
            </a:r>
            <a:endParaRPr lang="zh-CN" altLang="en-US" sz="2000" dirty="0">
              <a:solidFill>
                <a:srgbClr val="000000"/>
              </a:solidFill>
              <a:latin typeface="VL Fourth Medium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6184900" y="3394076"/>
            <a:ext cx="1600200" cy="17319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21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Thực</a:t>
            </a:r>
            <a:r>
              <a:rPr lang="en-US" altLang="zh-CN" sz="21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1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hành</a:t>
            </a:r>
            <a:r>
              <a:rPr lang="en-US" altLang="zh-CN" sz="21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1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yêu</a:t>
            </a:r>
            <a:r>
              <a:rPr lang="en-US" altLang="zh-CN" sz="21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1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cầu</a:t>
            </a:r>
            <a:r>
              <a:rPr lang="en-US" altLang="zh-CN" sz="21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1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của</a:t>
            </a:r>
            <a:r>
              <a:rPr lang="en-US" altLang="zh-CN" sz="21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1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giáo</a:t>
            </a:r>
            <a:r>
              <a:rPr lang="en-US" altLang="zh-CN" sz="2100" dirty="0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100" dirty="0" err="1">
                <a:solidFill>
                  <a:srgbClr val="000000"/>
                </a:solidFill>
                <a:latin typeface="VL Fourth Medium"/>
                <a:ea typeface="宋体" panose="02010600030101010101" pitchFamily="2" charset="-122"/>
                <a:sym typeface="+mn-ea"/>
              </a:rPr>
              <a:t>viên</a:t>
            </a:r>
            <a:endParaRPr lang="zh-CN" altLang="en-US" sz="2100" dirty="0">
              <a:solidFill>
                <a:srgbClr val="000000"/>
              </a:solidFill>
              <a:latin typeface="VL Fourth Medium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0" y="1325563"/>
            <a:ext cx="9144000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2898775" y="1071564"/>
            <a:ext cx="6394450" cy="511175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b="1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400" b="1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160" name="Picture 2" descr="0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3663"/>
            <a:ext cx="149225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3" descr="226">
            <a:hlinkClick r:id="rId7" action="ppaction://hlinksldjump" tooltip="click vao qua 4 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889" y="5356225"/>
            <a:ext cx="96043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522871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33" y="2391818"/>
            <a:ext cx="2408477" cy="40905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7" y="-45224"/>
            <a:ext cx="12192000" cy="6903224"/>
          </a:xfrm>
          <a:prstGeom prst="rect">
            <a:avLst/>
          </a:prstGeom>
        </p:spPr>
      </p:pic>
      <p:sp>
        <p:nvSpPr>
          <p:cNvPr id="69" name="矩形 22"/>
          <p:cNvSpPr/>
          <p:nvPr/>
        </p:nvSpPr>
        <p:spPr>
          <a:xfrm>
            <a:off x="331344" y="1004750"/>
            <a:ext cx="8538693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Thứ</a:t>
            </a:r>
            <a:r>
              <a:rPr lang="vi-VN" altLang="zh-CN" sz="3200" b="1" dirty="0" smtClean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hai</a:t>
            </a:r>
            <a:r>
              <a:rPr lang="en-US" altLang="zh-CN" sz="3200" b="1" dirty="0" smtClean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ngày</a:t>
            </a:r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altLang="zh-CN" sz="3200" b="1" dirty="0" smtClean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21</a:t>
            </a:r>
            <a:r>
              <a:rPr lang="en-US" altLang="zh-CN" sz="3200" b="1" dirty="0" smtClean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tháng</a:t>
            </a:r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năm</a:t>
            </a:r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2022.</a:t>
            </a:r>
          </a:p>
        </p:txBody>
      </p:sp>
      <p:sp>
        <p:nvSpPr>
          <p:cNvPr id="70" name="矩形 22"/>
          <p:cNvSpPr/>
          <p:nvPr/>
        </p:nvSpPr>
        <p:spPr>
          <a:xfrm>
            <a:off x="2743200" y="1698823"/>
            <a:ext cx="150131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Toán</a:t>
            </a:r>
          </a:p>
        </p:txBody>
      </p:sp>
      <p:sp>
        <p:nvSpPr>
          <p:cNvPr id="71" name="矩形 22"/>
          <p:cNvSpPr/>
          <p:nvPr/>
        </p:nvSpPr>
        <p:spPr>
          <a:xfrm>
            <a:off x="457200" y="2350441"/>
            <a:ext cx="1156719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Nhân số </a:t>
            </a:r>
            <a:r>
              <a:rPr lang="en-US" altLang="zh-CN" sz="3600" b="1" dirty="0" err="1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có</a:t>
            </a:r>
            <a:r>
              <a:rPr lang="en-US" altLang="zh-CN" sz="3600" b="1" dirty="0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bốn</a:t>
            </a:r>
            <a:r>
              <a:rPr lang="en-US" altLang="zh-CN" sz="3600" b="1" dirty="0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chữ số với số có một </a:t>
            </a:r>
            <a:r>
              <a:rPr lang="en-US" altLang="zh-CN" sz="3600" b="1" dirty="0" err="1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chữ</a:t>
            </a:r>
            <a:r>
              <a:rPr lang="en-US" altLang="zh-CN" sz="3600" b="1" dirty="0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số</a:t>
            </a:r>
            <a:r>
              <a:rPr lang="en-US" altLang="zh-CN" sz="3600" b="1" dirty="0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(</a:t>
            </a:r>
            <a:r>
              <a:rPr lang="en-US" altLang="zh-CN" sz="3600" b="1" dirty="0" err="1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tiếp</a:t>
            </a:r>
            <a:r>
              <a:rPr lang="en-US" altLang="zh-CN" sz="3600" b="1" dirty="0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theo</a:t>
            </a:r>
            <a:r>
              <a:rPr lang="en-US" altLang="zh-CN" sz="3600" b="1" dirty="0">
                <a:solidFill>
                  <a:srgbClr val="FFFF00"/>
                </a:solidFill>
                <a:latin typeface="HP001 4 hàng" panose="020B0603050302020204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247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828800"/>
            <a:ext cx="10782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22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533400"/>
            <a:ext cx="9934575" cy="523220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 dirty="0" err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5400" b="1" i="0" u="none" strike="noStrike" kern="1200" normalizeH="0" baseline="0" noProof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normalizeH="0" baseline="0" noProof="0" dirty="0" err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5400" b="1" i="0" u="none" strike="noStrike" kern="1200" normalizeH="0" noProof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normalizeH="0" noProof="0" dirty="0" err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5400" b="1" i="0" u="none" strike="noStrike" kern="1200" normalizeH="0" noProof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5400" b="1" i="0" u="none" strike="noStrike" kern="1200" normalizeH="0" noProof="0" dirty="0" err="1">
                <a:ln w="10160">
                  <a:solidFill>
                    <a:srgbClr val="00B0F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5400" b="1" i="0" u="none" strike="noStrike" kern="1200" normalizeH="0" noProof="0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5400" b="1" i="0" u="none" strike="noStrike" kern="1200" normalizeH="0" baseline="0" noProof="0" dirty="0">
              <a:ln w="10160">
                <a:solidFill>
                  <a:srgbClr val="00B0F0"/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sng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vi-VN" sz="4000" b="1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Đặt tính: </a:t>
            </a:r>
            <a:endParaRPr kumimoji="0" lang="en-US" sz="4000" b="1" u="sng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thừa số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sng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4000" b="1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sz="4000" b="1" u="sng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000" b="1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sng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4000" b="1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vi-VN" sz="4000" b="1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ính: </a:t>
            </a:r>
            <a:endParaRPr kumimoji="0" lang="en-US" sz="4000" b="1" u="sng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từ phải sang trái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1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47127" y="2595418"/>
            <a:ext cx="4239491" cy="1810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4508" y="2488676"/>
            <a:ext cx="8270135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err="1">
                <a:ln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13800" b="1" i="0" u="none" strike="noStrike" kern="1200" cap="none" spc="0" normalizeH="0" baseline="0" noProof="0" dirty="0">
                <a:ln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1200" cap="none" spc="0" normalizeH="0" baseline="0" noProof="0" dirty="0" err="1">
                <a:ln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FF0066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940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550707" y="763589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09538" indent="-109538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I/.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546225" y="1666875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09538" indent="-109538">
              <a:spcBef>
                <a:spcPct val="20000"/>
              </a:spcBef>
              <a:buFontTx/>
              <a:buChar char="•"/>
            </a:pP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1427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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1627188" y="2057400"/>
            <a:ext cx="5791200" cy="28956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127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1600">
              <a:solidFill>
                <a:srgbClr val="FFCCCC"/>
              </a:solidFill>
              <a:latin typeface="Arial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792288" y="2425700"/>
            <a:ext cx="57070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39713" indent="-239713">
              <a:spcBef>
                <a:spcPct val="20000"/>
              </a:spcBef>
              <a:buFontTx/>
              <a:buChar char="•"/>
            </a:pP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i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9713" indent="-239713">
              <a:spcBef>
                <a:spcPct val="20000"/>
              </a:spcBef>
              <a:buFontTx/>
              <a:buChar char="•"/>
            </a:pP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9713" indent="-239713">
              <a:spcBef>
                <a:spcPct val="20000"/>
              </a:spcBef>
              <a:buFontTx/>
              <a:buChar char="•"/>
            </a:pP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en-US" sz="2800" b="1" i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9713" indent="-239713">
              <a:spcBef>
                <a:spcPct val="20000"/>
              </a:spcBef>
              <a:buFontTx/>
              <a:buChar char="•"/>
            </a:pP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1427 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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9296400" y="2362201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7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8229600" y="3657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8991600" y="2362201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8686800" y="2362201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4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8382000" y="2362201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1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8153400" y="2743201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x</a:t>
            </a:r>
            <a:endParaRPr lang="en-US" sz="24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9296400" y="2971801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9933"/>
                </a:solidFill>
                <a:latin typeface="Arial" charset="0"/>
              </a:rPr>
              <a:t>3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  <p:bldP spid="8199" grpId="0" animBg="1"/>
      <p:bldP spid="8199" grpId="1" animBg="1"/>
      <p:bldP spid="8200" grpId="0"/>
      <p:bldP spid="8200" grpId="1"/>
      <p:bldP spid="8208" grpId="0"/>
      <p:bldP spid="8209" grpId="0" animBg="1"/>
      <p:bldP spid="8210" grpId="0"/>
      <p:bldP spid="8211" grpId="0"/>
      <p:bldP spid="8212" grpId="0"/>
      <p:bldP spid="8213" grpId="0"/>
      <p:bldP spid="82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52600" y="1676400"/>
            <a:ext cx="4625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09538" indent="-109538">
              <a:spcBef>
                <a:spcPct val="20000"/>
              </a:spcBef>
              <a:buFontTx/>
              <a:buChar char="•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1427 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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1752600" y="2209800"/>
            <a:ext cx="5334000" cy="16764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127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1600">
              <a:solidFill>
                <a:srgbClr val="FFCCCC"/>
              </a:solidFill>
              <a:latin typeface="Arial" charset="0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1911350" y="2514600"/>
            <a:ext cx="541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39713" indent="-239713">
              <a:spcBef>
                <a:spcPct val="20000"/>
              </a:spcBef>
            </a:pP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này,ta</a:t>
            </a:r>
            <a:endParaRPr lang="en-US" sz="2800" b="1" i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9713" indent="-239713">
              <a:spcBef>
                <a:spcPct val="20000"/>
              </a:spcBef>
            </a:pP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i="1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1" i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03" name="Text Box 16"/>
          <p:cNvSpPr txBox="1">
            <a:spLocks noChangeArrowheads="1"/>
          </p:cNvSpPr>
          <p:nvPr/>
        </p:nvSpPr>
        <p:spPr bwMode="auto">
          <a:xfrm>
            <a:off x="9220200" y="2209801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7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04" name="Line 17"/>
          <p:cNvSpPr>
            <a:spLocks noChangeShapeType="1"/>
          </p:cNvSpPr>
          <p:nvPr/>
        </p:nvSpPr>
        <p:spPr bwMode="auto">
          <a:xfrm>
            <a:off x="8153400" y="3505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Text Box 18"/>
          <p:cNvSpPr txBox="1">
            <a:spLocks noChangeArrowheads="1"/>
          </p:cNvSpPr>
          <p:nvPr/>
        </p:nvSpPr>
        <p:spPr bwMode="auto">
          <a:xfrm>
            <a:off x="8915400" y="2209801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4106" name="Text Box 19"/>
          <p:cNvSpPr txBox="1">
            <a:spLocks noChangeArrowheads="1"/>
          </p:cNvSpPr>
          <p:nvPr/>
        </p:nvSpPr>
        <p:spPr bwMode="auto">
          <a:xfrm>
            <a:off x="8610600" y="2209801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4107" name="Text Box 20"/>
          <p:cNvSpPr txBox="1">
            <a:spLocks noChangeArrowheads="1"/>
          </p:cNvSpPr>
          <p:nvPr/>
        </p:nvSpPr>
        <p:spPr bwMode="auto">
          <a:xfrm>
            <a:off x="8305800" y="2209801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1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08" name="Text Box 21"/>
          <p:cNvSpPr txBox="1">
            <a:spLocks noChangeArrowheads="1"/>
          </p:cNvSpPr>
          <p:nvPr/>
        </p:nvSpPr>
        <p:spPr bwMode="auto">
          <a:xfrm>
            <a:off x="8077200" y="2590801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x</a:t>
            </a:r>
            <a:endParaRPr lang="en-US" sz="24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109" name="Text Box 22"/>
          <p:cNvSpPr txBox="1">
            <a:spLocks noChangeArrowheads="1"/>
          </p:cNvSpPr>
          <p:nvPr/>
        </p:nvSpPr>
        <p:spPr bwMode="auto">
          <a:xfrm>
            <a:off x="9220200" y="2819401"/>
            <a:ext cx="38100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>
                <a:latin typeface="Arial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 animBg="1"/>
      <p:bldP spid="27662" grpId="1" animBg="1"/>
      <p:bldP spid="27663" grpId="0"/>
      <p:bldP spid="2766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52600" y="1328737"/>
            <a:ext cx="488576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09538" indent="-109538">
              <a:spcBef>
                <a:spcPct val="20000"/>
              </a:spcBef>
              <a:buFontTx/>
              <a:buChar char="•"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1427 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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9525000" y="2224088"/>
            <a:ext cx="381000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7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8534400" y="3429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9220200" y="2224088"/>
            <a:ext cx="381000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8915400" y="2224088"/>
            <a:ext cx="381000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8610600" y="2224088"/>
            <a:ext cx="381000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1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8382000" y="2605088"/>
            <a:ext cx="381000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x</a:t>
            </a:r>
            <a:endParaRPr lang="en-US" sz="24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525000" y="2833688"/>
            <a:ext cx="381000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9933"/>
                </a:solidFill>
                <a:latin typeface="Arial" charset="0"/>
              </a:rPr>
              <a:t>3</a:t>
            </a:r>
            <a:endParaRPr lang="en-US" sz="2400">
              <a:latin typeface="Arial" charset="0"/>
            </a:endParaRPr>
          </a:p>
        </p:txBody>
      </p:sp>
      <p:sp>
        <p:nvSpPr>
          <p:cNvPr id="28686" name="Rectangle 14" descr="Diagonal brick"/>
          <p:cNvSpPr>
            <a:spLocks noChangeArrowheads="1"/>
          </p:cNvSpPr>
          <p:nvPr/>
        </p:nvSpPr>
        <p:spPr bwMode="auto">
          <a:xfrm>
            <a:off x="1524000" y="2286000"/>
            <a:ext cx="5943600" cy="1905000"/>
          </a:xfrm>
          <a:prstGeom prst="rect">
            <a:avLst/>
          </a:prstGeom>
          <a:pattFill prst="diagBrick">
            <a:fgClr>
              <a:srgbClr val="FFFF99"/>
            </a:fgClr>
            <a:bgClr>
              <a:schemeClr val="bg1"/>
            </a:bgClr>
          </a:pattFill>
          <a:ln w="76200" cmpd="tri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sz="2000" b="1">
              <a:solidFill>
                <a:srgbClr val="FF00FF"/>
              </a:solidFill>
              <a:latin typeface="Arial" charset="0"/>
            </a:endParaRPr>
          </a:p>
          <a:p>
            <a:pPr algn="ctr"/>
            <a:endParaRPr lang="en-US" sz="20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447800" y="2286000"/>
            <a:ext cx="449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>
              <a:spcBef>
                <a:spcPct val="2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* 3 nhân 7 bằng 21,viết 1 nhớ 2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9448800" y="3443288"/>
            <a:ext cx="45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Arial" charset="0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9296400" y="3443288"/>
            <a:ext cx="45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Arial" charset="0"/>
              </a:rPr>
              <a:t>8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8991600" y="3443288"/>
            <a:ext cx="45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Arial" charset="0"/>
              </a:rPr>
              <a:t>2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8610600" y="344328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Arial" charset="0"/>
              </a:rPr>
              <a:t> 4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1524000" y="2743200"/>
            <a:ext cx="601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* 3 nhân 2 bằng 6, 6 thêm 2 bằng 8, viết 8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2000" b="1">
              <a:solidFill>
                <a:srgbClr val="0000FF"/>
              </a:solidFill>
              <a:latin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sz="2000" b="1">
              <a:solidFill>
                <a:srgbClr val="0000FF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0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1524000" y="3186113"/>
            <a:ext cx="57912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* 3 nhân 4 bằng 12,viết 2 nhớ 1</a:t>
            </a:r>
          </a:p>
          <a:p>
            <a:pPr>
              <a:spcBef>
                <a:spcPct val="50000"/>
              </a:spcBef>
            </a:pPr>
            <a:endParaRPr lang="en-US" sz="20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1524000" y="3643313"/>
            <a:ext cx="58674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* 3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1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bằng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3, 3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thêm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1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bằng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4, </a:t>
            </a:r>
            <a:r>
              <a:rPr lang="en-US" sz="2000" b="1" dirty="0" err="1">
                <a:solidFill>
                  <a:srgbClr val="0000FF"/>
                </a:solidFill>
                <a:latin typeface="Arial" charset="0"/>
              </a:rPr>
              <a:t>viết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 4</a:t>
            </a:r>
          </a:p>
          <a:p>
            <a:pPr>
              <a:spcBef>
                <a:spcPct val="50000"/>
              </a:spcBef>
            </a:pPr>
            <a:endParaRPr lang="en-US" sz="2000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6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86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8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6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86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86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5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5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5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86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86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5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5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5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decel="1000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decel="100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decel="100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decel="100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decel="100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decel="100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decel="100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decel="100000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decel="1000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decel="1000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decel="100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decel="100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decel="100000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decel="100000"/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decel="100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decel="100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decel="100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decel="100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decel="1000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decel="1000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decel="1000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decel="1000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decel="1000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decel="1000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decel="100000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decel="100000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decel="100000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decel="100000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7" grpId="1"/>
      <p:bldP spid="28678" grpId="0" animBg="1"/>
      <p:bldP spid="28679" grpId="0"/>
      <p:bldP spid="28679" grpId="1"/>
      <p:bldP spid="28680" grpId="0"/>
      <p:bldP spid="28680" grpId="1"/>
      <p:bldP spid="28681" grpId="0"/>
      <p:bldP spid="28681" grpId="1"/>
      <p:bldP spid="28682" grpId="0"/>
      <p:bldP spid="28683" grpId="0"/>
      <p:bldP spid="28683" grpId="1"/>
      <p:bldP spid="28683" grpId="2"/>
      <p:bldP spid="28683" grpId="3"/>
      <p:bldP spid="28683" grpId="4"/>
      <p:bldP spid="28686" grpId="0" animBg="1"/>
      <p:bldP spid="28686" grpId="1" animBg="1"/>
      <p:bldP spid="28687" grpId="0" build="allAtOnce"/>
      <p:bldP spid="28688" grpId="0"/>
      <p:bldP spid="28688" grpId="1"/>
      <p:bldP spid="28689" grpId="0"/>
      <p:bldP spid="28689" grpId="1"/>
      <p:bldP spid="28690" grpId="0"/>
      <p:bldP spid="28690" grpId="1"/>
      <p:bldP spid="28691" grpId="0"/>
      <p:bldP spid="28691" grpId="1"/>
      <p:bldP spid="28693" grpId="0"/>
      <p:bldP spid="28693" grpId="1"/>
      <p:bldP spid="28694" grpId="0"/>
      <p:bldP spid="28694" grpId="1"/>
      <p:bldP spid="28695" grpId="0"/>
      <p:bldP spid="2869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  <p:tag name="ISPRING_CUSTOM_TIMING_USED" val="1"/>
  <p:tag name="GENSWF_SLIDE_UID" val="{0B3ECB7F-7FB7-4EDA-A116-71F325CB3C6F}:268"/>
  <p:tag name="GENSWF_ADVANCE_TIME" val="5"/>
  <p:tag name="ISPRING_SLIDE_ID_2" val="{FE72001A-BA65-4363-BFB3-483EF3F9907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  <p:tag name="ISPRING_CUSTOM_TIMING_USED" val="1"/>
  <p:tag name="GENSWF_SLIDE_UID" val="{AB9D36B2-1626-4241-9F6C-A46D4685580F}:272"/>
  <p:tag name="GENSWF_ADVANCE_TIME" val="5"/>
  <p:tag name="ISPRING_SLIDE_ID_2" val="{C59B0167-F559-43AE-9DC4-65B99BA6CDC5}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891</TotalTime>
  <Words>621</Words>
  <Application>Microsoft Office PowerPoint</Application>
  <PresentationFormat>Widescreen</PresentationFormat>
  <Paragraphs>116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SimSun</vt:lpstr>
      <vt:lpstr>SimSun</vt:lpstr>
      <vt:lpstr>Arial</vt:lpstr>
      <vt:lpstr>Calibri</vt:lpstr>
      <vt:lpstr>HP001 4 hàng</vt:lpstr>
      <vt:lpstr>Symbol</vt:lpstr>
      <vt:lpstr>Times New Roman</vt:lpstr>
      <vt:lpstr>Tulpen One</vt:lpstr>
      <vt:lpstr>Tw Cen MT</vt:lpstr>
      <vt:lpstr>VL Fourth Medium</vt:lpstr>
      <vt:lpstr>VNI-Times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loltntvl@gmail.com</cp:lastModifiedBy>
  <cp:revision>38</cp:revision>
  <dcterms:created xsi:type="dcterms:W3CDTF">2006-02-22T10:05:58Z</dcterms:created>
  <dcterms:modified xsi:type="dcterms:W3CDTF">2022-02-20T13:54:18Z</dcterms:modified>
</cp:coreProperties>
</file>