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6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3BF5-A3BC-4282-961E-0697375B0B1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CC2-6D3C-4A09-AF8A-973824935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5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38400" y="92075"/>
            <a:ext cx="15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00200" y="13335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29601" y="2401083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Vì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chúng</a:t>
            </a:r>
            <a:r>
              <a:rPr lang="en-US" altLang="en-US" sz="2400" b="1" dirty="0"/>
              <a:t> ta </a:t>
            </a:r>
            <a:r>
              <a:rPr lang="en-US" altLang="en-US" sz="2400" b="1" dirty="0" err="1"/>
              <a:t>cần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tôn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trọng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sẵn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?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778726" y="3086882"/>
            <a:ext cx="8534400" cy="274320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lòng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600" b="1" dirty="0">
                <a:solidFill>
                  <a:schemeClr val="bg1"/>
                </a:solidFill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</a:rPr>
              <a:t>tự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tôn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dân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tộc</a:t>
            </a:r>
            <a:r>
              <a:rPr lang="en-US" altLang="en-US" sz="2600" b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600" b="1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hiện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sự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yêu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mến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khách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của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Việt</a:t>
            </a:r>
            <a:r>
              <a:rPr lang="en-US" altLang="en-US" sz="2600" b="1" dirty="0">
                <a:solidFill>
                  <a:schemeClr val="bg1"/>
                </a:solidFill>
              </a:rPr>
              <a:t> Nam.</a:t>
            </a:r>
          </a:p>
          <a:p>
            <a:pPr eaLnBrk="1" hangingPunct="1">
              <a:buFontTx/>
              <a:buChar char="-"/>
            </a:pPr>
            <a:r>
              <a:rPr lang="en-US" altLang="en-US" sz="2600" b="1" dirty="0">
                <a:solidFill>
                  <a:schemeClr val="bg1"/>
                </a:solidFill>
              </a:rPr>
              <a:t>  </a:t>
            </a:r>
            <a:r>
              <a:rPr lang="en-US" altLang="en-US" sz="2600" b="1" dirty="0" err="1">
                <a:solidFill>
                  <a:schemeClr val="bg1"/>
                </a:solidFill>
              </a:rPr>
              <a:t>Giúp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họ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thêm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hiểu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và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quý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trọng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đất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nước</a:t>
            </a:r>
            <a:r>
              <a:rPr lang="en-US" altLang="en-US" sz="2600" b="1" dirty="0">
                <a:solidFill>
                  <a:schemeClr val="bg1"/>
                </a:solidFill>
              </a:rPr>
              <a:t>, </a:t>
            </a:r>
          </a:p>
          <a:p>
            <a:pPr eaLnBrk="1" hangingPunct="1"/>
            <a:r>
              <a:rPr lang="en-US" altLang="en-US" sz="2600" b="1" dirty="0">
                <a:solidFill>
                  <a:schemeClr val="bg1"/>
                </a:solidFill>
              </a:rPr>
              <a:t>    con </a:t>
            </a:r>
            <a:r>
              <a:rPr lang="en-US" altLang="en-US" sz="26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</a:rPr>
              <a:t>Việt</a:t>
            </a:r>
            <a:r>
              <a:rPr lang="en-US" altLang="en-US" sz="2600" b="1" dirty="0">
                <a:solidFill>
                  <a:schemeClr val="bg1"/>
                </a:solidFill>
              </a:rPr>
              <a:t> Nam.</a:t>
            </a:r>
          </a:p>
        </p:txBody>
      </p:sp>
      <p:pic>
        <p:nvPicPr>
          <p:cNvPr id="3081" name="Picture 18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1" y="990600"/>
            <a:ext cx="9906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2259403" y="378611"/>
            <a:ext cx="80220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35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00200" y="152401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/>
              <a:t>c. Bạn Minh phiên dịch giúp khách nước ngoài khi họ mua đồ lưu niệm.</a:t>
            </a:r>
          </a:p>
        </p:txBody>
      </p:sp>
      <p:pic>
        <p:nvPicPr>
          <p:cNvPr id="12291" name="Picture 3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93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334000"/>
            <a:ext cx="12271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71800" y="5927726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- Giúp khách nước ngoài những việc phù hợp với khả năng là tỏ lòng mến khách.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24200" y="554672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Chúng ta nên:</a:t>
            </a:r>
          </a:p>
        </p:txBody>
      </p:sp>
    </p:spTree>
    <p:extLst>
      <p:ext uri="{BB962C8B-B14F-4D97-AF65-F5344CB8AC3E}">
        <p14:creationId xmlns:p14="http://schemas.microsoft.com/office/powerpoint/2010/main" val="18260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28800" y="2436814"/>
            <a:ext cx="845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 dirty="0" err="1"/>
              <a:t>Tình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huống</a:t>
            </a:r>
            <a:r>
              <a:rPr lang="en-US" altLang="en-US" sz="24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trường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chụp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ảnh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lưu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niệm</a:t>
            </a:r>
            <a:r>
              <a:rPr lang="en-US" altLang="en-US" sz="2400" b="1" dirty="0"/>
              <a:t>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828800" y="4191001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/>
              <a:t>Tình huống 2:</a:t>
            </a:r>
            <a:r>
              <a:rPr lang="en-US" altLang="en-US" sz="2400" b="1"/>
              <a:t> Trên đường đi học, Hoa nhìn thấy một số bạn tò mò vây quanh ô - tô của khách nước ngoài và chỉ trỏ.	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95625" y="3581400"/>
            <a:ext cx="5881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Chúng ta cần chào đón khách niềm nở.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76400" y="5349876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Chúng ta cần nhắc nhở các bạn không nên tò mò và chỉ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trỏ như vậy. Đó là một việc làm không đẹp.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5973" y="855664"/>
            <a:ext cx="89405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00B050"/>
                </a:solidFill>
              </a:rPr>
              <a:t>Bài 5 : Em sẽ ứng xử như thế nào trong các  tình huống sau 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 animBg="1"/>
      <p:bldP spid="358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852613" y="3128963"/>
            <a:ext cx="7948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iCiel La Chic Pro" panose="02000506090000020004" pitchFamily="50" charset="0"/>
              </a:rPr>
              <a:t>Giúp họ thêm hiểu và quý trọng đất nước, con </a:t>
            </a:r>
            <a:r>
              <a:rPr lang="vi-VN" altLang="en-US" sz="2400">
                <a:latin typeface="iCiel La Chic Pro" panose="02000506090000020004" pitchFamily="50" charset="0"/>
              </a:rPr>
              <a:t>  </a:t>
            </a:r>
            <a:r>
              <a:rPr lang="en-US" altLang="en-US" sz="2400">
                <a:latin typeface="iCiel La Chic Pro" panose="02000506090000020004" pitchFamily="50" charset="0"/>
              </a:rPr>
              <a:t>người Việt Nam.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38313" y="1516063"/>
            <a:ext cx="3734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Tôn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trọng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khách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iCiel La Chic Pro" panose="02000506090000020004" pitchFamily="50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iCiel La Chic Pro" panose="02000506090000020004" pitchFamily="50" charset="0"/>
              </a:rPr>
              <a:t>: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712914" y="2209800"/>
            <a:ext cx="451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Thể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hiện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lòng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tự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trọng</a:t>
            </a:r>
            <a:r>
              <a:rPr lang="en-US" altLang="en-US" sz="2400" dirty="0">
                <a:latin typeface="iCiel La Chic Pro" panose="02000506090000020004" pitchFamily="50" charset="0"/>
              </a:rPr>
              <a:t>,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tự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tôn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dân</a:t>
            </a:r>
            <a:r>
              <a:rPr lang="en-US" altLang="en-US" sz="2400" dirty="0">
                <a:latin typeface="iCiel La Chic Pro" panose="02000506090000020004" pitchFamily="50" charset="0"/>
              </a:rPr>
              <a:t> </a:t>
            </a:r>
            <a:r>
              <a:rPr lang="en-US" altLang="en-US" sz="2400" dirty="0" err="1">
                <a:latin typeface="iCiel La Chic Pro" panose="02000506090000020004" pitchFamily="50" charset="0"/>
              </a:rPr>
              <a:t>tộc</a:t>
            </a:r>
            <a:r>
              <a:rPr lang="en-US" altLang="en-US" sz="2400" dirty="0">
                <a:latin typeface="iCiel La Chic Pro" panose="02000506090000020004" pitchFamily="50" charset="0"/>
              </a:rPr>
              <a:t>.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852613" y="2667001"/>
            <a:ext cx="5135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iCiel La Chic Pro" panose="02000506090000020004" pitchFamily="50" charset="0"/>
              </a:rPr>
              <a:t>Thể hiện sự hiếu khách của người Việt Nam.</a:t>
            </a:r>
          </a:p>
        </p:txBody>
      </p:sp>
      <p:pic>
        <p:nvPicPr>
          <p:cNvPr id="14346" name="Picture 23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 animBg="1"/>
      <p:bldP spid="36882" grpId="0"/>
      <p:bldP spid="36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657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0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962401" y="152400"/>
            <a:ext cx="4543425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nhớ!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09800" y="243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- Tôn trọng và sẵn sàng giúp đỡ khách nước ngoài.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09800" y="3048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- Về nhà: Đọc trước bài </a:t>
            </a:r>
            <a:r>
              <a:rPr lang="en-US" altLang="en-US" sz="2400" b="1" i="1"/>
              <a:t>Tôn trọng đám tang</a:t>
            </a:r>
            <a:r>
              <a:rPr lang="en-US" altLang="en-US" sz="2400" b="1"/>
              <a:t>.</a:t>
            </a:r>
          </a:p>
        </p:txBody>
      </p:sp>
      <p:pic>
        <p:nvPicPr>
          <p:cNvPr id="15369" name="Picture 10" descr="uocg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12912" y="838200"/>
            <a:ext cx="61722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HOẠT ĐỘNG 1 :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Liên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hệ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thực</a:t>
            </a:r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tế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19275" y="2424112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dirty="0">
                <a:latin typeface="iCiel La Chic Pro" panose="02000506090000020004" pitchFamily="50" charset="0"/>
              </a:rPr>
              <a:t>+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Kể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một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hành</a:t>
            </a:r>
            <a:r>
              <a:rPr lang="en-US" altLang="en-US" sz="4400" dirty="0">
                <a:latin typeface="iCiel La Chic Pro" panose="02000506090000020004" pitchFamily="50" charset="0"/>
              </a:rPr>
              <a:t> vi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lịch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sự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với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khách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nước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ngoài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mà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em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biết</a:t>
            </a:r>
            <a:r>
              <a:rPr lang="en-US" altLang="en-US" sz="4400" dirty="0">
                <a:latin typeface="iCiel La Chic Pro" panose="02000506090000020004" pitchFamily="50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dirty="0">
                <a:latin typeface="iCiel La Chic Pro" panose="02000506090000020004" pitchFamily="50" charset="0"/>
              </a:rPr>
              <a:t>+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Em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nhận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xét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gì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về</a:t>
            </a:r>
            <a:r>
              <a:rPr lang="en-US" altLang="en-US" sz="4400" dirty="0">
                <a:latin typeface="iCiel La Chic Pro" panose="02000506090000020004" pitchFamily="50" charset="0"/>
              </a:rPr>
              <a:t>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hành</a:t>
            </a:r>
            <a:r>
              <a:rPr lang="en-US" altLang="en-US" sz="4400" dirty="0">
                <a:latin typeface="iCiel La Chic Pro" panose="02000506090000020004" pitchFamily="50" charset="0"/>
              </a:rPr>
              <a:t> vi </a:t>
            </a:r>
            <a:r>
              <a:rPr lang="en-US" altLang="en-US" sz="4400" dirty="0" err="1">
                <a:latin typeface="iCiel La Chic Pro" panose="02000506090000020004" pitchFamily="50" charset="0"/>
              </a:rPr>
              <a:t>đó</a:t>
            </a:r>
            <a:r>
              <a:rPr lang="en-US" altLang="en-US" sz="4400" dirty="0">
                <a:latin typeface="iCiel La Chic Pro" panose="02000506090000020004" pitchFamily="50" charset="0"/>
              </a:rPr>
              <a:t>.		</a:t>
            </a:r>
          </a:p>
        </p:txBody>
      </p:sp>
      <p:pic>
        <p:nvPicPr>
          <p:cNvPr id="4100" name="Picture 11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5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44751" y="92075"/>
            <a:ext cx="14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743075" y="166688"/>
            <a:ext cx="15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0"/>
            <a:ext cx="714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Những hình nền powerpoint dễ thương, đáng yêu và ngộ nghĩnh - X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hững hình nền powerpoint dễ thương, đáng yêu và ngộ nghĩnh - Xga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3434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15larg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86188"/>
            <a:ext cx="44958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52600" y="3276601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Chở khách nước ngoài đi tham quan.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248400" y="33528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Bán hàng lưu niệm cho khách nước ngoài.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647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7010400" y="3810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Gặp gỡ và giao lưu với khách nước ngoài.</a:t>
            </a:r>
          </a:p>
        </p:txBody>
      </p:sp>
      <p:pic>
        <p:nvPicPr>
          <p:cNvPr id="22542" name="Picture 14" descr="comic_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791200"/>
            <a:ext cx="60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477000" y="5089526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FF"/>
                </a:solidFill>
              </a:rPr>
              <a:t>Cư xử lịch sự với khách nước ngoài là một việc làm tốt, chúng ta nên học tập.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5438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2079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225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2514" y="2382073"/>
            <a:ext cx="29766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eriod"/>
            </a:pPr>
            <a:r>
              <a:rPr lang="en-US" altLang="en-US" sz="2400" dirty="0" err="1">
                <a:latin typeface="iCiel Pony" panose="02000000000000000000" pitchFamily="2" charset="0"/>
              </a:rPr>
              <a:t>Bạn</a:t>
            </a:r>
            <a:r>
              <a:rPr lang="en-US" altLang="en-US" sz="2400" dirty="0">
                <a:latin typeface="iCiel Pony" panose="02000000000000000000" pitchFamily="2" charset="0"/>
              </a:rPr>
              <a:t> Nam </a:t>
            </a:r>
            <a:r>
              <a:rPr lang="en-US" altLang="en-US" sz="2400" dirty="0" err="1">
                <a:latin typeface="iCiel Pony" panose="02000000000000000000" pitchFamily="2" charset="0"/>
              </a:rPr>
              <a:t>lúng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túng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xấu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hổ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không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trả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lời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khách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nước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ngoài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hỏi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chuyện</a:t>
            </a:r>
            <a:r>
              <a:rPr lang="en-US" altLang="en-US" sz="24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6147" name="Picture 7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632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244056" y="343535"/>
            <a:ext cx="620039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defRPr/>
            </a:pPr>
            <a:r>
              <a:rPr lang="vi-VN" sz="1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alpha val="50000"/>
                      </a:srgbClr>
                    </a:gs>
                    <a:gs pos="50000">
                      <a:srgbClr val="FFFF99"/>
                    </a:gs>
                    <a:gs pos="100000">
                      <a:srgbClr val="FF0000">
                        <a:alpha val="50000"/>
                      </a:srgbClr>
                    </a:gs>
                  </a:gsLst>
                  <a:lin ang="5400000" scaled="1"/>
                </a:gra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Arial"/>
                <a:cs typeface="Arial"/>
              </a:rPr>
              <a:t>Hoạt động 2: Đánh giá hành vi</a:t>
            </a:r>
            <a:endParaRPr lang="en-US" sz="1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>
                      <a:alpha val="50000"/>
                    </a:srgbClr>
                  </a:gs>
                  <a:gs pos="50000">
                    <a:srgbClr val="FFFF99"/>
                  </a:gs>
                  <a:gs pos="100000">
                    <a:srgbClr val="FF0000">
                      <a:alpha val="50000"/>
                    </a:srgbClr>
                  </a:gs>
                </a:gsLst>
                <a:lin ang="5400000" scaled="1"/>
              </a:gra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6151" name="Picture 9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66976" y="66675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1431925"/>
            <a:ext cx="6019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00B050"/>
                </a:solidFill>
              </a:rPr>
              <a:t>Bài 3 : Em hãy nhận xét việc làm của các bạn trong các trang sau 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83765" y="1807028"/>
            <a:ext cx="3309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iCiel Pony" panose="02000000000000000000" pitchFamily="2" charset="0"/>
              </a:rPr>
              <a:t>b. </a:t>
            </a:r>
            <a:r>
              <a:rPr lang="en-US" altLang="en-US" sz="2400" dirty="0" err="1">
                <a:latin typeface="iCiel Pony" panose="02000000000000000000" pitchFamily="2" charset="0"/>
              </a:rPr>
              <a:t>Các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bạn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nhỏ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bám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theo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khách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nước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ngoài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mời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đánh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giày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mua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đồ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lưu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niệm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mặc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dù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họ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đã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lắc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đầu</a:t>
            </a:r>
            <a:r>
              <a:rPr lang="en-US" altLang="en-US" sz="2400" dirty="0">
                <a:latin typeface="iCiel Pony" panose="02000000000000000000" pitchFamily="2" charset="0"/>
              </a:rPr>
              <a:t>, </a:t>
            </a:r>
            <a:r>
              <a:rPr lang="en-US" altLang="en-US" sz="2400" dirty="0" err="1">
                <a:latin typeface="iCiel Pony" panose="02000000000000000000" pitchFamily="2" charset="0"/>
              </a:rPr>
              <a:t>từ</a:t>
            </a:r>
            <a:r>
              <a:rPr lang="en-US" altLang="en-US" sz="2400" dirty="0">
                <a:latin typeface="iCiel Pony" panose="02000000000000000000" pitchFamily="2" charset="0"/>
              </a:rPr>
              <a:t> </a:t>
            </a:r>
            <a:r>
              <a:rPr lang="en-US" altLang="en-US" sz="2400" dirty="0" err="1">
                <a:latin typeface="iCiel Pony" panose="02000000000000000000" pitchFamily="2" charset="0"/>
              </a:rPr>
              <a:t>chối</a:t>
            </a:r>
            <a:r>
              <a:rPr lang="en-US" altLang="en-US" sz="24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8197" name="Picture 5" descr="4516306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1519646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5" y="-461554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532290" y="-547279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89327" y="-475841"/>
            <a:ext cx="27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2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14" y="-613954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0355" y="2298973"/>
            <a:ext cx="294130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latin typeface="iCiel Pony" panose="02000000000000000000" pitchFamily="2" charset="0"/>
              </a:rPr>
              <a:t>c. </a:t>
            </a:r>
            <a:r>
              <a:rPr lang="en-US" altLang="en-US" sz="2600" dirty="0" err="1">
                <a:latin typeface="iCiel Pony" panose="02000000000000000000" pitchFamily="2" charset="0"/>
              </a:rPr>
              <a:t>Bạn</a:t>
            </a:r>
            <a:r>
              <a:rPr lang="en-US" altLang="en-US" sz="2600" dirty="0">
                <a:latin typeface="iCiel Pony" panose="02000000000000000000" pitchFamily="2" charset="0"/>
              </a:rPr>
              <a:t> Minh </a:t>
            </a:r>
            <a:r>
              <a:rPr lang="en-US" altLang="en-US" sz="2600" dirty="0" err="1">
                <a:latin typeface="iCiel Pony" panose="02000000000000000000" pitchFamily="2" charset="0"/>
              </a:rPr>
              <a:t>phiên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dịch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giúp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khách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nước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ngoài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khi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họ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mua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đồ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lưu</a:t>
            </a:r>
            <a:r>
              <a:rPr lang="en-US" altLang="en-US" sz="2600" dirty="0">
                <a:latin typeface="iCiel Pony" panose="02000000000000000000" pitchFamily="2" charset="0"/>
              </a:rPr>
              <a:t> </a:t>
            </a:r>
            <a:r>
              <a:rPr lang="en-US" altLang="en-US" sz="2600" dirty="0" err="1">
                <a:latin typeface="iCiel Pony" panose="02000000000000000000" pitchFamily="2" charset="0"/>
              </a:rPr>
              <a:t>niệm</a:t>
            </a:r>
            <a:r>
              <a:rPr lang="en-US" altLang="en-US" sz="2600" dirty="0">
                <a:latin typeface="iCiel Pony" panose="02000000000000000000" pitchFamily="2" charset="0"/>
              </a:rPr>
              <a:t>.</a:t>
            </a:r>
          </a:p>
        </p:txBody>
      </p:sp>
      <p:pic>
        <p:nvPicPr>
          <p:cNvPr id="8195" name="Picture 6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"/>
            <a:ext cx="4683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063">
            <a:off x="2466976" y="66675"/>
            <a:ext cx="200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981">
            <a:off x="1624013" y="138113"/>
            <a:ext cx="27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2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362700" y="44640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/>
              <a:t>c. Bạn Minh phiên dịch giúp khách nước ngoài mua đồ lưu niệm.</a:t>
            </a:r>
          </a:p>
        </p:txBody>
      </p:sp>
      <p:pic>
        <p:nvPicPr>
          <p:cNvPr id="9219" name="Picture 3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3464"/>
            <a:ext cx="42672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45163064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2971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b="1"/>
              <a:t>Bạn Nam lúng túng, xấu hổ, không trả lời khi khách nước ngoài hỏi chuyện.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0" y="3200401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/>
              <a:t>b. Các bạn nhỏ bám theo khách nước ngoài mời đánh giày, mua đồ lưu niệm mặc dù họ đã lắc đầu, từ chối.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8674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48400" y="5181601"/>
            <a:ext cx="4267200" cy="1196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0000FF"/>
                </a:solidFill>
              </a:rPr>
              <a:t>Bạn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nhận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xét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gì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hành</a:t>
            </a:r>
            <a:r>
              <a:rPr lang="en-US" altLang="en-US" sz="2400" b="1" i="1" dirty="0">
                <a:solidFill>
                  <a:srgbClr val="0000FF"/>
                </a:solidFill>
              </a:rPr>
              <a:t> vi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bạn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nhỏ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từng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tranh</a:t>
            </a:r>
            <a:r>
              <a:rPr lang="en-US" altLang="en-US" sz="2400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4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00200" y="228601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b="1"/>
              <a:t>Bạn Nam lúng túng, xấu hổ, không trả lời khi khách nước ngoài hỏi chuyện.</a:t>
            </a:r>
          </a:p>
        </p:txBody>
      </p:sp>
      <p:pic>
        <p:nvPicPr>
          <p:cNvPr id="10243" name="Picture 3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5562601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</a:rPr>
              <a:t>Bạn Nam không nên 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95600" y="5911851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Ngượng ngùng, xấu hổ mà tự tin ngay cả khi không hiểu ngôn ngữ của họ.</a:t>
            </a:r>
          </a:p>
        </p:txBody>
      </p:sp>
      <p:pic>
        <p:nvPicPr>
          <p:cNvPr id="27655" name="Picture 7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257800"/>
            <a:ext cx="1074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Powerpoint đẹp 47 | Hình ảnh, Hì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1200" y="762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b. Các bạn nhỏ bám theo khách nước ngoài mời đánh giày, mua đồ lưu niệm mặc dù họ đã lắc đầu, từ chối.</a:t>
            </a:r>
          </a:p>
        </p:txBody>
      </p:sp>
      <p:pic>
        <p:nvPicPr>
          <p:cNvPr id="11267" name="Picture 3" descr="45163064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6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5105400"/>
            <a:ext cx="1227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19400" y="5807076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 - Bám theo khách nước ngoài, làm họ khó chịu khi họ không muốn đánh giày và mua đồ lưu niệm.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Các bạn nhỏ không nên :</a:t>
            </a:r>
          </a:p>
        </p:txBody>
      </p:sp>
    </p:spTree>
    <p:extLst>
      <p:ext uri="{BB962C8B-B14F-4D97-AF65-F5344CB8AC3E}">
        <p14:creationId xmlns:p14="http://schemas.microsoft.com/office/powerpoint/2010/main" val="3021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5B03F-DD94-4615-8209-A6AC605BB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E7A98-5774-4D15-B9CC-DFC909760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F8A63-E2E4-41B4-A8F9-0F487C53405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631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Admin</cp:lastModifiedBy>
  <cp:revision>7</cp:revision>
  <dcterms:created xsi:type="dcterms:W3CDTF">2022-01-17T08:04:09Z</dcterms:created>
  <dcterms:modified xsi:type="dcterms:W3CDTF">2022-02-06T16:12:39Z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