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64" r:id="rId6"/>
    <p:sldId id="259" r:id="rId7"/>
    <p:sldId id="256" r:id="rId8"/>
    <p:sldId id="260" r:id="rId9"/>
    <p:sldId id="257" r:id="rId10"/>
    <p:sldId id="258" r:id="rId11"/>
    <p:sldId id="265" r:id="rId12"/>
    <p:sldId id="266" r:id="rId13"/>
    <p:sldId id="267" r:id="rId14"/>
    <p:sldId id="261" r:id="rId15"/>
    <p:sldId id="268" r:id="rId16"/>
    <p:sldId id="269" r:id="rId17"/>
    <p:sldId id="262" r:id="rId18"/>
    <p:sldId id="26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345" autoAdjust="0"/>
  </p:normalViewPr>
  <p:slideViewPr>
    <p:cSldViewPr snapToGrid="0">
      <p:cViewPr varScale="1">
        <p:scale>
          <a:sx n="61" d="100"/>
          <a:sy n="61" d="100"/>
        </p:scale>
        <p:origin x="-10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0BBAE-1B03-45EF-A7E7-B4F709296B85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A95DF-4FCF-4681-83E7-4BF7203F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4e9e58f7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4e9e58f7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96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d99b0c13592e65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d99b0c13592e65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có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95DF-4FCF-4681-83E7-4BF7203F6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cầu</a:t>
            </a:r>
            <a:r>
              <a:rPr lang="en-US" dirty="0"/>
              <a:t>: HS </a:t>
            </a:r>
            <a:r>
              <a:rPr lang="en-US" dirty="0" err="1"/>
              <a:t>nối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hỏi</a:t>
            </a:r>
            <a:r>
              <a:rPr lang="en-US" dirty="0"/>
              <a:t> </a:t>
            </a:r>
            <a:r>
              <a:rPr lang="en-US" dirty="0" err="1"/>
              <a:t>với</a:t>
            </a:r>
            <a:r>
              <a:rPr lang="en-US" dirty="0"/>
              <a:t> </a:t>
            </a:r>
            <a:r>
              <a:rPr lang="en-US" dirty="0" err="1"/>
              <a:t>đáp</a:t>
            </a:r>
            <a:r>
              <a:rPr lang="en-US" dirty="0"/>
              <a:t> </a:t>
            </a:r>
            <a:r>
              <a:rPr lang="en-US" dirty="0" err="1"/>
              <a:t>án</a:t>
            </a:r>
            <a:r>
              <a:rPr lang="en-US" dirty="0"/>
              <a:t> </a:t>
            </a:r>
            <a:r>
              <a:rPr lang="en-US" dirty="0" err="1"/>
              <a:t>đúng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95DF-4FCF-4681-83E7-4BF7203F6E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95DF-4FCF-4681-83E7-4BF7203F6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7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95DF-4FCF-4681-83E7-4BF7203F6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95DF-4FCF-4681-83E7-4BF7203F6E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4e9e58f7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4e9e58f7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39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1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4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74267" y="1153800"/>
            <a:ext cx="8843600" cy="2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Zeyada"/>
              <a:buNone/>
              <a:defRPr sz="7333" b="1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4117" y="3899167"/>
            <a:ext cx="49724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 sz="2133"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62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42333" y="2661385"/>
            <a:ext cx="7656400" cy="1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7333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708867" y="1004867"/>
            <a:ext cx="2892800" cy="14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0666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89233" y="4095500"/>
            <a:ext cx="5813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2133">
                <a:solidFill>
                  <a:srgbClr val="595959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042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2828100" y="3498252"/>
            <a:ext cx="15240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 sz="4000">
                <a:solidFill>
                  <a:srgbClr val="FFFFFF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7837133" y="3496312"/>
            <a:ext cx="15240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 sz="4000">
                <a:solidFill>
                  <a:srgbClr val="FFFFFF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925900" y="4388333"/>
            <a:ext cx="33284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937133" y="4388333"/>
            <a:ext cx="33240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veat"/>
              <a:buNone/>
              <a:defRPr sz="16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80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95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953467" y="1950200"/>
            <a:ext cx="5252000" cy="3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Font typeface="Caveat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25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428800" y="1788200"/>
            <a:ext cx="73344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6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23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3198800" y="2306620"/>
            <a:ext cx="57944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Font typeface="Zeyada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81800" y="3664900"/>
            <a:ext cx="6828400" cy="1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28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98200" y="557349"/>
            <a:ext cx="5458800" cy="1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000">
                <a:solidFill>
                  <a:srgbClr val="FFFFFF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53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5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3062400" y="2388333"/>
            <a:ext cx="60672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3399000" y="5251900"/>
            <a:ext cx="5404400" cy="6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314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8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 hasCustomPrompt="1"/>
          </p:nvPr>
        </p:nvSpPr>
        <p:spPr>
          <a:xfrm>
            <a:off x="841433" y="1854600"/>
            <a:ext cx="10540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841433" y="3263900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4533169" y="2560300"/>
            <a:ext cx="3292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 hasCustomPrompt="1"/>
          </p:nvPr>
        </p:nvSpPr>
        <p:spPr>
          <a:xfrm>
            <a:off x="4532833" y="1854600"/>
            <a:ext cx="10484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4532855" y="3263900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5"/>
          </p:nvPr>
        </p:nvSpPr>
        <p:spPr>
          <a:xfrm>
            <a:off x="8231325" y="2560733"/>
            <a:ext cx="3292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 hasCustomPrompt="1"/>
          </p:nvPr>
        </p:nvSpPr>
        <p:spPr>
          <a:xfrm>
            <a:off x="8229600" y="1855033"/>
            <a:ext cx="10484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8229600" y="3264333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/>
          </p:nvPr>
        </p:nvSpPr>
        <p:spPr>
          <a:xfrm>
            <a:off x="841248" y="4794667"/>
            <a:ext cx="3293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841433" y="4088967"/>
            <a:ext cx="10540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3"/>
          </p:nvPr>
        </p:nvSpPr>
        <p:spPr>
          <a:xfrm>
            <a:off x="841433" y="5498267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/>
          </p:nvPr>
        </p:nvSpPr>
        <p:spPr>
          <a:xfrm>
            <a:off x="4533169" y="4794667"/>
            <a:ext cx="3292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32833" y="4088967"/>
            <a:ext cx="10484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6"/>
          </p:nvPr>
        </p:nvSpPr>
        <p:spPr>
          <a:xfrm>
            <a:off x="4532856" y="5498267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7"/>
          </p:nvPr>
        </p:nvSpPr>
        <p:spPr>
          <a:xfrm>
            <a:off x="8231333" y="4795100"/>
            <a:ext cx="3470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8" hasCustomPrompt="1"/>
          </p:nvPr>
        </p:nvSpPr>
        <p:spPr>
          <a:xfrm>
            <a:off x="8229600" y="4089400"/>
            <a:ext cx="10484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9"/>
          </p:nvPr>
        </p:nvSpPr>
        <p:spPr>
          <a:xfrm>
            <a:off x="8224800" y="5498700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0"/>
          </p:nvPr>
        </p:nvSpPr>
        <p:spPr>
          <a:xfrm>
            <a:off x="841233" y="2560300"/>
            <a:ext cx="3292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1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64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933800" y="3871500"/>
            <a:ext cx="600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Zeyada"/>
              <a:buNone/>
              <a:defRPr sz="5333" i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279200" y="2099500"/>
            <a:ext cx="7633600" cy="17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3333" i="1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3333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3333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3333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3333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3333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3333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3333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3333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54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802433" y="2405300"/>
            <a:ext cx="3359200" cy="1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solidFill>
                  <a:srgbClr val="595959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958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8225500" y="4188533"/>
            <a:ext cx="26908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2"/>
          </p:nvPr>
        </p:nvSpPr>
        <p:spPr>
          <a:xfrm>
            <a:off x="8225500" y="3424100"/>
            <a:ext cx="26908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940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86533" y="2662825"/>
            <a:ext cx="5813600" cy="1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7333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2" hasCustomPrompt="1"/>
          </p:nvPr>
        </p:nvSpPr>
        <p:spPr>
          <a:xfrm>
            <a:off x="1086533" y="1004867"/>
            <a:ext cx="2892800" cy="14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10666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1086533" y="4085267"/>
            <a:ext cx="5813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2133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943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5249467" y="2663801"/>
            <a:ext cx="5813600" cy="10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7333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2" hasCustomPrompt="1"/>
          </p:nvPr>
        </p:nvSpPr>
        <p:spPr>
          <a:xfrm>
            <a:off x="9439600" y="1004867"/>
            <a:ext cx="1623600" cy="14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10666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5249467" y="4085267"/>
            <a:ext cx="5813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2133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81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1097267" y="3831403"/>
            <a:ext cx="3825200" cy="9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Font typeface="Zeyada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/>
          <p:nvPr/>
        </p:nvSpPr>
        <p:spPr>
          <a:xfrm>
            <a:off x="1057167" y="5218033"/>
            <a:ext cx="464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1097267" y="4907867"/>
            <a:ext cx="382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060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7259767" y="3830860"/>
            <a:ext cx="3828400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Font typeface="Zeyada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/>
          <p:nvPr/>
        </p:nvSpPr>
        <p:spPr>
          <a:xfrm>
            <a:off x="1057167" y="5218033"/>
            <a:ext cx="464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>
            <a:off x="7254240" y="4907867"/>
            <a:ext cx="38284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37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29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/>
        </p:nvSpPr>
        <p:spPr>
          <a:xfrm>
            <a:off x="1057167" y="5218033"/>
            <a:ext cx="464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953467" y="2536499"/>
            <a:ext cx="5200400" cy="32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4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2"/>
          </p:nvPr>
        </p:nvSpPr>
        <p:spPr>
          <a:xfrm>
            <a:off x="6361733" y="4306068"/>
            <a:ext cx="52060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4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3"/>
          </p:nvPr>
        </p:nvSpPr>
        <p:spPr>
          <a:xfrm>
            <a:off x="6364224" y="2532317"/>
            <a:ext cx="5206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i="1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4"/>
          </p:nvPr>
        </p:nvSpPr>
        <p:spPr>
          <a:xfrm>
            <a:off x="953467" y="1752553"/>
            <a:ext cx="5206000" cy="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 sz="4667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5"/>
          </p:nvPr>
        </p:nvSpPr>
        <p:spPr>
          <a:xfrm>
            <a:off x="6364221" y="3526012"/>
            <a:ext cx="5206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 sz="4667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928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953467" y="1950200"/>
            <a:ext cx="5564800" cy="4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Font typeface="Caveat"/>
              <a:buChar char="●"/>
              <a:defRPr sz="2133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005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s 1">
  <p:cSld name="Title and two colum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1645920" y="2283689"/>
            <a:ext cx="4145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ubTitle" idx="2"/>
          </p:nvPr>
        </p:nvSpPr>
        <p:spPr>
          <a:xfrm>
            <a:off x="1645920" y="4396236"/>
            <a:ext cx="4145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eaweed Script"/>
              <a:buNone/>
              <a:defRPr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3"/>
          </p:nvPr>
        </p:nvSpPr>
        <p:spPr>
          <a:xfrm>
            <a:off x="1645920" y="3088361"/>
            <a:ext cx="41452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ubTitle" idx="4"/>
          </p:nvPr>
        </p:nvSpPr>
        <p:spPr>
          <a:xfrm>
            <a:off x="1645920" y="5200908"/>
            <a:ext cx="41452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30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360067" y="4003651"/>
            <a:ext cx="24384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rgbClr val="FFFFFF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ubTitle" idx="1"/>
          </p:nvPr>
        </p:nvSpPr>
        <p:spPr>
          <a:xfrm>
            <a:off x="1360067" y="4894867"/>
            <a:ext cx="243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 idx="2"/>
          </p:nvPr>
        </p:nvSpPr>
        <p:spPr>
          <a:xfrm>
            <a:off x="4887433" y="4001801"/>
            <a:ext cx="24384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rgbClr val="FFFFFF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ubTitle" idx="3"/>
          </p:nvPr>
        </p:nvSpPr>
        <p:spPr>
          <a:xfrm>
            <a:off x="4887433" y="4892667"/>
            <a:ext cx="243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title" idx="4"/>
          </p:nvPr>
        </p:nvSpPr>
        <p:spPr>
          <a:xfrm>
            <a:off x="8424900" y="4003651"/>
            <a:ext cx="24384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rgbClr val="FFFFFF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ubTitle" idx="5"/>
          </p:nvPr>
        </p:nvSpPr>
        <p:spPr>
          <a:xfrm>
            <a:off x="8424900" y="4894867"/>
            <a:ext cx="243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title" idx="6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619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1696733" y="2694360"/>
            <a:ext cx="36576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ubTitle" idx="1"/>
          </p:nvPr>
        </p:nvSpPr>
        <p:spPr>
          <a:xfrm>
            <a:off x="1698733" y="3195667"/>
            <a:ext cx="365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title" idx="2"/>
          </p:nvPr>
        </p:nvSpPr>
        <p:spPr>
          <a:xfrm>
            <a:off x="6837667" y="2694327"/>
            <a:ext cx="36576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ubTitle" idx="3"/>
          </p:nvPr>
        </p:nvSpPr>
        <p:spPr>
          <a:xfrm>
            <a:off x="6837667" y="3197200"/>
            <a:ext cx="365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title" idx="4"/>
          </p:nvPr>
        </p:nvSpPr>
        <p:spPr>
          <a:xfrm>
            <a:off x="6836800" y="5001353"/>
            <a:ext cx="36576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ubTitle" idx="5"/>
          </p:nvPr>
        </p:nvSpPr>
        <p:spPr>
          <a:xfrm>
            <a:off x="6836800" y="5498267"/>
            <a:ext cx="365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 idx="6"/>
          </p:nvPr>
        </p:nvSpPr>
        <p:spPr>
          <a:xfrm>
            <a:off x="1695867" y="5001353"/>
            <a:ext cx="36576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Seaweed Script"/>
              <a:buNone/>
              <a:defRPr sz="2133">
                <a:latin typeface="Seaweed Script"/>
                <a:ea typeface="Seaweed Script"/>
                <a:cs typeface="Seaweed Script"/>
                <a:sym typeface="Seaweed Script"/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7"/>
          </p:nvPr>
        </p:nvSpPr>
        <p:spPr>
          <a:xfrm>
            <a:off x="1695867" y="5498267"/>
            <a:ext cx="365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title" idx="8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840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953451" y="2674776"/>
            <a:ext cx="28652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chemeClr val="accent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953451" y="3290633"/>
            <a:ext cx="286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 idx="2"/>
          </p:nvPr>
        </p:nvSpPr>
        <p:spPr>
          <a:xfrm>
            <a:off x="4664032" y="2678539"/>
            <a:ext cx="28652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chemeClr val="accent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subTitle" idx="3"/>
          </p:nvPr>
        </p:nvSpPr>
        <p:spPr>
          <a:xfrm>
            <a:off x="4664032" y="3291840"/>
            <a:ext cx="286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 idx="4"/>
          </p:nvPr>
        </p:nvSpPr>
        <p:spPr>
          <a:xfrm>
            <a:off x="953451" y="4890876"/>
            <a:ext cx="2865200" cy="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chemeClr val="accent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5"/>
          </p:nvPr>
        </p:nvSpPr>
        <p:spPr>
          <a:xfrm>
            <a:off x="953451" y="5508396"/>
            <a:ext cx="2865200" cy="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 idx="6"/>
          </p:nvPr>
        </p:nvSpPr>
        <p:spPr>
          <a:xfrm>
            <a:off x="4664032" y="4885291"/>
            <a:ext cx="2865200" cy="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chemeClr val="accent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7"/>
          </p:nvPr>
        </p:nvSpPr>
        <p:spPr>
          <a:xfrm>
            <a:off x="4664032" y="5504297"/>
            <a:ext cx="28652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 idx="8"/>
          </p:nvPr>
        </p:nvSpPr>
        <p:spPr>
          <a:xfrm>
            <a:off x="8376933" y="2674743"/>
            <a:ext cx="28612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chemeClr val="accent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9"/>
          </p:nvPr>
        </p:nvSpPr>
        <p:spPr>
          <a:xfrm>
            <a:off x="8376933" y="3290633"/>
            <a:ext cx="2861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 idx="13"/>
          </p:nvPr>
        </p:nvSpPr>
        <p:spPr>
          <a:xfrm>
            <a:off x="8376933" y="4890876"/>
            <a:ext cx="2861200" cy="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4000">
                <a:solidFill>
                  <a:schemeClr val="accent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Zeyada"/>
              <a:buNone/>
              <a:defRPr sz="2133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4"/>
          </p:nvPr>
        </p:nvSpPr>
        <p:spPr>
          <a:xfrm>
            <a:off x="8376933" y="5508396"/>
            <a:ext cx="2861200" cy="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title" idx="15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213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 hasCustomPrompt="1"/>
          </p:nvPr>
        </p:nvSpPr>
        <p:spPr>
          <a:xfrm>
            <a:off x="947400" y="2856916"/>
            <a:ext cx="31212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000" b="1">
                <a:solidFill>
                  <a:schemeClr val="accent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7"/>
          <p:cNvSpPr txBox="1">
            <a:spLocks noGrp="1"/>
          </p:cNvSpPr>
          <p:nvPr>
            <p:ph type="subTitle" idx="1"/>
          </p:nvPr>
        </p:nvSpPr>
        <p:spPr>
          <a:xfrm>
            <a:off x="953467" y="4497108"/>
            <a:ext cx="31228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 idx="2" hasCustomPrompt="1"/>
          </p:nvPr>
        </p:nvSpPr>
        <p:spPr>
          <a:xfrm>
            <a:off x="4531967" y="2856916"/>
            <a:ext cx="31212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000" b="1">
                <a:solidFill>
                  <a:schemeClr val="accen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7"/>
          <p:cNvSpPr txBox="1">
            <a:spLocks noGrp="1"/>
          </p:cNvSpPr>
          <p:nvPr>
            <p:ph type="subTitle" idx="3"/>
          </p:nvPr>
        </p:nvSpPr>
        <p:spPr>
          <a:xfrm>
            <a:off x="8115733" y="4497108"/>
            <a:ext cx="31228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 idx="4" hasCustomPrompt="1"/>
          </p:nvPr>
        </p:nvSpPr>
        <p:spPr>
          <a:xfrm>
            <a:off x="8116533" y="2856916"/>
            <a:ext cx="31212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000" b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7"/>
          <p:cNvSpPr txBox="1">
            <a:spLocks noGrp="1"/>
          </p:cNvSpPr>
          <p:nvPr>
            <p:ph type="subTitle" idx="5"/>
          </p:nvPr>
        </p:nvSpPr>
        <p:spPr>
          <a:xfrm>
            <a:off x="4533600" y="4497108"/>
            <a:ext cx="31248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6"/>
          </p:nvPr>
        </p:nvSpPr>
        <p:spPr>
          <a:xfrm>
            <a:off x="953467" y="5229608"/>
            <a:ext cx="31228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7"/>
          </p:nvPr>
        </p:nvSpPr>
        <p:spPr>
          <a:xfrm>
            <a:off x="8115733" y="5229608"/>
            <a:ext cx="31228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8"/>
          </p:nvPr>
        </p:nvSpPr>
        <p:spPr>
          <a:xfrm>
            <a:off x="4533600" y="5229608"/>
            <a:ext cx="31248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 idx="9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404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 hasCustomPrompt="1"/>
          </p:nvPr>
        </p:nvSpPr>
        <p:spPr>
          <a:xfrm>
            <a:off x="963135" y="3499104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1"/>
          </p:nvPr>
        </p:nvSpPr>
        <p:spPr>
          <a:xfrm>
            <a:off x="963135" y="4791456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 idx="2" hasCustomPrompt="1"/>
          </p:nvPr>
        </p:nvSpPr>
        <p:spPr>
          <a:xfrm>
            <a:off x="3535647" y="3499104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4000" b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3"/>
          </p:nvPr>
        </p:nvSpPr>
        <p:spPr>
          <a:xfrm>
            <a:off x="6095967" y="4791456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6095967" y="3499104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4000" b="1">
                <a:solidFill>
                  <a:schemeClr val="dk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3535647" y="4791456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6"/>
          </p:nvPr>
        </p:nvSpPr>
        <p:spPr>
          <a:xfrm>
            <a:off x="963135" y="5498592"/>
            <a:ext cx="2560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7"/>
          </p:nvPr>
        </p:nvSpPr>
        <p:spPr>
          <a:xfrm>
            <a:off x="6096000" y="5498592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3535647" y="5498592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 idx="9"/>
          </p:nvPr>
        </p:nvSpPr>
        <p:spPr>
          <a:xfrm>
            <a:off x="1250000" y="484856"/>
            <a:ext cx="969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60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subTitle" idx="13"/>
          </p:nvPr>
        </p:nvSpPr>
        <p:spPr>
          <a:xfrm>
            <a:off x="8668479" y="4791456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 idx="14" hasCustomPrompt="1"/>
          </p:nvPr>
        </p:nvSpPr>
        <p:spPr>
          <a:xfrm>
            <a:off x="8668479" y="3499104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200"/>
              <a:buFont typeface="Zeyada"/>
              <a:buNone/>
              <a:defRPr sz="4000" b="1">
                <a:solidFill>
                  <a:schemeClr val="accen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Zeyada"/>
              <a:buNone/>
              <a:defRPr sz="8266">
                <a:latin typeface="Zeyada"/>
                <a:ea typeface="Zeyada"/>
                <a:cs typeface="Zeyada"/>
                <a:sym typeface="Zeyada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28"/>
          <p:cNvSpPr txBox="1">
            <a:spLocks noGrp="1"/>
          </p:cNvSpPr>
          <p:nvPr>
            <p:ph type="subTitle" idx="15"/>
          </p:nvPr>
        </p:nvSpPr>
        <p:spPr>
          <a:xfrm>
            <a:off x="8668512" y="5498592"/>
            <a:ext cx="25604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918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ctrTitle"/>
          </p:nvPr>
        </p:nvSpPr>
        <p:spPr>
          <a:xfrm>
            <a:off x="1640467" y="943605"/>
            <a:ext cx="42796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Zeyada"/>
              <a:buNone/>
              <a:defRPr sz="5333" b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6494733" y="4599628"/>
            <a:ext cx="43452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ssistant Medium"/>
              <a:buNone/>
              <a:defRPr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6316100" y="5236467"/>
            <a:ext cx="4735600" cy="10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CREDITS: This presentation template was created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, including icons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and infographics &amp; images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subTitle" idx="2"/>
          </p:nvPr>
        </p:nvSpPr>
        <p:spPr>
          <a:xfrm>
            <a:off x="1608292" y="2954889"/>
            <a:ext cx="38040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4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3"/>
          </p:nvPr>
        </p:nvSpPr>
        <p:spPr>
          <a:xfrm>
            <a:off x="1606545" y="4430072"/>
            <a:ext cx="3809600" cy="1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24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248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08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3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7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8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4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5FB18-2136-4CCE-A218-8901E25FE7AF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F157-5CE5-4ED3-B8BE-DB1BD96E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Zeyada"/>
              <a:buNone/>
              <a:defRPr sz="3500">
                <a:solidFill>
                  <a:schemeClr val="dk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98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/>
          <p:nvPr/>
        </p:nvSpPr>
        <p:spPr>
          <a:xfrm>
            <a:off x="953467" y="713333"/>
            <a:ext cx="10285200" cy="2647600"/>
          </a:xfrm>
          <a:prstGeom prst="roundRect">
            <a:avLst>
              <a:gd name="adj" fmla="val 16667"/>
            </a:avLst>
          </a:prstGeom>
          <a:solidFill>
            <a:srgbClr val="DA846F">
              <a:alpha val="18820"/>
            </a:srgbClr>
          </a:solidFill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5"/>
          <p:cNvSpPr/>
          <p:nvPr/>
        </p:nvSpPr>
        <p:spPr>
          <a:xfrm rot="275490">
            <a:off x="5686617" y="5026446"/>
            <a:ext cx="6582769" cy="1735325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034" y="3629132"/>
            <a:ext cx="6628468" cy="107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1476">
            <a:off x="723714" y="3161071"/>
            <a:ext cx="2964485" cy="317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6133">
            <a:off x="2533190" y="2588384"/>
            <a:ext cx="1326703" cy="152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74">
            <a:off x="4686462" y="3987679"/>
            <a:ext cx="1170181" cy="134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38838">
            <a:off x="10168965" y="3529621"/>
            <a:ext cx="597932" cy="68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45246">
            <a:off x="5092947" y="5378153"/>
            <a:ext cx="1329764" cy="153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318990">
            <a:off x="6887182" y="5024897"/>
            <a:ext cx="1329765" cy="153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635271">
            <a:off x="9706587" y="4854289"/>
            <a:ext cx="1179541" cy="135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645791">
            <a:off x="405787" y="-30969"/>
            <a:ext cx="1466152" cy="168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01817">
            <a:off x="10376471" y="-29585"/>
            <a:ext cx="1463760" cy="168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>
            <a:spLocks noGrp="1"/>
          </p:cNvSpPr>
          <p:nvPr>
            <p:ph type="ctrTitle"/>
          </p:nvPr>
        </p:nvSpPr>
        <p:spPr>
          <a:xfrm>
            <a:off x="1852067" y="1204674"/>
            <a:ext cx="8843600" cy="20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9600" b="0" dirty="0" err="1"/>
              <a:t>Luyện</a:t>
            </a:r>
            <a:r>
              <a:rPr lang="en-US" sz="9600" b="0" dirty="0"/>
              <a:t> </a:t>
            </a:r>
            <a:r>
              <a:rPr lang="en-US" sz="9600" b="0" dirty="0" err="1"/>
              <a:t>tập</a:t>
            </a:r>
            <a:endParaRPr sz="96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39616" y="3978705"/>
            <a:ext cx="4972400" cy="369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SGK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trang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109</a:t>
            </a:r>
          </a:p>
        </p:txBody>
      </p:sp>
    </p:spTree>
    <p:extLst>
      <p:ext uri="{BB962C8B-B14F-4D97-AF65-F5344CB8AC3E}">
        <p14:creationId xmlns:p14="http://schemas.microsoft.com/office/powerpoint/2010/main" val="10987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004524" y="457390"/>
            <a:ext cx="4572000" cy="2142698"/>
          </a:xfrm>
          <a:prstGeom prst="cloudCallout">
            <a:avLst>
              <a:gd name="adj1" fmla="val -69085"/>
              <a:gd name="adj2" fmla="val 656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nhật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ngày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tháng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năm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nào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Cloud Callout 1">
            <a:extLst>
              <a:ext uri="{FF2B5EF4-FFF2-40B4-BE49-F238E27FC236}">
                <a16:creationId xmlns="" xmlns:a16="http://schemas.microsoft.com/office/drawing/2014/main" id="{AE701386-7980-4681-B675-381DA333FD01}"/>
              </a:ext>
            </a:extLst>
          </p:cNvPr>
          <p:cNvSpPr/>
          <p:nvPr/>
        </p:nvSpPr>
        <p:spPr>
          <a:xfrm>
            <a:off x="7423624" y="3035490"/>
            <a:ext cx="4572000" cy="2142698"/>
          </a:xfrm>
          <a:prstGeom prst="cloudCallout">
            <a:avLst>
              <a:gd name="adj1" fmla="val -74918"/>
              <a:gd name="adj2" fmla="val -433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nhật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ngày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thư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́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mấy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="" xmlns:a16="http://schemas.microsoft.com/office/drawing/2014/main" id="{976F51D9-848E-4F1F-AC1E-A70F1A826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&#10;&#10;Description automatically generated">
            <a:extLst>
              <a:ext uri="{FF2B5EF4-FFF2-40B4-BE49-F238E27FC236}">
                <a16:creationId xmlns="" xmlns:a16="http://schemas.microsoft.com/office/drawing/2014/main" id="{26548290-0199-4FA3-952A-A6DD33544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330200"/>
            <a:ext cx="6858000" cy="652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E734CB-BE5E-481B-B4D5-F982AC3E23DC}"/>
              </a:ext>
            </a:extLst>
          </p:cNvPr>
          <p:cNvSpPr txBox="1"/>
          <p:nvPr/>
        </p:nvSpPr>
        <p:spPr>
          <a:xfrm>
            <a:off x="6459466" y="862990"/>
            <a:ext cx="540233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đầu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của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2022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nào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36E754-E589-4A10-A949-68ED0E8C9D0E}"/>
              </a:ext>
            </a:extLst>
          </p:cNvPr>
          <p:cNvSpPr txBox="1"/>
          <p:nvPr/>
        </p:nvSpPr>
        <p:spPr>
          <a:xfrm>
            <a:off x="6459466" y="2177871"/>
            <a:ext cx="540233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đầu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của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2022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F7CBBE-D0A8-48C8-BC77-35BDF934036F}"/>
              </a:ext>
            </a:extLst>
          </p:cNvPr>
          <p:cNvSpPr txBox="1"/>
          <p:nvPr/>
        </p:nvSpPr>
        <p:spPr>
          <a:xfrm>
            <a:off x="6459466" y="3638119"/>
            <a:ext cx="540233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cuối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cùng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của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2022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nào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DA3141-1726-4C4B-9827-4EC69397C080}"/>
              </a:ext>
            </a:extLst>
          </p:cNvPr>
          <p:cNvSpPr txBox="1"/>
          <p:nvPr/>
        </p:nvSpPr>
        <p:spPr>
          <a:xfrm>
            <a:off x="6459466" y="5067552"/>
            <a:ext cx="549123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đầu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của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2022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26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12.</a:t>
            </a:r>
          </a:p>
        </p:txBody>
      </p:sp>
    </p:spTree>
    <p:extLst>
      <p:ext uri="{BB962C8B-B14F-4D97-AF65-F5344CB8AC3E}">
        <p14:creationId xmlns:p14="http://schemas.microsoft.com/office/powerpoint/2010/main" val="4274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&#10;&#10;Description automatically generated">
            <a:extLst>
              <a:ext uri="{FF2B5EF4-FFF2-40B4-BE49-F238E27FC236}">
                <a16:creationId xmlns="" xmlns:a16="http://schemas.microsoft.com/office/drawing/2014/main" id="{B8A44316-CA95-4A78-9186-C203A1CA0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77803" r="63043" b="2344"/>
          <a:stretch/>
        </p:blipFill>
        <p:spPr>
          <a:xfrm>
            <a:off x="838199" y="824889"/>
            <a:ext cx="4670631" cy="3658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479168-EFEF-44F2-BC87-BF08F98B6648}"/>
              </a:ext>
            </a:extLst>
          </p:cNvPr>
          <p:cNvSpPr txBox="1"/>
          <p:nvPr/>
        </p:nvSpPr>
        <p:spPr>
          <a:xfrm>
            <a:off x="6096000" y="824889"/>
            <a:ext cx="540233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Các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chủ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nhật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10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những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nào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145BD6-B88F-4E88-83EC-1823E452A382}"/>
              </a:ext>
            </a:extLst>
          </p:cNvPr>
          <p:cNvSpPr txBox="1"/>
          <p:nvPr/>
        </p:nvSpPr>
        <p:spPr>
          <a:xfrm>
            <a:off x="6096000" y="2832100"/>
            <a:ext cx="540233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Các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chủ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nhật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10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những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2, 9, 16, 23</a:t>
            </a:r>
          </a:p>
        </p:txBody>
      </p:sp>
    </p:spTree>
    <p:extLst>
      <p:ext uri="{BB962C8B-B14F-4D97-AF65-F5344CB8AC3E}">
        <p14:creationId xmlns:p14="http://schemas.microsoft.com/office/powerpoint/2010/main" val="32676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60107" y="1086840"/>
            <a:ext cx="5186149" cy="3603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355" y="1091820"/>
            <a:ext cx="5186149" cy="3603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69994" y="4236577"/>
            <a:ext cx="3343701" cy="9826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31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ngày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44853" y="4203510"/>
            <a:ext cx="3343701" cy="9826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ngày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814" y="5500558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2008" y="5465336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0489" y="5448775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3450" y="5306851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9808" y="5610769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6638" y="5331489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4333" y="6208652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6948" y="6208651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4596" y="6202720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8444" y="6000507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80226" y="6220182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6222" y="5893487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12</a:t>
            </a:r>
          </a:p>
        </p:txBody>
      </p:sp>
      <p:sp>
        <p:nvSpPr>
          <p:cNvPr id="18" name="Oval 17"/>
          <p:cNvSpPr/>
          <p:nvPr/>
        </p:nvSpPr>
        <p:spPr>
          <a:xfrm>
            <a:off x="696036" y="265942"/>
            <a:ext cx="750627" cy="6141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2668" y="197192"/>
            <a:ext cx="455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</a:p>
        </p:txBody>
      </p:sp>
      <p:pic>
        <p:nvPicPr>
          <p:cNvPr id="2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90143">
            <a:off x="1609146" y="3855680"/>
            <a:ext cx="1121695" cy="129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4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45027">
            <a:off x="7058907" y="4025086"/>
            <a:ext cx="877637" cy="1010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5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0.00949 L 0.01145 -0.5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03164 -0.56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8 0.00532 L -0.59427 -0.474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14714 -0.564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01505 L -0.48164 -0.417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08 0.13657 L -0.04623 -0.428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91 0.07963 L -0.62578 -0.318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1588 -0.561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1576 -0.565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12969 -0.40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07552 -0.561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815827"/>
            <a:ext cx="634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Khoanh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vào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chữ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đặt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trước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câu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trả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lời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đúng</a:t>
            </a:r>
            <a:r>
              <a:rPr lang="en-US" sz="2400" dirty="0"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764275" y="663343"/>
            <a:ext cx="750627" cy="614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2071" y="1705971"/>
            <a:ext cx="963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30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8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chủ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nhật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thì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mùng</a:t>
            </a:r>
            <a:r>
              <a:rPr lang="en-US" sz="2400" dirty="0">
                <a:latin typeface="Book Antiqua" panose="02040602050305030304" pitchFamily="18" charset="0"/>
              </a:rPr>
              <a:t> 2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9 </a:t>
            </a:r>
            <a:r>
              <a:rPr lang="en-US" sz="2400" dirty="0" err="1">
                <a:latin typeface="Book Antiqua" panose="02040602050305030304" pitchFamily="18" charset="0"/>
              </a:rPr>
              <a:t>cùng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năm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đó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9242" y="2483893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A. </a:t>
            </a:r>
            <a:r>
              <a:rPr lang="en-US" sz="2800" dirty="0" err="1">
                <a:latin typeface="Book Antiqua" panose="02040602050305030304" pitchFamily="18" charset="0"/>
              </a:rPr>
              <a:t>Thứ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hai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6090" y="2483893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B. </a:t>
            </a:r>
            <a:r>
              <a:rPr lang="en-US" sz="2800" dirty="0" err="1">
                <a:latin typeface="Book Antiqua" panose="02040602050305030304" pitchFamily="18" charset="0"/>
              </a:rPr>
              <a:t>Thứ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ba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1744" y="2483893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C. </a:t>
            </a:r>
            <a:r>
              <a:rPr lang="en-US" sz="2800" dirty="0" err="1">
                <a:latin typeface="Book Antiqua" panose="02040602050305030304" pitchFamily="18" charset="0"/>
              </a:rPr>
              <a:t>Thứ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tư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7398" y="2483893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D. </a:t>
            </a:r>
            <a:r>
              <a:rPr lang="en-US" sz="2800" dirty="0" err="1">
                <a:latin typeface="Book Antiqua" panose="02040602050305030304" pitchFamily="18" charset="0"/>
              </a:rPr>
              <a:t>Thứ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năm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46558"/>
              </p:ext>
            </p:extLst>
          </p:nvPr>
        </p:nvGraphicFramePr>
        <p:xfrm>
          <a:off x="1912205" y="3490162"/>
          <a:ext cx="9059078" cy="14093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4154">
                  <a:extLst>
                    <a:ext uri="{9D8B030D-6E8A-4147-A177-3AD203B41FA5}">
                      <a16:colId xmlns="" xmlns:a16="http://schemas.microsoft.com/office/drawing/2014/main" val="1230461087"/>
                    </a:ext>
                  </a:extLst>
                </a:gridCol>
                <a:gridCol w="1294154">
                  <a:extLst>
                    <a:ext uri="{9D8B030D-6E8A-4147-A177-3AD203B41FA5}">
                      <a16:colId xmlns="" xmlns:a16="http://schemas.microsoft.com/office/drawing/2014/main" val="3773198874"/>
                    </a:ext>
                  </a:extLst>
                </a:gridCol>
                <a:gridCol w="1294154">
                  <a:extLst>
                    <a:ext uri="{9D8B030D-6E8A-4147-A177-3AD203B41FA5}">
                      <a16:colId xmlns="" xmlns:a16="http://schemas.microsoft.com/office/drawing/2014/main" val="14222268"/>
                    </a:ext>
                  </a:extLst>
                </a:gridCol>
                <a:gridCol w="1294154">
                  <a:extLst>
                    <a:ext uri="{9D8B030D-6E8A-4147-A177-3AD203B41FA5}">
                      <a16:colId xmlns="" xmlns:a16="http://schemas.microsoft.com/office/drawing/2014/main" val="2701502031"/>
                    </a:ext>
                  </a:extLst>
                </a:gridCol>
                <a:gridCol w="1294154">
                  <a:extLst>
                    <a:ext uri="{9D8B030D-6E8A-4147-A177-3AD203B41FA5}">
                      <a16:colId xmlns="" xmlns:a16="http://schemas.microsoft.com/office/drawing/2014/main" val="2219780810"/>
                    </a:ext>
                  </a:extLst>
                </a:gridCol>
                <a:gridCol w="1294154">
                  <a:extLst>
                    <a:ext uri="{9D8B030D-6E8A-4147-A177-3AD203B41FA5}">
                      <a16:colId xmlns="" xmlns:a16="http://schemas.microsoft.com/office/drawing/2014/main" val="2430073639"/>
                    </a:ext>
                  </a:extLst>
                </a:gridCol>
                <a:gridCol w="1294154">
                  <a:extLst>
                    <a:ext uri="{9D8B030D-6E8A-4147-A177-3AD203B41FA5}">
                      <a16:colId xmlns="" xmlns:a16="http://schemas.microsoft.com/office/drawing/2014/main" val="4159898951"/>
                    </a:ext>
                  </a:extLst>
                </a:gridCol>
              </a:tblGrid>
              <a:tr h="7046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Chủ</a:t>
                      </a:r>
                      <a:r>
                        <a:rPr lang="en-US" sz="2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Thứ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hai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Thứ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Thứ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tư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Thứ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năm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Thứ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sáu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Thứ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bảy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6485215"/>
                  </a:ext>
                </a:extLst>
              </a:tr>
              <a:tr h="704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30/8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9789289"/>
                  </a:ext>
                </a:extLst>
              </a:tr>
            </a:tbl>
          </a:graphicData>
        </a:graphic>
      </p:graphicFrame>
      <p:sp>
        <p:nvSpPr>
          <p:cNvPr id="10" name="Oval Callout 9"/>
          <p:cNvSpPr/>
          <p:nvPr/>
        </p:nvSpPr>
        <p:spPr>
          <a:xfrm>
            <a:off x="129654" y="4899546"/>
            <a:ext cx="2347415" cy="1555845"/>
          </a:xfrm>
          <a:prstGeom prst="wedgeEllipseCallout">
            <a:avLst>
              <a:gd name="adj1" fmla="val -51066"/>
              <a:gd name="adj2" fmla="val 5197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8 </a:t>
            </a:r>
            <a:r>
              <a:rPr lang="en-US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31 </a:t>
            </a:r>
            <a:r>
              <a:rPr lang="en-US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ngày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0365" y="4329638"/>
            <a:ext cx="88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1/9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3702" y="4329639"/>
            <a:ext cx="103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31/8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3727" y="4329638"/>
            <a:ext cx="103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2/9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4914" y="4329638"/>
            <a:ext cx="103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3/9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7516" y="4329637"/>
            <a:ext cx="103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4/9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02292" y="4278343"/>
            <a:ext cx="103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5/9</a:t>
            </a:r>
          </a:p>
        </p:txBody>
      </p:sp>
      <p:sp>
        <p:nvSpPr>
          <p:cNvPr id="17" name="Oval 16"/>
          <p:cNvSpPr/>
          <p:nvPr/>
        </p:nvSpPr>
        <p:spPr>
          <a:xfrm>
            <a:off x="6346209" y="2483893"/>
            <a:ext cx="644857" cy="5232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oogle Shape;24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90143">
            <a:off x="4496522" y="5576819"/>
            <a:ext cx="1121695" cy="129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42600">
            <a:off x="848224" y="3787146"/>
            <a:ext cx="974478" cy="112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4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01571">
            <a:off x="214469" y="-114427"/>
            <a:ext cx="1099614" cy="126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45027">
            <a:off x="7846446" y="226384"/>
            <a:ext cx="877637" cy="101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4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448862">
            <a:off x="10527690" y="4413669"/>
            <a:ext cx="1097971" cy="1265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4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/>
          <p:nvPr/>
        </p:nvSpPr>
        <p:spPr>
          <a:xfrm>
            <a:off x="953467" y="713333"/>
            <a:ext cx="10285200" cy="2647600"/>
          </a:xfrm>
          <a:prstGeom prst="roundRect">
            <a:avLst>
              <a:gd name="adj" fmla="val 16667"/>
            </a:avLst>
          </a:prstGeom>
          <a:solidFill>
            <a:srgbClr val="DA846F">
              <a:alpha val="18820"/>
            </a:srgbClr>
          </a:solidFill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5"/>
          <p:cNvSpPr/>
          <p:nvPr/>
        </p:nvSpPr>
        <p:spPr>
          <a:xfrm rot="275490">
            <a:off x="5686617" y="5026446"/>
            <a:ext cx="6582769" cy="1735325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034" y="3629132"/>
            <a:ext cx="6628468" cy="107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1476">
            <a:off x="723714" y="3161071"/>
            <a:ext cx="2964485" cy="317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6133">
            <a:off x="2533190" y="2588384"/>
            <a:ext cx="1326703" cy="152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74">
            <a:off x="4686462" y="3987679"/>
            <a:ext cx="1170181" cy="134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38838">
            <a:off x="10168965" y="3529621"/>
            <a:ext cx="597932" cy="68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45246">
            <a:off x="5092947" y="5378153"/>
            <a:ext cx="1329764" cy="153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318990">
            <a:off x="6887182" y="5024897"/>
            <a:ext cx="1329765" cy="153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635271">
            <a:off x="9706587" y="4854289"/>
            <a:ext cx="1179541" cy="135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645791">
            <a:off x="405787" y="-30969"/>
            <a:ext cx="1466152" cy="168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01817">
            <a:off x="10376471" y="-29585"/>
            <a:ext cx="1463760" cy="168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>
            <a:spLocks noGrp="1"/>
          </p:cNvSpPr>
          <p:nvPr>
            <p:ph type="ctrTitle"/>
          </p:nvPr>
        </p:nvSpPr>
        <p:spPr>
          <a:xfrm>
            <a:off x="1852067" y="1204674"/>
            <a:ext cx="8843600" cy="20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9600" b="0" dirty="0"/>
              <a:t>Thank!</a:t>
            </a:r>
            <a:endParaRPr sz="96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39616" y="3978705"/>
            <a:ext cx="4972400" cy="369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1 + 1 = 2</a:t>
            </a:r>
          </a:p>
        </p:txBody>
      </p:sp>
    </p:spTree>
    <p:extLst>
      <p:ext uri="{BB962C8B-B14F-4D97-AF65-F5344CB8AC3E}">
        <p14:creationId xmlns:p14="http://schemas.microsoft.com/office/powerpoint/2010/main" val="6479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/>
          <p:nvPr/>
        </p:nvSpPr>
        <p:spPr>
          <a:xfrm>
            <a:off x="0" y="80005"/>
            <a:ext cx="11567160" cy="214911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  <a:alpha val="10710"/>
            </a:scheme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506400" y="155592"/>
            <a:ext cx="10489260" cy="3405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u="sng" dirty="0">
                <a:solidFill>
                  <a:schemeClr val="tx1">
                    <a:lumMod val="75000"/>
                  </a:schemeClr>
                </a:solidFill>
              </a:rPr>
              <a:t>Bài 1</a:t>
            </a:r>
            <a:r>
              <a:rPr lang="en" sz="4800" dirty="0">
                <a:solidFill>
                  <a:schemeClr val="tx1">
                    <a:lumMod val="75000"/>
                  </a:schemeClr>
                </a:solidFill>
              </a:rPr>
              <a:t>: Quan sát tờ lịch tháng 1,2,3 năm 2021 và trả lời các câu hỏi:</a:t>
            </a:r>
            <a:endParaRPr sz="4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87331">
            <a:off x="9279267" y="1788378"/>
            <a:ext cx="2138621" cy="5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0143">
            <a:off x="-197203" y="1494107"/>
            <a:ext cx="1495593" cy="172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42600">
            <a:off x="1676600" y="5245557"/>
            <a:ext cx="1299304" cy="14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01571">
            <a:off x="10764550" y="2175346"/>
            <a:ext cx="1466152" cy="16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/>
          <p:nvPr/>
        </p:nvSpPr>
        <p:spPr>
          <a:xfrm>
            <a:off x="-283066" y="5321353"/>
            <a:ext cx="2361567" cy="1346267"/>
          </a:xfrm>
          <a:custGeom>
            <a:avLst/>
            <a:gdLst/>
            <a:ahLst/>
            <a:cxnLst/>
            <a:rect l="l" t="t" r="r" b="b"/>
            <a:pathLst>
              <a:path w="70847" h="40388" extrusionOk="0">
                <a:moveTo>
                  <a:pt x="0" y="35924"/>
                </a:moveTo>
                <a:cubicBezTo>
                  <a:pt x="12725" y="39104"/>
                  <a:pt x="29268" y="37265"/>
                  <a:pt x="38541" y="27989"/>
                </a:cubicBezTo>
                <a:cubicBezTo>
                  <a:pt x="44383" y="22145"/>
                  <a:pt x="47658" y="10494"/>
                  <a:pt x="43075" y="3618"/>
                </a:cubicBezTo>
                <a:cubicBezTo>
                  <a:pt x="40813" y="224"/>
                  <a:pt x="35042" y="-505"/>
                  <a:pt x="31173" y="784"/>
                </a:cubicBezTo>
                <a:cubicBezTo>
                  <a:pt x="29169" y="1452"/>
                  <a:pt x="28919" y="4420"/>
                  <a:pt x="28339" y="6451"/>
                </a:cubicBezTo>
                <a:cubicBezTo>
                  <a:pt x="25934" y="14866"/>
                  <a:pt x="28384" y="25767"/>
                  <a:pt x="34573" y="31956"/>
                </a:cubicBezTo>
                <a:cubicBezTo>
                  <a:pt x="43160" y="40543"/>
                  <a:pt x="62260" y="43944"/>
                  <a:pt x="70847" y="35357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245" name="Google Shape;24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345027">
            <a:off x="10461929" y="301846"/>
            <a:ext cx="1170183" cy="134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448862">
            <a:off x="10099704" y="4890035"/>
            <a:ext cx="1463961" cy="1687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EC90A37-2E1A-482D-BC82-4549D769A483}"/>
              </a:ext>
            </a:extLst>
          </p:cNvPr>
          <p:cNvGrpSpPr/>
          <p:nvPr/>
        </p:nvGrpSpPr>
        <p:grpSpPr>
          <a:xfrm>
            <a:off x="119026" y="2658375"/>
            <a:ext cx="11953948" cy="3823083"/>
            <a:chOff x="0" y="1010213"/>
            <a:chExt cx="11953948" cy="3823083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1F3BEAB-C284-40E5-B2E1-15C8744450FF}"/>
                </a:ext>
              </a:extLst>
            </p:cNvPr>
            <p:cNvGrpSpPr/>
            <p:nvPr/>
          </p:nvGrpSpPr>
          <p:grpSpPr>
            <a:xfrm>
              <a:off x="0" y="1010213"/>
              <a:ext cx="11953948" cy="3823083"/>
              <a:chOff x="0" y="1010213"/>
              <a:chExt cx="11953948" cy="382308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C79161A7-E34E-47D7-8FAB-D0D1F94DC8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6223" b="16505"/>
              <a:stretch/>
            </p:blipFill>
            <p:spPr>
              <a:xfrm>
                <a:off x="0" y="1015903"/>
                <a:ext cx="5059623" cy="3817393"/>
              </a:xfrm>
              <a:prstGeom prst="rect">
                <a:avLst/>
              </a:prstGeom>
            </p:spPr>
          </p:pic>
          <p:pic>
            <p:nvPicPr>
              <p:cNvPr id="15" name="Picture 2" descr="Chi tiết các ngày nghỉ lễ trong năm 2021  - Ảnh 2.">
                <a:extLst>
                  <a:ext uri="{FF2B5EF4-FFF2-40B4-BE49-F238E27FC236}">
                    <a16:creationId xmlns="" xmlns:a16="http://schemas.microsoft.com/office/drawing/2014/main" id="{6F3EE94A-A872-4447-B8EA-721B14653C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47" t="2849" b="24807"/>
              <a:stretch/>
            </p:blipFill>
            <p:spPr bwMode="auto">
              <a:xfrm>
                <a:off x="5059623" y="1015903"/>
                <a:ext cx="3796400" cy="3811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Chi tiết các ngày nghỉ lễ trong năm 2021  - Ảnh 3.">
                <a:extLst>
                  <a:ext uri="{FF2B5EF4-FFF2-40B4-BE49-F238E27FC236}">
                    <a16:creationId xmlns="" xmlns:a16="http://schemas.microsoft.com/office/drawing/2014/main" id="{6C1AAAF9-0043-4055-BE49-19560BBC58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43" b="17935"/>
              <a:stretch/>
            </p:blipFill>
            <p:spPr bwMode="auto">
              <a:xfrm>
                <a:off x="8856022" y="1010213"/>
                <a:ext cx="3097925" cy="3752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BE9C7ACE-43D5-4FEE-A3C0-6F7A3510DE35}"/>
                  </a:ext>
                </a:extLst>
              </p:cNvPr>
              <p:cNvSpPr/>
              <p:nvPr/>
            </p:nvSpPr>
            <p:spPr>
              <a:xfrm>
                <a:off x="3534771" y="2849036"/>
                <a:ext cx="1119116" cy="145436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560DCDC-C85D-44E6-BE21-0B6388F63AEB}"/>
                  </a:ext>
                </a:extLst>
              </p:cNvPr>
              <p:cNvSpPr/>
              <p:nvPr/>
            </p:nvSpPr>
            <p:spPr>
              <a:xfrm>
                <a:off x="2183641" y="3217525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8488AF6-070B-4AA6-944F-B02B796CC346}"/>
                  </a:ext>
                </a:extLst>
              </p:cNvPr>
              <p:cNvSpPr/>
              <p:nvPr/>
            </p:nvSpPr>
            <p:spPr>
              <a:xfrm>
                <a:off x="2183640" y="3683677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FCF92BDD-47E2-4D6D-821F-3E9326A367DB}"/>
                  </a:ext>
                </a:extLst>
              </p:cNvPr>
              <p:cNvSpPr/>
              <p:nvPr/>
            </p:nvSpPr>
            <p:spPr>
              <a:xfrm>
                <a:off x="2183639" y="4073093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029EE159-6220-493F-8FAB-775A9364DF82}"/>
                  </a:ext>
                </a:extLst>
              </p:cNvPr>
              <p:cNvSpPr/>
              <p:nvPr/>
            </p:nvSpPr>
            <p:spPr>
              <a:xfrm>
                <a:off x="2183639" y="4462509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0705CBA-F1FB-4E37-BE08-0C2AC55F92C1}"/>
                  </a:ext>
                </a:extLst>
              </p:cNvPr>
              <p:cNvSpPr/>
              <p:nvPr/>
            </p:nvSpPr>
            <p:spPr>
              <a:xfrm>
                <a:off x="5352362" y="2921754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CBA86427-14C0-4565-9565-6D9FD46EB2BA}"/>
                  </a:ext>
                </a:extLst>
              </p:cNvPr>
              <p:cNvSpPr/>
              <p:nvPr/>
            </p:nvSpPr>
            <p:spPr>
              <a:xfrm>
                <a:off x="5408860" y="3466530"/>
                <a:ext cx="3097925" cy="80753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57D917F-D599-4EE3-9AB8-6428DE28B25F}"/>
                  </a:ext>
                </a:extLst>
              </p:cNvPr>
              <p:cNvSpPr/>
              <p:nvPr/>
            </p:nvSpPr>
            <p:spPr>
              <a:xfrm>
                <a:off x="5465359" y="3973540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F930B3A-F150-4DBC-97E6-0E8CB4FB8CEF}"/>
                  </a:ext>
                </a:extLst>
              </p:cNvPr>
              <p:cNvSpPr/>
              <p:nvPr/>
            </p:nvSpPr>
            <p:spPr>
              <a:xfrm>
                <a:off x="5547240" y="4417917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122055A6-A3C6-4647-A4B0-42C1B4B9F2ED}"/>
                  </a:ext>
                </a:extLst>
              </p:cNvPr>
              <p:cNvSpPr/>
              <p:nvPr/>
            </p:nvSpPr>
            <p:spPr>
              <a:xfrm>
                <a:off x="8799520" y="2798069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685BF624-11A9-4D04-BF6A-E15BE2838FF3}"/>
                  </a:ext>
                </a:extLst>
              </p:cNvPr>
              <p:cNvSpPr/>
              <p:nvPr/>
            </p:nvSpPr>
            <p:spPr>
              <a:xfrm>
                <a:off x="8799520" y="3194708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6E15F82B-B126-4FBE-986A-259D8BAB5B58}"/>
                  </a:ext>
                </a:extLst>
              </p:cNvPr>
              <p:cNvSpPr/>
              <p:nvPr/>
            </p:nvSpPr>
            <p:spPr>
              <a:xfrm>
                <a:off x="8856023" y="3574353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E0D48BF4-D62C-46C9-8218-B8CA1B3CD65D}"/>
                  </a:ext>
                </a:extLst>
              </p:cNvPr>
              <p:cNvSpPr/>
              <p:nvPr/>
            </p:nvSpPr>
            <p:spPr>
              <a:xfrm>
                <a:off x="8856023" y="4048137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02C35170-5A4E-45D8-8BD5-164D82F67504}"/>
                  </a:ext>
                </a:extLst>
              </p:cNvPr>
              <p:cNvSpPr/>
              <p:nvPr/>
            </p:nvSpPr>
            <p:spPr>
              <a:xfrm>
                <a:off x="8856023" y="4493039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D0ADFC5-4DDB-44EE-AAFC-9098D2BC6E05}"/>
                </a:ext>
              </a:extLst>
            </p:cNvPr>
            <p:cNvSpPr txBox="1"/>
            <p:nvPr/>
          </p:nvSpPr>
          <p:spPr>
            <a:xfrm>
              <a:off x="11259402" y="1341459"/>
              <a:ext cx="395785" cy="584775"/>
            </a:xfrm>
            <a:prstGeom prst="rect">
              <a:avLst/>
            </a:prstGeom>
            <a:solidFill>
              <a:srgbClr val="FFF6BE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Book Antiqua" panose="02040602050305030304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6478" y="196599"/>
            <a:ext cx="11953948" cy="3823083"/>
            <a:chOff x="0" y="1010213"/>
            <a:chExt cx="11953948" cy="382308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010213"/>
              <a:ext cx="11953948" cy="3823083"/>
              <a:chOff x="0" y="1010213"/>
              <a:chExt cx="11953948" cy="382308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l="26223" b="16505"/>
              <a:stretch/>
            </p:blipFill>
            <p:spPr>
              <a:xfrm>
                <a:off x="0" y="1015903"/>
                <a:ext cx="5059623" cy="3817393"/>
              </a:xfrm>
              <a:prstGeom prst="rect">
                <a:avLst/>
              </a:prstGeom>
            </p:spPr>
          </p:pic>
          <p:pic>
            <p:nvPicPr>
              <p:cNvPr id="1026" name="Picture 2" descr="Chi tiết các ngày nghỉ lễ trong năm 2021  - Ảnh 2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47" t="2849" b="24807"/>
              <a:stretch/>
            </p:blipFill>
            <p:spPr bwMode="auto">
              <a:xfrm>
                <a:off x="5059623" y="1015903"/>
                <a:ext cx="3796400" cy="3811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hi tiết các ngày nghỉ lễ trong năm 2021  - Ảnh 3.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43" b="17935"/>
              <a:stretch/>
            </p:blipFill>
            <p:spPr bwMode="auto">
              <a:xfrm>
                <a:off x="8856022" y="1010213"/>
                <a:ext cx="3097925" cy="3752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534771" y="2849036"/>
                <a:ext cx="1119116" cy="145436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83641" y="3217525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3640" y="3683677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83639" y="4073093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83639" y="4462509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52362" y="2921754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08860" y="3466530"/>
                <a:ext cx="3097925" cy="80753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65359" y="3973540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547240" y="4417917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799520" y="2798069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799520" y="3194708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856023" y="3574353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856023" y="4048137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856023" y="4493039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259402" y="1341459"/>
              <a:ext cx="395785" cy="584775"/>
            </a:xfrm>
            <a:prstGeom prst="rect">
              <a:avLst/>
            </a:prstGeom>
            <a:solidFill>
              <a:srgbClr val="FFF6BE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Book Antiqua" panose="02040602050305030304" pitchFamily="18" charset="0"/>
                </a:rPr>
                <a:t>3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2012" y="343279"/>
            <a:ext cx="278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313" y="4297339"/>
            <a:ext cx="52816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mùng</a:t>
            </a:r>
            <a:r>
              <a:rPr lang="en-US" sz="2400" dirty="0">
                <a:latin typeface="Book Antiqua" panose="02040602050305030304" pitchFamily="18" charset="0"/>
              </a:rPr>
              <a:t> 3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2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mấy</a:t>
            </a:r>
            <a:r>
              <a:rPr lang="en-US" sz="2400" dirty="0">
                <a:latin typeface="Book Antiqua" panose="02040602050305030304" pitchFamily="18" charset="0"/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313" y="4887057"/>
            <a:ext cx="52816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mùng</a:t>
            </a:r>
            <a:r>
              <a:rPr lang="en-US" sz="2400" dirty="0">
                <a:latin typeface="Book Antiqua" panose="02040602050305030304" pitchFamily="18" charset="0"/>
              </a:rPr>
              <a:t> 8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3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mấy</a:t>
            </a:r>
            <a:r>
              <a:rPr lang="en-US" sz="2400" dirty="0">
                <a:latin typeface="Book Antiqua" panose="02040602050305030304" pitchFamily="18" charset="0"/>
              </a:rPr>
              <a:t>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313" y="5416514"/>
            <a:ext cx="58548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đầu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tiên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của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3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mấy</a:t>
            </a:r>
            <a:r>
              <a:rPr lang="en-US" sz="2400" dirty="0"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313" y="6063018"/>
            <a:ext cx="58548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cuối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cùng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của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1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mấy</a:t>
            </a:r>
            <a:r>
              <a:rPr lang="en-US" sz="2400" dirty="0"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6340" y="4234343"/>
            <a:ext cx="492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mùng</a:t>
            </a:r>
            <a:r>
              <a:rPr lang="en-US" sz="2400" dirty="0">
                <a:latin typeface="Book Antiqua" panose="02040602050305030304" pitchFamily="18" charset="0"/>
              </a:rPr>
              <a:t> 3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2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tư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8221" y="4836144"/>
            <a:ext cx="492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mùng</a:t>
            </a:r>
            <a:r>
              <a:rPr lang="en-US" sz="2400" dirty="0">
                <a:latin typeface="Book Antiqua" panose="02040602050305030304" pitchFamily="18" charset="0"/>
              </a:rPr>
              <a:t> 8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3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năm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18221" y="5455609"/>
            <a:ext cx="547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đầu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tiên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của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3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năm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8220" y="6075074"/>
            <a:ext cx="587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cuối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cùng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của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1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chủ </a:t>
            </a:r>
            <a:r>
              <a:rPr lang="en-US" sz="2400" dirty="0" err="1">
                <a:latin typeface="Book Antiqua" panose="02040602050305030304" pitchFamily="18" charset="0"/>
              </a:rPr>
              <a:t>nhật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0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25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3229" y="252716"/>
            <a:ext cx="11953948" cy="3819861"/>
            <a:chOff x="0" y="1013435"/>
            <a:chExt cx="11953948" cy="381986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013435"/>
              <a:ext cx="11953948" cy="3819861"/>
              <a:chOff x="0" y="1013435"/>
              <a:chExt cx="11953948" cy="381986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l="26223" b="16505"/>
              <a:stretch/>
            </p:blipFill>
            <p:spPr>
              <a:xfrm>
                <a:off x="0" y="1015903"/>
                <a:ext cx="5059623" cy="3817393"/>
              </a:xfrm>
              <a:prstGeom prst="rect">
                <a:avLst/>
              </a:prstGeom>
            </p:spPr>
          </p:pic>
          <p:pic>
            <p:nvPicPr>
              <p:cNvPr id="1026" name="Picture 2" descr="Chi tiết các ngày nghỉ lễ trong năm 2021  - Ảnh 2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47" t="2849" b="24807"/>
              <a:stretch/>
            </p:blipFill>
            <p:spPr bwMode="auto">
              <a:xfrm>
                <a:off x="5059622" y="1017514"/>
                <a:ext cx="3796400" cy="3811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hi tiết các ngày nghỉ lễ trong năm 2021  - Ảnh 3.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43" b="17935"/>
              <a:stretch/>
            </p:blipFill>
            <p:spPr bwMode="auto">
              <a:xfrm>
                <a:off x="8856022" y="1013435"/>
                <a:ext cx="3097925" cy="3809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534771" y="2849036"/>
                <a:ext cx="1119116" cy="145436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83641" y="3217525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3640" y="3683677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83639" y="4073093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83639" y="4462509"/>
                <a:ext cx="2470245" cy="153471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52362" y="2921754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08860" y="3466530"/>
                <a:ext cx="3097925" cy="80753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65359" y="3973540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555229" y="4431829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799520" y="2798069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799520" y="3237557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856022" y="3642847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856022" y="4144960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856023" y="4493039"/>
                <a:ext cx="3097925" cy="176288"/>
              </a:xfrm>
              <a:prstGeom prst="rect">
                <a:avLst/>
              </a:prstGeom>
              <a:solidFill>
                <a:srgbClr val="FFF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259402" y="1341459"/>
              <a:ext cx="395785" cy="584775"/>
            </a:xfrm>
            <a:prstGeom prst="rect">
              <a:avLst/>
            </a:prstGeom>
            <a:solidFill>
              <a:srgbClr val="FFF6BE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Book Antiqua" panose="02040602050305030304" pitchFamily="18" charset="0"/>
                </a:rPr>
                <a:t>3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2012" y="343279"/>
            <a:ext cx="278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313" y="4297339"/>
            <a:ext cx="52816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hai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đầu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tiên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của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1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313" y="4887057"/>
            <a:ext cx="52816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Chủ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nhật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cuối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cùng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của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ba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313" y="5416514"/>
            <a:ext cx="58548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Tổng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số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7 </a:t>
            </a:r>
            <a:r>
              <a:rPr lang="en-US" sz="2400" dirty="0" err="1">
                <a:latin typeface="Book Antiqua" panose="02040602050305030304" pitchFamily="18" charset="0"/>
              </a:rPr>
              <a:t>của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2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313" y="6063018"/>
            <a:ext cx="58548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Thứ</a:t>
            </a:r>
            <a:r>
              <a:rPr lang="en-US" sz="2400" dirty="0">
                <a:latin typeface="Book Antiqua" panose="02040602050305030304" pitchFamily="18" charset="0"/>
              </a:rPr>
              <a:t> 7 </a:t>
            </a:r>
            <a:r>
              <a:rPr lang="en-US" sz="2400" dirty="0" err="1">
                <a:latin typeface="Book Antiqua" panose="02040602050305030304" pitchFamily="18" charset="0"/>
              </a:rPr>
              <a:t>đầu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tiên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của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tháng</a:t>
            </a:r>
            <a:r>
              <a:rPr lang="en-US" sz="2400" dirty="0">
                <a:latin typeface="Book Antiqua" panose="02040602050305030304" pitchFamily="18" charset="0"/>
              </a:rPr>
              <a:t> 2 </a:t>
            </a:r>
            <a:r>
              <a:rPr lang="en-US" sz="2400" dirty="0" err="1">
                <a:latin typeface="Book Antiqua" panose="02040602050305030304" pitchFamily="18" charset="0"/>
              </a:rPr>
              <a:t>là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6765" y="4275218"/>
            <a:ext cx="225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25/3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06770" y="4836144"/>
            <a:ext cx="313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 Antiqua" panose="02040602050305030304" pitchFamily="18" charset="0"/>
              </a:rPr>
              <a:t>4 </a:t>
            </a:r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0733" y="5455609"/>
            <a:ext cx="438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4/1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10733" y="6075074"/>
            <a:ext cx="478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 Antiqua" panose="02040602050305030304" pitchFamily="18" charset="0"/>
              </a:rPr>
              <a:t>Ngày</a:t>
            </a:r>
            <a:r>
              <a:rPr lang="en-US" sz="2400" dirty="0">
                <a:latin typeface="Book Antiqua" panose="02040602050305030304" pitchFamily="18" charset="0"/>
              </a:rPr>
              <a:t> 6/2</a:t>
            </a:r>
          </a:p>
        </p:txBody>
      </p:sp>
      <p:cxnSp>
        <p:nvCxnSpPr>
          <p:cNvPr id="3" name="Straight Connector 2"/>
          <p:cNvCxnSpPr>
            <a:stCxn id="24" idx="3"/>
          </p:cNvCxnSpPr>
          <p:nvPr/>
        </p:nvCxnSpPr>
        <p:spPr>
          <a:xfrm>
            <a:off x="5656997" y="4528172"/>
            <a:ext cx="3279001" cy="113564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7" idx="3"/>
            <a:endCxn id="25" idx="1"/>
          </p:cNvCxnSpPr>
          <p:nvPr/>
        </p:nvCxnSpPr>
        <p:spPr>
          <a:xfrm flipV="1">
            <a:off x="5656997" y="4506051"/>
            <a:ext cx="2929768" cy="61183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3"/>
          </p:cNvCxnSpPr>
          <p:nvPr/>
        </p:nvCxnSpPr>
        <p:spPr>
          <a:xfrm flipV="1">
            <a:off x="6230203" y="5049672"/>
            <a:ext cx="2705795" cy="59767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3"/>
          </p:cNvCxnSpPr>
          <p:nvPr/>
        </p:nvCxnSpPr>
        <p:spPr>
          <a:xfrm flipV="1">
            <a:off x="6230203" y="6291618"/>
            <a:ext cx="2762297" cy="2233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75313" y="3505430"/>
            <a:ext cx="987284" cy="5076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Nối</a:t>
            </a:r>
            <a:endParaRPr lang="en-US" sz="3200" b="1" dirty="0">
              <a:ln w="22225">
                <a:noFill/>
                <a:prstDash val="solid"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ệp chúc mừng 3/2 Thành lập Đảng Cộng sản VN đẹp và ý ngh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35" y="222894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3715" y="5580775"/>
            <a:ext cx="4132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Ngày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 3/2</a:t>
            </a:r>
          </a:p>
        </p:txBody>
      </p:sp>
      <p:pic>
        <p:nvPicPr>
          <p:cNvPr id="2052" name="Picture 4" descr="Vì sao có ngày Quốc tế Phụ nữ 8.3? | Tin tức mới nhất 24h - Đọc Báo Lao 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97" y="2228944"/>
            <a:ext cx="4987311" cy="293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6597" y="5580776"/>
            <a:ext cx="534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Ngày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Quốc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tế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Phụ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nữ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Book Antiqua" panose="02040602050305030304" pitchFamily="18" charset="0"/>
              </a:rPr>
              <a:t> 8/3</a:t>
            </a:r>
          </a:p>
        </p:txBody>
      </p:sp>
      <p:pic>
        <p:nvPicPr>
          <p:cNvPr id="6" name="Google Shape;19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81893" flipH="1">
            <a:off x="-167662" y="5156979"/>
            <a:ext cx="1390184" cy="159945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7" name="Google Shape;2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030848">
            <a:off x="-209207" y="259310"/>
            <a:ext cx="1473275" cy="169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1;p36"/>
          <p:cNvPicPr preferRelativeResize="0"/>
          <p:nvPr/>
        </p:nvPicPr>
        <p:blipFill rotWithShape="1">
          <a:blip r:embed="rId6">
            <a:alphaModFix/>
          </a:blip>
          <a:srcRect l="12131" t="14611" r="13397" b="11182"/>
          <a:stretch/>
        </p:blipFill>
        <p:spPr>
          <a:xfrm>
            <a:off x="11336838" y="5630150"/>
            <a:ext cx="779365" cy="89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11149" y="3276588"/>
            <a:ext cx="1080851" cy="12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F6CA08-F976-4CA4-B1F2-C1206DF35457}"/>
              </a:ext>
            </a:extLst>
          </p:cNvPr>
          <p:cNvSpPr txBox="1"/>
          <p:nvPr/>
        </p:nvSpPr>
        <p:spPr>
          <a:xfrm>
            <a:off x="1001735" y="523330"/>
            <a:ext cx="1155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 có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kỉ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niệm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nào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35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953" y="853934"/>
            <a:ext cx="5548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Bài</a:t>
            </a:r>
            <a:r>
              <a:rPr lang="en-US" sz="4800" b="1" u="sng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Quan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sát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lịch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2022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̀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̉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lời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các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hỏi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pic>
        <p:nvPicPr>
          <p:cNvPr id="17" name="Picture 16" descr="Calendar&#10;&#10;Description automatically generated">
            <a:extLst>
              <a:ext uri="{FF2B5EF4-FFF2-40B4-BE49-F238E27FC236}">
                <a16:creationId xmlns="" xmlns:a16="http://schemas.microsoft.com/office/drawing/2014/main" id="{D8BAEB94-AB7D-41E2-B41D-110E0C50B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ốc tế thiếu nhi 1/6: Nguồn gốc và ý nghĩa ngày 1/6 - VietNamNet">
            <a:extLst>
              <a:ext uri="{FF2B5EF4-FFF2-40B4-BE49-F238E27FC236}">
                <a16:creationId xmlns="" xmlns:a16="http://schemas.microsoft.com/office/drawing/2014/main" id="{D3ECDF17-5581-46B6-97FB-C0D09329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2" y="761570"/>
            <a:ext cx="470847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E48AA4-B36E-4900-A383-909FE6023E67}"/>
              </a:ext>
            </a:extLst>
          </p:cNvPr>
          <p:cNvSpPr txBox="1"/>
          <p:nvPr/>
        </p:nvSpPr>
        <p:spPr>
          <a:xfrm>
            <a:off x="1303266" y="5162624"/>
            <a:ext cx="1155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Quốc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tê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thiếu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mấy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="" xmlns:a16="http://schemas.microsoft.com/office/drawing/2014/main" id="{92132369-913B-4CD6-9430-686CE7FD1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6" t="34287" r="12232" b="45680"/>
          <a:stretch/>
        </p:blipFill>
        <p:spPr>
          <a:xfrm>
            <a:off x="6578599" y="761570"/>
            <a:ext cx="422587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A5AD4E-5BEB-46E5-9BF7-3290F95384F1}"/>
              </a:ext>
            </a:extLst>
          </p:cNvPr>
          <p:cNvSpPr txBox="1"/>
          <p:nvPr/>
        </p:nvSpPr>
        <p:spPr>
          <a:xfrm>
            <a:off x="1303266" y="5690969"/>
            <a:ext cx="1155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Quốc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tê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thiếu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1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gày Quốc Khánh Việt Nam">
            <a:extLst>
              <a:ext uri="{FF2B5EF4-FFF2-40B4-BE49-F238E27FC236}">
                <a16:creationId xmlns="" xmlns:a16="http://schemas.microsoft.com/office/drawing/2014/main" id="{A2D2F662-D1EE-4A45-9B1A-3ABC70B4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9" y="564396"/>
            <a:ext cx="4372165" cy="31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="" xmlns:a16="http://schemas.microsoft.com/office/drawing/2014/main" id="{C27ACFD7-1430-45B4-BB01-ED733F163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4" t="56503" r="12106" b="24086"/>
          <a:stretch/>
        </p:blipFill>
        <p:spPr>
          <a:xfrm>
            <a:off x="6299200" y="564396"/>
            <a:ext cx="4013199" cy="315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CCBFA6-50F2-4922-9330-6E0CC62BF6D4}"/>
              </a:ext>
            </a:extLst>
          </p:cNvPr>
          <p:cNvSpPr txBox="1"/>
          <p:nvPr/>
        </p:nvSpPr>
        <p:spPr>
          <a:xfrm>
            <a:off x="1265166" y="4756224"/>
            <a:ext cx="1155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Quốc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khánh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9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mấy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9399DC-E93F-4BDB-B627-78B28BB2D6FE}"/>
              </a:ext>
            </a:extLst>
          </p:cNvPr>
          <p:cNvSpPr txBox="1"/>
          <p:nvPr/>
        </p:nvSpPr>
        <p:spPr>
          <a:xfrm>
            <a:off x="1265166" y="5284569"/>
            <a:ext cx="1155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Quốc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khánh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9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sáu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0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hững lời chúc hay và ý nghĩa nhất Ngày Nhà giáo Việt Nam 20.11 | Tin tức  mới nhất 24h - Đọc Báo Lao Động online - Laodong.vn">
            <a:extLst>
              <a:ext uri="{FF2B5EF4-FFF2-40B4-BE49-F238E27FC236}">
                <a16:creationId xmlns="" xmlns:a16="http://schemas.microsoft.com/office/drawing/2014/main" id="{2BB3F578-E647-4633-94BB-91D9F7FD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8" y="404404"/>
            <a:ext cx="4919262" cy="38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="" xmlns:a16="http://schemas.microsoft.com/office/drawing/2014/main" id="{A1DD6C72-FFB2-4DF9-9664-43209A43F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5" t="77886" r="37223" b="2453"/>
          <a:stretch/>
        </p:blipFill>
        <p:spPr>
          <a:xfrm>
            <a:off x="6350000" y="304801"/>
            <a:ext cx="4826000" cy="393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7E05EB-1308-4A9B-804C-BDE4EF8E88C1}"/>
              </a:ext>
            </a:extLst>
          </p:cNvPr>
          <p:cNvSpPr txBox="1"/>
          <p:nvPr/>
        </p:nvSpPr>
        <p:spPr>
          <a:xfrm>
            <a:off x="1265166" y="4756224"/>
            <a:ext cx="1155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giáo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Việt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Nam 20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11 là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́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mấy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8DA667-1FB5-4E5B-BD01-1E3177732AC7}"/>
              </a:ext>
            </a:extLst>
          </p:cNvPr>
          <p:cNvSpPr txBox="1"/>
          <p:nvPr/>
        </p:nvSpPr>
        <p:spPr>
          <a:xfrm>
            <a:off x="1265166" y="5284569"/>
            <a:ext cx="1155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Ngày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giáo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Việt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Nam 20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tháng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11 là chủ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nhật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8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iry Academia Aesthetics School Center by Slidesgo">
  <a:themeElements>
    <a:clrScheme name="Simple Light">
      <a:dk1>
        <a:srgbClr val="CB6952"/>
      </a:dk1>
      <a:lt1>
        <a:srgbClr val="E3C6B8"/>
      </a:lt1>
      <a:dk2>
        <a:srgbClr val="7B6D65"/>
      </a:dk2>
      <a:lt2>
        <a:srgbClr val="8BA394"/>
      </a:lt2>
      <a:accent1>
        <a:srgbClr val="977795"/>
      </a:accent1>
      <a:accent2>
        <a:srgbClr val="78909C"/>
      </a:accent2>
      <a:accent3>
        <a:srgbClr val="A3C6D7"/>
      </a:accent3>
      <a:accent4>
        <a:srgbClr val="A6D1B7"/>
      </a:accent4>
      <a:accent5>
        <a:srgbClr val="EAC573"/>
      </a:accent5>
      <a:accent6>
        <a:srgbClr val="EDA29E"/>
      </a:accent6>
      <a:hlink>
        <a:srgbClr val="7B6D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71805C-2F39-4F60-A2F1-C61F36FDB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49936E-AD61-4578-93F4-22B8B98EB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AE6D49-8EE3-4649-9BD3-F32F2978647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506</Words>
  <Application>Microsoft Office PowerPoint</Application>
  <PresentationFormat>Custom</PresentationFormat>
  <Paragraphs>91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Fairy Academia Aesthetics School Center by Slidesgo</vt:lpstr>
      <vt:lpstr>Luyện tập</vt:lpstr>
      <vt:lpstr>Bài 1: Quan sát tờ lịch tháng 1,2,3 năm 2021 và trả lời các câu hỏi: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2022-01-20T15:15:51Z</dcterms:created>
  <dcterms:modified xsi:type="dcterms:W3CDTF">2022-02-07T02:55:39Z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