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75" r:id="rId6"/>
    <p:sldId id="262" r:id="rId7"/>
    <p:sldId id="263" r:id="rId8"/>
    <p:sldId id="264" r:id="rId9"/>
    <p:sldId id="276" r:id="rId10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6124" autoAdjust="0"/>
  </p:normalViewPr>
  <p:slideViewPr>
    <p:cSldViewPr>
      <p:cViewPr>
        <p:scale>
          <a:sx n="105" d="100"/>
          <a:sy n="105" d="100"/>
        </p:scale>
        <p:origin x="-366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0BE12-0CD6-43D0-976D-0A43E9583A73}" type="datetimeFigureOut">
              <a:rPr lang="en-US" smtClean="0"/>
              <a:pPr/>
              <a:t>16/01/2022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0D620-22C1-43E2-9F79-6C67B68293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5805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0BE12-0CD6-43D0-976D-0A43E9583A73}" type="datetimeFigureOut">
              <a:rPr lang="en-US" smtClean="0"/>
              <a:pPr/>
              <a:t>16/01/2022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0D620-22C1-43E2-9F79-6C67B68293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3827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0BE12-0CD6-43D0-976D-0A43E9583A73}" type="datetimeFigureOut">
              <a:rPr lang="en-US" smtClean="0"/>
              <a:pPr/>
              <a:t>16/01/2022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0D620-22C1-43E2-9F79-6C67B68293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269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0BE12-0CD6-43D0-976D-0A43E9583A73}" type="datetimeFigureOut">
              <a:rPr lang="en-US" smtClean="0"/>
              <a:pPr/>
              <a:t>16/01/2022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0D620-22C1-43E2-9F79-6C67B68293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430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0BE12-0CD6-43D0-976D-0A43E9583A73}" type="datetimeFigureOut">
              <a:rPr lang="en-US" smtClean="0"/>
              <a:pPr/>
              <a:t>16/01/2022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0D620-22C1-43E2-9F79-6C67B68293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4249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0BE12-0CD6-43D0-976D-0A43E9583A73}" type="datetimeFigureOut">
              <a:rPr lang="en-US" smtClean="0"/>
              <a:pPr/>
              <a:t>16/01/2022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0D620-22C1-43E2-9F79-6C67B68293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245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0BE12-0CD6-43D0-976D-0A43E9583A73}" type="datetimeFigureOut">
              <a:rPr lang="en-US" smtClean="0"/>
              <a:pPr/>
              <a:t>16/01/2022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0D620-22C1-43E2-9F79-6C67B68293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9916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0BE12-0CD6-43D0-976D-0A43E9583A73}" type="datetimeFigureOut">
              <a:rPr lang="en-US" smtClean="0"/>
              <a:pPr/>
              <a:t>16/01/2022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0D620-22C1-43E2-9F79-6C67B68293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9982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0BE12-0CD6-43D0-976D-0A43E9583A73}" type="datetimeFigureOut">
              <a:rPr lang="en-US" smtClean="0"/>
              <a:pPr/>
              <a:t>16/01/2022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0D620-22C1-43E2-9F79-6C67B68293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3282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0BE12-0CD6-43D0-976D-0A43E9583A73}" type="datetimeFigureOut">
              <a:rPr lang="en-US" smtClean="0"/>
              <a:pPr/>
              <a:t>16/01/2022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0D620-22C1-43E2-9F79-6C67B68293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4247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0BE12-0CD6-43D0-976D-0A43E9583A73}" type="datetimeFigureOut">
              <a:rPr lang="en-US" smtClean="0"/>
              <a:pPr/>
              <a:t>16/01/2022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0D620-22C1-43E2-9F79-6C67B68293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133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00BE12-0CD6-43D0-976D-0A43E9583A73}" type="datetimeFigureOut">
              <a:rPr lang="en-US" smtClean="0"/>
              <a:pPr/>
              <a:t>16/01/2022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50D620-22C1-43E2-9F79-6C67B68293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448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853007" y="2387063"/>
            <a:ext cx="7528992" cy="1200329"/>
          </a:xfrm>
          <a:prstGeom prst="rect">
            <a:avLst/>
          </a:prstGeom>
          <a:solidFill>
            <a:schemeClr val="bg1">
              <a:alpha val="56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vi-VN" sz="3600" b="1" dirty="0">
                <a:solidFill>
                  <a:srgbClr val="FF0000"/>
                </a:solidFill>
                <a:latin typeface="+mj-lt"/>
              </a:rPr>
              <a:t>Nhân hóa</a:t>
            </a:r>
            <a:r>
              <a:rPr lang="en-US" sz="3600" b="1" dirty="0">
                <a:solidFill>
                  <a:srgbClr val="FF0000"/>
                </a:solidFill>
                <a:latin typeface="+mj-lt"/>
              </a:rPr>
              <a:t> -</a:t>
            </a:r>
            <a:r>
              <a:rPr lang="vi-VN" sz="3600" b="1" dirty="0">
                <a:solidFill>
                  <a:srgbClr val="FF0000"/>
                </a:solidFill>
                <a:latin typeface="+mj-lt"/>
              </a:rPr>
              <a:t> Ôn tập cách đặt và trả lời câu hỏi Khi nào?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53007" y="1740732"/>
            <a:ext cx="7528992" cy="646331"/>
          </a:xfrm>
          <a:prstGeom prst="rect">
            <a:avLst/>
          </a:prstGeom>
          <a:solidFill>
            <a:schemeClr val="bg1">
              <a:alpha val="56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u="sng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 câu</a:t>
            </a:r>
            <a:endParaRPr lang="en-US" sz="36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4DC2FEEC-0C68-41C4-BE39-B574E6519BBC}"/>
              </a:ext>
            </a:extLst>
          </p:cNvPr>
          <p:cNvSpPr txBox="1"/>
          <p:nvPr/>
        </p:nvSpPr>
        <p:spPr>
          <a:xfrm>
            <a:off x="853007" y="1094401"/>
            <a:ext cx="7528992" cy="646331"/>
          </a:xfrm>
          <a:prstGeom prst="rect">
            <a:avLst/>
          </a:prstGeom>
          <a:solidFill>
            <a:schemeClr val="bg1">
              <a:alpha val="56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sáu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21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2022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87EC72CA-49CE-48BB-9EEF-72FAEC9B436A}"/>
              </a:ext>
            </a:extLst>
          </p:cNvPr>
          <p:cNvSpPr txBox="1"/>
          <p:nvPr/>
        </p:nvSpPr>
        <p:spPr>
          <a:xfrm>
            <a:off x="853007" y="4525336"/>
            <a:ext cx="7528992" cy="646331"/>
          </a:xfrm>
          <a:prstGeom prst="rect">
            <a:avLst/>
          </a:prstGeom>
          <a:solidFill>
            <a:schemeClr val="bg1">
              <a:alpha val="56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4811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7" presetClass="emph" presetSubtype="0" repeatCount="2000" fill="remove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9" dur="500" autoRev="1" fill="remove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0" dur="500" autoRev="1" fill="remove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1" dur="500" autoRev="1" fill="remove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500" autoRev="1" fill="remove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3" presetClass="emph" presetSubtype="2" repeatCount="400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70C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7" grpId="2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1000" b="-2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0" y="383292"/>
            <a:ext cx="86901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Bài tập 1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Đọc hai khổ thơ dưới đây và trả lời câu hỏi: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xmlns="" id="{795D6018-4967-4683-9267-0F7988491452}"/>
              </a:ext>
            </a:extLst>
          </p:cNvPr>
          <p:cNvGrpSpPr/>
          <p:nvPr/>
        </p:nvGrpSpPr>
        <p:grpSpPr>
          <a:xfrm>
            <a:off x="739672" y="1047750"/>
            <a:ext cx="7664656" cy="2286000"/>
            <a:chOff x="919692" y="1428750"/>
            <a:chExt cx="7664656" cy="2286000"/>
          </a:xfrm>
        </p:grpSpPr>
        <p:sp>
          <p:nvSpPr>
            <p:cNvPr id="10" name="TextBox 9"/>
            <p:cNvSpPr txBox="1"/>
            <p:nvPr/>
          </p:nvSpPr>
          <p:spPr>
            <a:xfrm>
              <a:off x="919692" y="1504950"/>
              <a:ext cx="3652308" cy="18158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2800" dirty="0">
                  <a:latin typeface="+mj-lt"/>
                  <a:cs typeface="Arial" panose="020B0604020202020204" pitchFamily="34" charset="0"/>
                </a:rPr>
                <a:t>Mặt trời gác núi</a:t>
              </a:r>
            </a:p>
            <a:p>
              <a:r>
                <a:rPr lang="vi-VN" sz="2800" dirty="0">
                  <a:latin typeface="+mj-lt"/>
                  <a:cs typeface="Arial" panose="020B0604020202020204" pitchFamily="34" charset="0"/>
                </a:rPr>
                <a:t>Bóng tối lan dần</a:t>
              </a:r>
            </a:p>
            <a:p>
              <a:r>
                <a:rPr lang="vi-VN" sz="2800" dirty="0">
                  <a:latin typeface="+mj-lt"/>
                  <a:cs typeface="Arial" panose="020B0604020202020204" pitchFamily="34" charset="0"/>
                </a:rPr>
                <a:t>Anh Đóm chuyên cần</a:t>
              </a:r>
            </a:p>
            <a:p>
              <a:r>
                <a:rPr lang="vi-VN" sz="2800" dirty="0">
                  <a:latin typeface="+mj-lt"/>
                  <a:cs typeface="Arial" panose="020B0604020202020204" pitchFamily="34" charset="0"/>
                </a:rPr>
                <a:t>Lên đèn đi gác.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4932040" y="1428750"/>
              <a:ext cx="3652308" cy="18158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2800" dirty="0">
                  <a:latin typeface="+mj-lt"/>
                </a:rPr>
                <a:t>Theo làn gió mát</a:t>
              </a:r>
            </a:p>
            <a:p>
              <a:r>
                <a:rPr lang="vi-VN" sz="2800" dirty="0">
                  <a:latin typeface="+mj-lt"/>
                </a:rPr>
                <a:t>Đóm đi rất êm,</a:t>
              </a:r>
            </a:p>
            <a:p>
              <a:r>
                <a:rPr lang="vi-VN" sz="2800" dirty="0">
                  <a:latin typeface="+mj-lt"/>
                </a:rPr>
                <a:t>Đi suốt một đêm</a:t>
              </a:r>
            </a:p>
            <a:p>
              <a:r>
                <a:rPr lang="vi-VN" sz="2800" dirty="0">
                  <a:latin typeface="+mj-lt"/>
                </a:rPr>
                <a:t>Lo cho người ngủ.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096000" y="3314640"/>
              <a:ext cx="20574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2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Võ Quảng</a:t>
              </a:r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82950" y="3577813"/>
            <a:ext cx="5497163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vi-V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Con đom đóm được gọi bằng gì?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2949" y="4088885"/>
            <a:ext cx="9061051" cy="95410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vi-V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Tính nết và hoạt động của đom đóm được tả bằng những từ ngữ nào?</a:t>
            </a:r>
          </a:p>
        </p:txBody>
      </p:sp>
    </p:spTree>
    <p:extLst>
      <p:ext uri="{BB962C8B-B14F-4D97-AF65-F5344CB8AC3E}">
        <p14:creationId xmlns:p14="http://schemas.microsoft.com/office/powerpoint/2010/main" val="244405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3" grpId="0" animBg="1"/>
      <p:bldP spid="1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6895679"/>
              </p:ext>
            </p:extLst>
          </p:nvPr>
        </p:nvGraphicFramePr>
        <p:xfrm>
          <a:off x="130283" y="2567940"/>
          <a:ext cx="8808250" cy="19010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5923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54495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90406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88849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2400" b="1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Con đom đóm được gọi bằng</a:t>
                      </a:r>
                      <a:endParaRPr lang="en-US" sz="2400" b="1" kern="12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2400" b="1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Tính nết của đom đóm</a:t>
                      </a:r>
                      <a:endParaRPr lang="en-US" sz="2400" b="1" kern="12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2400" b="1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Hoạt động của đom đóm</a:t>
                      </a:r>
                      <a:endParaRPr lang="en-US" sz="2400" b="1" kern="12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012512">
                <a:tc>
                  <a:txBody>
                    <a:bodyPr/>
                    <a:lstStyle/>
                    <a:p>
                      <a:pPr algn="ctr"/>
                      <a:endParaRPr lang="vi-VN" sz="21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sz="21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vi-VN" sz="21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</a:t>
                      </a:r>
                      <a:endParaRPr lang="en-US" sz="21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1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grpSp>
        <p:nvGrpSpPr>
          <p:cNvPr id="2" name="Group 1">
            <a:extLst>
              <a:ext uri="{FF2B5EF4-FFF2-40B4-BE49-F238E27FC236}">
                <a16:creationId xmlns:a16="http://schemas.microsoft.com/office/drawing/2014/main" xmlns="" id="{7588E62C-A804-4E2B-997D-FF232E7664EF}"/>
              </a:ext>
            </a:extLst>
          </p:cNvPr>
          <p:cNvGrpSpPr/>
          <p:nvPr/>
        </p:nvGrpSpPr>
        <p:grpSpPr>
          <a:xfrm>
            <a:off x="777264" y="348250"/>
            <a:ext cx="7343926" cy="1815882"/>
            <a:chOff x="994876" y="1305099"/>
            <a:chExt cx="7343926" cy="1815882"/>
          </a:xfrm>
        </p:grpSpPr>
        <p:sp>
          <p:nvSpPr>
            <p:cNvPr id="8" name="TextBox 7"/>
            <p:cNvSpPr txBox="1"/>
            <p:nvPr/>
          </p:nvSpPr>
          <p:spPr>
            <a:xfrm>
              <a:off x="994876" y="1305099"/>
              <a:ext cx="3652308" cy="18158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2800" dirty="0">
                  <a:solidFill>
                    <a:srgbClr val="002060"/>
                  </a:solidFill>
                  <a:latin typeface="+mj-lt"/>
                  <a:cs typeface="Arial" panose="020B0604020202020204" pitchFamily="34" charset="0"/>
                </a:rPr>
                <a:t>Mặt trời gác núi</a:t>
              </a:r>
            </a:p>
            <a:p>
              <a:r>
                <a:rPr lang="vi-VN" sz="2800" dirty="0">
                  <a:solidFill>
                    <a:srgbClr val="002060"/>
                  </a:solidFill>
                  <a:latin typeface="+mj-lt"/>
                  <a:cs typeface="Arial" panose="020B0604020202020204" pitchFamily="34" charset="0"/>
                </a:rPr>
                <a:t>Bóng tối lan dần</a:t>
              </a:r>
            </a:p>
            <a:p>
              <a:r>
                <a:rPr lang="vi-VN" sz="2800" dirty="0">
                  <a:solidFill>
                    <a:srgbClr val="002060"/>
                  </a:solidFill>
                  <a:latin typeface="+mj-lt"/>
                  <a:cs typeface="Arial" panose="020B0604020202020204" pitchFamily="34" charset="0"/>
                </a:rPr>
                <a:t>Anh Đóm chuyên cần</a:t>
              </a:r>
            </a:p>
            <a:p>
              <a:r>
                <a:rPr lang="vi-VN" sz="2800" dirty="0">
                  <a:solidFill>
                    <a:srgbClr val="002060"/>
                  </a:solidFill>
                  <a:latin typeface="+mj-lt"/>
                  <a:cs typeface="Arial" panose="020B0604020202020204" pitchFamily="34" charset="0"/>
                </a:rPr>
                <a:t>Lên đèn đi gác.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4686494" y="1305099"/>
              <a:ext cx="3652308" cy="18158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2800" dirty="0">
                  <a:solidFill>
                    <a:srgbClr val="002060"/>
                  </a:solidFill>
                  <a:latin typeface="+mj-lt"/>
                </a:rPr>
                <a:t>Theo làn gió mát</a:t>
              </a:r>
            </a:p>
            <a:p>
              <a:r>
                <a:rPr lang="vi-VN" sz="2800" dirty="0">
                  <a:solidFill>
                    <a:srgbClr val="002060"/>
                  </a:solidFill>
                  <a:latin typeface="+mj-lt"/>
                </a:rPr>
                <a:t>Đóm đi rất êm,</a:t>
              </a:r>
            </a:p>
            <a:p>
              <a:r>
                <a:rPr lang="vi-VN" sz="2800" dirty="0">
                  <a:solidFill>
                    <a:srgbClr val="002060"/>
                  </a:solidFill>
                  <a:latin typeface="+mj-lt"/>
                </a:rPr>
                <a:t>Đi suốt một đêm</a:t>
              </a:r>
            </a:p>
            <a:p>
              <a:r>
                <a:rPr lang="vi-VN" sz="2800" dirty="0">
                  <a:solidFill>
                    <a:srgbClr val="002060"/>
                  </a:solidFill>
                  <a:latin typeface="+mj-lt"/>
                </a:rPr>
                <a:t>Lo cho người ngủ.</a:t>
              </a: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913656" y="3714750"/>
            <a:ext cx="129614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vi-VN" sz="2600" b="1" dirty="0">
                <a:solidFill>
                  <a:srgbClr val="FF0000"/>
                </a:solidFill>
                <a:latin typeface="+mj-lt"/>
              </a:rPr>
              <a:t>Anh </a:t>
            </a:r>
            <a:endParaRPr lang="en-US" sz="26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860576" y="3730302"/>
            <a:ext cx="201622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vi-VN" sz="2600" b="1" dirty="0">
                <a:solidFill>
                  <a:srgbClr val="FF0000"/>
                </a:solidFill>
                <a:latin typeface="+mj-lt"/>
              </a:rPr>
              <a:t>Chuyên cần </a:t>
            </a:r>
            <a:endParaRPr lang="en-US" sz="26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046653" y="3444721"/>
            <a:ext cx="4021147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600" b="1" dirty="0">
                <a:solidFill>
                  <a:srgbClr val="FF0000"/>
                </a:solidFill>
                <a:latin typeface="+mj-lt"/>
              </a:rPr>
              <a:t>Lên đèn, đi gác, đi rất êm, đi suốt, lo cho người ngủ.</a:t>
            </a:r>
            <a:endParaRPr lang="en-US" sz="2600" b="1" dirty="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88832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209550"/>
            <a:ext cx="8991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24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tập 2</a:t>
            </a:r>
            <a:r>
              <a:rPr lang="vi-VN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Trong bài thơ </a:t>
            </a:r>
            <a:r>
              <a:rPr lang="vi-VN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Anh Đom Đóm </a:t>
            </a:r>
            <a:r>
              <a:rPr lang="vi-VN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(đã học trong học kì I), còn những con vật nào nữa được gọi và tả như người (nhân hóa) ?</a:t>
            </a:r>
          </a:p>
        </p:txBody>
      </p:sp>
      <p:cxnSp>
        <p:nvCxnSpPr>
          <p:cNvPr id="9" name="Straight Connector 8"/>
          <p:cNvCxnSpPr>
            <a:cxnSpLocks/>
          </p:cNvCxnSpPr>
          <p:nvPr/>
        </p:nvCxnSpPr>
        <p:spPr>
          <a:xfrm>
            <a:off x="120481" y="952500"/>
            <a:ext cx="2317919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cxnSpLocks/>
          </p:cNvCxnSpPr>
          <p:nvPr/>
        </p:nvCxnSpPr>
        <p:spPr>
          <a:xfrm>
            <a:off x="3200400" y="971550"/>
            <a:ext cx="46482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3334520"/>
              </p:ext>
            </p:extLst>
          </p:nvPr>
        </p:nvGraphicFramePr>
        <p:xfrm>
          <a:off x="211921" y="1172352"/>
          <a:ext cx="8627983" cy="3811128"/>
        </p:xfrm>
        <a:graphic>
          <a:graphicData uri="http://schemas.openxmlformats.org/drawingml/2006/table">
            <a:tbl>
              <a:tblPr firstRow="1" bandRow="1">
                <a:tableStyleId>{69C7853C-536D-4A76-A0AE-DD22124D55A5}</a:tableStyleId>
              </a:tblPr>
              <a:tblGrid>
                <a:gridCol w="230425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52028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80344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108741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2800" b="1" kern="1200">
                          <a:solidFill>
                            <a:schemeClr val="bg1"/>
                          </a:solidFill>
                          <a:latin typeface="+mj-lt"/>
                        </a:rPr>
                        <a:t>Tên các con vật</a:t>
                      </a:r>
                      <a:endParaRPr lang="en-US" sz="2800" b="1" kern="1200">
                        <a:solidFill>
                          <a:schemeClr val="bg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2800" b="1" kern="1200">
                          <a:solidFill>
                            <a:schemeClr val="bg1"/>
                          </a:solidFill>
                          <a:latin typeface="+mj-lt"/>
                        </a:rPr>
                        <a:t>Các con vật được gọi bằng</a:t>
                      </a:r>
                      <a:endParaRPr lang="en-US" sz="2800" b="1" kern="1200">
                        <a:solidFill>
                          <a:schemeClr val="bg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2800" b="1" kern="1200">
                          <a:solidFill>
                            <a:schemeClr val="bg1"/>
                          </a:solidFill>
                          <a:latin typeface="+mj-lt"/>
                        </a:rPr>
                        <a:t>Các con vật được tả như tả người</a:t>
                      </a:r>
                      <a:endParaRPr lang="en-US" sz="2800" b="1" kern="1200">
                        <a:solidFill>
                          <a:schemeClr val="bg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428317">
                <a:tc>
                  <a:txBody>
                    <a:bodyPr/>
                    <a:lstStyle/>
                    <a:p>
                      <a:pPr algn="ctr"/>
                      <a:endParaRPr lang="vi-VN" sz="28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295400">
                <a:tc>
                  <a:txBody>
                    <a:bodyPr/>
                    <a:lstStyle/>
                    <a:p>
                      <a:pPr algn="ctr"/>
                      <a:endParaRPr lang="vi-VN" sz="28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800" dirty="0">
                        <a:solidFill>
                          <a:schemeClr val="tx1"/>
                        </a:solidFill>
                        <a:latin typeface="+mj-lt"/>
                      </a:endParaRPr>
                    </a:p>
                    <a:p>
                      <a:pPr algn="ctr"/>
                      <a:r>
                        <a:rPr lang="vi-VN" sz="2800" dirty="0">
                          <a:solidFill>
                            <a:schemeClr val="tx1"/>
                          </a:solidFill>
                          <a:latin typeface="+mj-lt"/>
                        </a:rPr>
                        <a:t>     </a:t>
                      </a:r>
                      <a:endParaRPr lang="en-US" sz="28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486976" y="2707660"/>
            <a:ext cx="1739490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vi-VN" sz="2800" b="1" dirty="0">
                <a:latin typeface="+mj-lt"/>
              </a:rPr>
              <a:t>Cò Bợ</a:t>
            </a:r>
            <a:endParaRPr lang="en-US" sz="2800" b="1" dirty="0">
              <a:latin typeface="+mj-lt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847750" y="2707660"/>
            <a:ext cx="1739490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vi-VN" sz="2800" b="1" dirty="0">
                <a:latin typeface="+mj-lt"/>
              </a:rPr>
              <a:t>Chị </a:t>
            </a:r>
            <a:endParaRPr lang="en-US" sz="2800" b="1" dirty="0">
              <a:latin typeface="+mj-lt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057388" y="2290352"/>
            <a:ext cx="3782516" cy="138499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vi-VN" sz="2800" dirty="0">
                <a:latin typeface="+mj-lt"/>
              </a:rPr>
              <a:t>Ru con: Ru hỡi/ Ru hời?/ Hỡi bé tôi ơi/ Ngủ cho ngon giấc </a:t>
            </a:r>
            <a:endParaRPr lang="en-US" sz="2800" dirty="0">
              <a:latin typeface="+mj-lt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86976" y="3989468"/>
            <a:ext cx="1739490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vi-VN" sz="2800" b="1" dirty="0">
                <a:latin typeface="+mj-lt"/>
              </a:rPr>
              <a:t>Vạc</a:t>
            </a:r>
            <a:endParaRPr lang="en-US" sz="2800" b="1" dirty="0">
              <a:latin typeface="+mj-lt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847750" y="3989468"/>
            <a:ext cx="1739490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vi-VN" sz="2800" b="1" dirty="0">
                <a:latin typeface="+mj-lt"/>
              </a:rPr>
              <a:t>Thím </a:t>
            </a:r>
            <a:endParaRPr lang="en-US" sz="2800" b="1" dirty="0">
              <a:latin typeface="+mj-lt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593080" y="3988586"/>
            <a:ext cx="2614697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vi-VN" sz="2800" dirty="0">
                <a:latin typeface="+mj-lt"/>
              </a:rPr>
              <a:t>Lặng lẽ mò tôm</a:t>
            </a:r>
            <a:endParaRPr lang="en-US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71774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901900AC-A467-44D1-9F3C-9696DE950135}"/>
              </a:ext>
            </a:extLst>
          </p:cNvPr>
          <p:cNvSpPr txBox="1"/>
          <p:nvPr/>
        </p:nvSpPr>
        <p:spPr>
          <a:xfrm>
            <a:off x="533400" y="1154163"/>
            <a:ext cx="810387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800" b="1" i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vi-VN" sz="2800" b="1" i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hân hóa</a:t>
            </a:r>
            <a:r>
              <a:rPr lang="vi-VN" sz="2800" b="0" i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vi-VN" sz="2800" b="0" i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là cách </a:t>
            </a:r>
            <a:r>
              <a:rPr lang="en-US" sz="2800" b="0" i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gọi hoặc tả </a:t>
            </a:r>
            <a:r>
              <a:rPr lang="vi-VN" sz="2800" b="0" i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 vật hoặc sự vật </a:t>
            </a:r>
            <a:r>
              <a:rPr lang="en-US" sz="2800" b="0" i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bằng những từ ngữ vốn được dùng để gọi hoặc tả con người.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7DAFE3BE-A669-4354-A363-1C533587086C}"/>
              </a:ext>
            </a:extLst>
          </p:cNvPr>
          <p:cNvSpPr txBox="1"/>
          <p:nvPr/>
        </p:nvSpPr>
        <p:spPr>
          <a:xfrm>
            <a:off x="533400" y="448330"/>
            <a:ext cx="2727960" cy="5232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n-US" sz="2800" b="1" i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vi-VN" sz="2800" b="1" i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hân hóa</a:t>
            </a:r>
            <a:r>
              <a:rPr lang="vi-VN" sz="2800" b="0" i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800" b="0" i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là gì?</a:t>
            </a:r>
            <a:endParaRPr lang="en-US" sz="28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047B1CF8-90F3-4018-9CCC-00990954F5D8}"/>
              </a:ext>
            </a:extLst>
          </p:cNvPr>
          <p:cNvSpPr txBox="1"/>
          <p:nvPr/>
        </p:nvSpPr>
        <p:spPr>
          <a:xfrm>
            <a:off x="537210" y="2360355"/>
            <a:ext cx="3196590" cy="5232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 cách Nhân hóa</a:t>
            </a:r>
            <a:endParaRPr lang="en-US" sz="28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4A66DCDB-FD99-4C08-B253-88E5FB41E01C}"/>
              </a:ext>
            </a:extLst>
          </p:cNvPr>
          <p:cNvSpPr txBox="1"/>
          <p:nvPr/>
        </p:nvSpPr>
        <p:spPr>
          <a:xfrm>
            <a:off x="533400" y="2864525"/>
            <a:ext cx="7924800" cy="95410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 1: </a:t>
            </a:r>
            <a:r>
              <a:rPr lang="en-US"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Gọi sự vật bằng những từ ngữ dùng để gọi người.</a:t>
            </a:r>
            <a:endParaRPr lang="en-US" sz="28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57B21993-9C44-493D-8BAC-7845060C9F78}"/>
              </a:ext>
            </a:extLst>
          </p:cNvPr>
          <p:cNvSpPr txBox="1"/>
          <p:nvPr/>
        </p:nvSpPr>
        <p:spPr>
          <a:xfrm>
            <a:off x="533400" y="3818632"/>
            <a:ext cx="7924800" cy="95410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 2: </a:t>
            </a:r>
            <a:r>
              <a:rPr lang="en-US"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 sự vật bằng những từ ngữ dùng để tả người.</a:t>
            </a:r>
            <a:endParaRPr lang="en-US" sz="28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6264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  <p:bldP spid="8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61573" y="209550"/>
            <a:ext cx="8686800" cy="95410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Vì sao có thể nói hình ảnh của Cò bợ và </a:t>
            </a:r>
            <a:r>
              <a:rPr lang="vi-VN" sz="28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Vạc là</a:t>
            </a:r>
            <a:r>
              <a:rPr lang="en-US" sz="28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 </a:t>
            </a:r>
            <a:r>
              <a:rPr lang="vi-V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 ảnh nhân hóa?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61573" y="1444745"/>
            <a:ext cx="869061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28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 Cò Bợ và Vạc được gọi như </a:t>
            </a:r>
            <a:r>
              <a:rPr lang="vi-VN" sz="2800" b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 </a:t>
            </a:r>
            <a:r>
              <a:rPr lang="en-US" sz="2800" b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 được tả </a:t>
            </a:r>
            <a:r>
              <a:rPr lang="vi-VN" sz="2800" b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 </a:t>
            </a:r>
            <a:r>
              <a:rPr lang="vi-VN" sz="28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 từ ngữ </a:t>
            </a:r>
            <a:r>
              <a:rPr lang="vi-VN" sz="2800" b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 </a:t>
            </a:r>
            <a:r>
              <a:rPr lang="en-US" sz="2800" b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của con người như</a:t>
            </a:r>
            <a:r>
              <a:rPr lang="vi-VN" sz="2800" b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sz="28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 con, lặng lẽ mò tôm.</a:t>
            </a:r>
            <a:endParaRPr lang="en-US" sz="28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65383" y="2952750"/>
            <a:ext cx="7674407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Đặt câu có sử dụng biện pháp nhân hóa?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61573" y="3486150"/>
            <a:ext cx="8686800" cy="5232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Bác mặt trời đang đạp xe qua đỉnh núi.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9188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20" grpId="0"/>
      <p:bldP spid="21" grpId="0" animBg="1"/>
      <p:bldP spid="2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76994" y="87899"/>
            <a:ext cx="882047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28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</a:t>
            </a:r>
            <a:r>
              <a:rPr lang="vi-VN" sz="2800" b="1" u="sng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 3</a:t>
            </a:r>
            <a:r>
              <a:rPr lang="en-US" sz="2800" b="1" u="sng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vi-VN" sz="28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 và gạch một gạch dưới bộ phận câu trả lời cho câu </a:t>
            </a:r>
            <a:r>
              <a:rPr lang="vi-VN" sz="28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 </a:t>
            </a:r>
            <a:r>
              <a:rPr lang="en-US" sz="28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vi-VN" sz="28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 nào?</a:t>
            </a:r>
            <a:r>
              <a:rPr lang="en-US" sz="28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vi-VN" sz="28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vi-VN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7474" y="1200150"/>
            <a:ext cx="7674407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Anh Đom Đóm lên đèn đi gác khi trời đã tối.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7473" y="1808790"/>
            <a:ext cx="7674408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Tối mai, anh Đom Đóm lại đi gác.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7474" y="2396246"/>
            <a:ext cx="8640991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c) Chúng em học bài thơ </a:t>
            </a:r>
            <a:r>
              <a:rPr lang="vi-VN" sz="2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Anh Đom Đóm </a:t>
            </a:r>
            <a:r>
              <a:rPr lang="vi-VN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 học </a:t>
            </a:r>
            <a:r>
              <a:rPr lang="vi-VN" sz="28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kì I</a:t>
            </a:r>
            <a:r>
              <a:rPr lang="en-US" sz="28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2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5220072" y="1729952"/>
            <a:ext cx="216024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cxnSpLocks/>
          </p:cNvCxnSpPr>
          <p:nvPr/>
        </p:nvCxnSpPr>
        <p:spPr>
          <a:xfrm>
            <a:off x="744528" y="2330972"/>
            <a:ext cx="1160472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cxnSpLocks/>
          </p:cNvCxnSpPr>
          <p:nvPr/>
        </p:nvCxnSpPr>
        <p:spPr>
          <a:xfrm>
            <a:off x="6467068" y="2925038"/>
            <a:ext cx="2013992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111284" y="3035460"/>
            <a:ext cx="8640991" cy="107721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Bộ phận câu trả lời cho câu hỏi </a:t>
            </a:r>
            <a:r>
              <a:rPr lang="vi-VN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«Khi nào?» </a:t>
            </a:r>
            <a:r>
              <a:rPr lang="vi-V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thường chỉ gì?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7473" y="4101494"/>
            <a:ext cx="864099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 phận câu trả lời cho câu </a:t>
            </a:r>
            <a:r>
              <a:rPr lang="vi-V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 </a:t>
            </a:r>
            <a:r>
              <a:rPr 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vi-V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 nào?</a:t>
            </a:r>
            <a:r>
              <a:rPr 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vi-V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thường chỉ thời gian.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755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 animBg="1"/>
      <p:bldP spid="10" grpId="0" animBg="1"/>
      <p:bldP spid="11" grpId="0" animBg="1"/>
      <p:bldP spid="17" grpId="0" animBg="1"/>
      <p:bldP spid="2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85554" y="212761"/>
            <a:ext cx="48398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u="sng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tập 4</a:t>
            </a:r>
            <a:r>
              <a:rPr lang="vi-VN" sz="28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Trả lời câu hỏi: 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85554" y="850797"/>
            <a:ext cx="6768783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vi-VN" sz="28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a) Lớp em bắt đầu vào học kì II khi nào?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85554" y="2155752"/>
            <a:ext cx="4879455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vi-VN" sz="28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b) Khi nào học kì II kết thúc?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85554" y="3489457"/>
            <a:ext cx="5970623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vi-VN" sz="28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c) Tháng m</a:t>
            </a:r>
            <a:r>
              <a:rPr lang="en-US" sz="2800" b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vi-VN" sz="28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các em được nghỉ hè?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85554" y="1376875"/>
            <a:ext cx="6768783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vi-VN" sz="28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Lớp em bắt đầu vào học kì II</a:t>
            </a:r>
            <a:r>
              <a:rPr lang="vi-VN" sz="28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1.</a:t>
            </a:r>
            <a:endParaRPr lang="vi-VN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85554" y="2678972"/>
            <a:ext cx="7943320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Ngày 31 tháng 5 </a:t>
            </a:r>
            <a:r>
              <a:rPr lang="vi-V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vi-V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uối </a:t>
            </a:r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 5 </a:t>
            </a:r>
            <a:r>
              <a:rPr lang="vi-VN" sz="28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 kì II kết thúc.</a:t>
            </a:r>
            <a:r>
              <a:rPr lang="vi-VN" sz="28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vi-VN" sz="28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85554" y="4013240"/>
            <a:ext cx="7797895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vi-VN" sz="28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 tháng 6 / ngày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tháng 6 </a:t>
            </a:r>
            <a:r>
              <a:rPr lang="vi-VN" sz="28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 được nghỉ hè.</a:t>
            </a:r>
          </a:p>
        </p:txBody>
      </p:sp>
    </p:spTree>
    <p:extLst>
      <p:ext uri="{BB962C8B-B14F-4D97-AF65-F5344CB8AC3E}">
        <p14:creationId xmlns:p14="http://schemas.microsoft.com/office/powerpoint/2010/main" val="2336502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7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7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3" grpId="0" animBg="1"/>
      <p:bldP spid="13" grpId="1" animBg="1"/>
      <p:bldP spid="14" grpId="0" animBg="1"/>
      <p:bldP spid="14" grpId="1" animBg="1"/>
      <p:bldP spid="14" grpId="2" animBg="1"/>
      <p:bldP spid="19" grpId="0" animBg="1"/>
      <p:bldP spid="19" grpId="1" animBg="1"/>
      <p:bldP spid="19" grpId="2" animBg="1"/>
      <p:bldP spid="20" grpId="0" animBg="1"/>
      <p:bldP spid="21" grpId="0" animBg="1"/>
      <p:bldP spid="2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745212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1367</TotalTime>
  <Words>570</Words>
  <Application>Microsoft Office PowerPoint</Application>
  <PresentationFormat>On-screen Show (16:9)</PresentationFormat>
  <Paragraphs>65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47</cp:revision>
  <dcterms:created xsi:type="dcterms:W3CDTF">2017-09-15T04:17:35Z</dcterms:created>
  <dcterms:modified xsi:type="dcterms:W3CDTF">2022-01-16T09:39:24Z</dcterms:modified>
</cp:coreProperties>
</file>