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433" r:id="rId2"/>
    <p:sldId id="457" r:id="rId3"/>
    <p:sldId id="458" r:id="rId4"/>
    <p:sldId id="415" r:id="rId5"/>
    <p:sldId id="441" r:id="rId6"/>
    <p:sldId id="411" r:id="rId7"/>
    <p:sldId id="442" r:id="rId8"/>
    <p:sldId id="459" r:id="rId9"/>
    <p:sldId id="443" r:id="rId10"/>
    <p:sldId id="448" r:id="rId11"/>
    <p:sldId id="444" r:id="rId12"/>
    <p:sldId id="450" r:id="rId13"/>
    <p:sldId id="462" r:id="rId14"/>
    <p:sldId id="465" r:id="rId15"/>
    <p:sldId id="453" r:id="rId16"/>
    <p:sldId id="460" r:id="rId17"/>
    <p:sldId id="461" r:id="rId18"/>
    <p:sldId id="463" r:id="rId19"/>
    <p:sldId id="464" r:id="rId20"/>
    <p:sldId id="4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13</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16</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19</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a16="http://schemas.microsoft.com/office/drawing/2014/main"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pic>
        <p:nvPicPr>
          <p:cNvPr id="2" name="Picture 1">
            <a:extLst>
              <a:ext uri="{FF2B5EF4-FFF2-40B4-BE49-F238E27FC236}">
                <a16:creationId xmlns:a16="http://schemas.microsoft.com/office/drawing/2014/main" id="{B9401587-C296-456B-9282-CA8B26E2A132}"/>
              </a:ext>
            </a:extLst>
          </p:cNvPr>
          <p:cNvPicPr>
            <a:picLocks noChangeAspect="1"/>
          </p:cNvPicPr>
          <p:nvPr/>
        </p:nvPicPr>
        <p:blipFill>
          <a:blip r:embed="rId3"/>
          <a:stretch>
            <a:fillRect/>
          </a:stretch>
        </p:blipFill>
        <p:spPr>
          <a:xfrm>
            <a:off x="4248903" y="725197"/>
            <a:ext cx="3737172" cy="1286367"/>
          </a:xfrm>
          <a:prstGeom prst="rect">
            <a:avLst/>
          </a:prstGeom>
        </p:spPr>
      </p:pic>
      <p:pic>
        <p:nvPicPr>
          <p:cNvPr id="12" name="Picture 11">
            <a:extLst>
              <a:ext uri="{FF2B5EF4-FFF2-40B4-BE49-F238E27FC236}">
                <a16:creationId xmlns:a16="http://schemas.microsoft.com/office/drawing/2014/main" id="{C70C00DD-5F9C-41E6-9FC9-D8C07C8EFD82}"/>
              </a:ext>
            </a:extLst>
          </p:cNvPr>
          <p:cNvPicPr>
            <a:picLocks noChangeAspect="1"/>
          </p:cNvPicPr>
          <p:nvPr/>
        </p:nvPicPr>
        <p:blipFill>
          <a:blip r:embed="rId4"/>
          <a:stretch>
            <a:fillRect/>
          </a:stretch>
        </p:blipFill>
        <p:spPr>
          <a:xfrm>
            <a:off x="2880635" y="1816763"/>
            <a:ext cx="6663506" cy="1072989"/>
          </a:xfrm>
          <a:prstGeom prst="rect">
            <a:avLst/>
          </a:prstGeom>
        </p:spPr>
      </p:pic>
      <p:pic>
        <p:nvPicPr>
          <p:cNvPr id="13" name="Picture 12">
            <a:extLst>
              <a:ext uri="{FF2B5EF4-FFF2-40B4-BE49-F238E27FC236}">
                <a16:creationId xmlns:a16="http://schemas.microsoft.com/office/drawing/2014/main" id="{8C22A23E-03F0-45DB-8288-5B3FD46B003A}"/>
              </a:ext>
            </a:extLst>
          </p:cNvPr>
          <p:cNvPicPr>
            <a:picLocks noChangeAspect="1"/>
          </p:cNvPicPr>
          <p:nvPr/>
        </p:nvPicPr>
        <p:blipFill>
          <a:blip r:embed="rId5"/>
          <a:stretch>
            <a:fillRect/>
          </a:stretch>
        </p:blipFill>
        <p:spPr>
          <a:xfrm>
            <a:off x="4175745" y="2474234"/>
            <a:ext cx="3810330" cy="1182727"/>
          </a:xfrm>
          <a:prstGeom prst="rect">
            <a:avLst/>
          </a:prstGeom>
        </p:spPr>
      </p:pic>
      <p:pic>
        <p:nvPicPr>
          <p:cNvPr id="14" name="Picture 13">
            <a:extLst>
              <a:ext uri="{FF2B5EF4-FFF2-40B4-BE49-F238E27FC236}">
                <a16:creationId xmlns:a16="http://schemas.microsoft.com/office/drawing/2014/main" id="{53086B4E-1FF3-4789-9AA6-0D79B531790B}"/>
              </a:ext>
            </a:extLst>
          </p:cNvPr>
          <p:cNvPicPr>
            <a:picLocks noChangeAspect="1"/>
          </p:cNvPicPr>
          <p:nvPr/>
        </p:nvPicPr>
        <p:blipFill>
          <a:blip r:embed="rId6"/>
          <a:stretch>
            <a:fillRect/>
          </a:stretch>
        </p:blipFill>
        <p:spPr>
          <a:xfrm>
            <a:off x="1063599" y="3258631"/>
            <a:ext cx="10931075" cy="2316681"/>
          </a:xfrm>
          <a:prstGeom prst="rect">
            <a:avLst/>
          </a:prstGeom>
        </p:spPr>
      </p:pic>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89D3D432-953C-432F-84F4-46E1177D6581}"/>
              </a:ext>
            </a:extLst>
          </p:cNvPr>
          <p:cNvPicPr>
            <a:picLocks noChangeAspect="1"/>
          </p:cNvPicPr>
          <p:nvPr/>
        </p:nvPicPr>
        <p:blipFill>
          <a:blip r:embed="rId4"/>
          <a:stretch>
            <a:fillRect/>
          </a:stretch>
        </p:blipFill>
        <p:spPr>
          <a:xfrm>
            <a:off x="2797778" y="2465748"/>
            <a:ext cx="6596444" cy="1926503"/>
          </a:xfrm>
          <a:prstGeom prst="rect">
            <a:avLst/>
          </a:prstGeom>
        </p:spPr>
      </p:pic>
    </p:spTree>
    <p:custDataLst>
      <p:tags r:id="rId1"/>
    </p:custDataLst>
    <p:extLst>
      <p:ext uri="{BB962C8B-B14F-4D97-AF65-F5344CB8AC3E}">
        <p14:creationId xmlns:p14="http://schemas.microsoft.com/office/powerpoint/2010/main" val="112365839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grpSp>
        <p:nvGrpSpPr>
          <p:cNvPr id="22" name="Group 21">
            <a:extLst>
              <a:ext uri="{FF2B5EF4-FFF2-40B4-BE49-F238E27FC236}">
                <a16:creationId xmlns:a16="http://schemas.microsoft.com/office/drawing/2014/main"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a16="http://schemas.microsoft.com/office/drawing/2014/main"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p:spPr>
        </p:pic>
        <p:sp>
          <p:nvSpPr>
            <p:cNvPr id="24" name="TextBox 23">
              <a:extLst>
                <a:ext uri="{FF2B5EF4-FFF2-40B4-BE49-F238E27FC236}">
                  <a16:creationId xmlns:a16="http://schemas.microsoft.com/office/drawing/2014/main"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 hãy nhắc lại công dụng của câu kể, câu cảm, câu khiến</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a16="http://schemas.microsoft.com/office/drawing/2014/main"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a16="http://schemas.microsoft.com/office/drawing/2014/main"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a:t>
            </a:r>
            <a:r>
              <a:rPr kumimoji="0" lang="en-US" altLang="zh-CN" sz="4400" b="0" i="0" u="none" strike="noStrike" kern="1200" cap="none" spc="0" normalizeH="0" baseline="0" noProof="0" dirty="0" smtClean="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a16="http://schemas.microsoft.com/office/drawing/2014/main"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a16="http://schemas.microsoft.com/office/drawing/2014/main"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a16="http://schemas.microsoft.com/office/drawing/2014/main"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a16="http://schemas.microsoft.com/office/drawing/2014/main"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a16="http://schemas.microsoft.com/office/drawing/2014/main"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a16="http://schemas.microsoft.com/office/drawing/2014/main"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a16="http://schemas.microsoft.com/office/drawing/2014/main"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a16="http://schemas.microsoft.com/office/drawing/2014/main"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a16="http://schemas.microsoft.com/office/drawing/2014/main"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a16="http://schemas.microsoft.com/office/drawing/2014/main"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a16="http://schemas.microsoft.com/office/drawing/2014/main"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a16="http://schemas.microsoft.com/office/drawing/2014/main"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790" y="280502"/>
            <a:ext cx="11007634" cy="640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2575651" y="5709442"/>
            <a:ext cx="9494875" cy="739754"/>
          </a:xfrm>
          <a:prstGeom prst="rect">
            <a:avLst/>
          </a:prstGeom>
          <a:noFill/>
        </p:spPr>
        <p:txBody>
          <a:bodyPr wrap="square" rtlCol="0">
            <a:spAutoFit/>
          </a:bodyPr>
          <a:lstStyle/>
          <a:p>
            <a:pPr>
              <a:lnSpc>
                <a:spcPct val="150000"/>
              </a:lnSpc>
            </a:pPr>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xóa</a:t>
            </a:r>
            <a:r>
              <a:rPr lang="en-US" sz="2800" dirty="0">
                <a:latin typeface="Cambria" panose="02040503050406030204" pitchFamily="18" charset="0"/>
              </a:rPr>
              <a:t> </a:t>
            </a:r>
            <a:r>
              <a:rPr lang="en-US" sz="2800" dirty="0" err="1">
                <a:latin typeface="Cambria" panose="02040503050406030204" pitchFamily="18" charset="0"/>
              </a:rPr>
              <a:t>dòng</a:t>
            </a:r>
            <a:r>
              <a:rPr lang="en-US" sz="2800" dirty="0">
                <a:latin typeface="Cambria" panose="02040503050406030204" pitchFamily="18" charset="0"/>
              </a:rPr>
              <a:t> “</a:t>
            </a:r>
            <a:r>
              <a:rPr lang="en-US" sz="2800" dirty="0" err="1">
                <a:latin typeface="Cambria" panose="02040503050406030204" pitchFamily="18" charset="0"/>
              </a:rPr>
              <a:t>Nấu</a:t>
            </a:r>
            <a:r>
              <a:rPr lang="en-US" sz="2800" dirty="0">
                <a:latin typeface="Cambria" panose="02040503050406030204" pitchFamily="18" charset="0"/>
              </a:rPr>
              <a:t> </a:t>
            </a:r>
            <a:r>
              <a:rPr lang="en-US" sz="2800" dirty="0" err="1">
                <a:latin typeface="Cambria" panose="02040503050406030204" pitchFamily="18" charset="0"/>
              </a:rPr>
              <a:t>ăn</a:t>
            </a:r>
            <a:r>
              <a:rPr lang="en-US" sz="2800" dirty="0">
                <a:latin typeface="Cambria" panose="02040503050406030204" pitchFamily="18" charset="0"/>
              </a:rPr>
              <a:t> </a:t>
            </a:r>
            <a:r>
              <a:rPr lang="en-US" sz="2800" dirty="0" err="1">
                <a:latin typeface="Cambria" panose="02040503050406030204" pitchFamily="18" charset="0"/>
              </a:rPr>
              <a:t>không</a:t>
            </a:r>
            <a:r>
              <a:rPr lang="en-US" sz="2800" dirty="0">
                <a:latin typeface="Cambria" panose="02040503050406030204" pitchFamily="18" charset="0"/>
              </a:rPr>
              <a:t> </a:t>
            </a:r>
            <a:r>
              <a:rPr lang="en-US" sz="2800" dirty="0" err="1">
                <a:latin typeface="Cambria" panose="02040503050406030204" pitchFamily="18" charset="0"/>
              </a:rPr>
              <a:t>ngon</a:t>
            </a:r>
            <a:r>
              <a:rPr lang="en-US" sz="2800" dirty="0">
                <a:latin typeface="Cambria" panose="02040503050406030204" pitchFamily="18" charset="0"/>
              </a:rPr>
              <a:t>” </a:t>
            </a:r>
            <a:r>
              <a:rPr lang="en-US" sz="2800" dirty="0" err="1">
                <a:latin typeface="Cambria" panose="02040503050406030204" pitchFamily="18" charset="0"/>
              </a:rPr>
              <a:t>đi</a:t>
            </a:r>
            <a:r>
              <a:rPr lang="en-US" sz="2800" dirty="0">
                <a:latin typeface="Cambria" panose="02040503050406030204" pitchFamily="18" charset="0"/>
              </a:rPr>
              <a:t> </a:t>
            </a:r>
            <a:r>
              <a:rPr lang="en-US" sz="2800" dirty="0" err="1">
                <a:latin typeface="Cambria" panose="02040503050406030204" pitchFamily="18" charset="0"/>
              </a:rPr>
              <a:t>chị</a:t>
            </a:r>
            <a:r>
              <a:rPr lang="en-US" sz="2800" dirty="0" smtClean="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4356021" y="1087457"/>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483009" y="2999567"/>
            <a:ext cx="2668418" cy="1237949"/>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4356021" y="4837036"/>
            <a:ext cx="2855361" cy="1054094"/>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sp>
        <p:nvSpPr>
          <p:cNvPr id="7" name="Rectangle 6"/>
          <p:cNvSpPr/>
          <p:nvPr/>
        </p:nvSpPr>
        <p:spPr>
          <a:xfrm>
            <a:off x="3369099" y="2407974"/>
            <a:ext cx="5893280" cy="523220"/>
          </a:xfrm>
          <a:prstGeom prst="rect">
            <a:avLst/>
          </a:prstGeom>
        </p:spPr>
        <p:txBody>
          <a:bodyPr wrap="none">
            <a:spAutoFit/>
          </a:bodyPr>
          <a:lstStyle/>
          <a:p>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cắm</a:t>
            </a:r>
            <a:r>
              <a:rPr lang="en-US" sz="2800" dirty="0">
                <a:latin typeface="Cambria" panose="02040503050406030204" pitchFamily="18" charset="0"/>
              </a:rPr>
              <a:t> </a:t>
            </a:r>
            <a:r>
              <a:rPr lang="en-US" sz="2800" dirty="0" err="1">
                <a:latin typeface="Cambria" panose="02040503050406030204" pitchFamily="18" charset="0"/>
              </a:rPr>
              <a:t>cúi</a:t>
            </a:r>
            <a:r>
              <a:rPr lang="en-US" sz="2800" dirty="0">
                <a:latin typeface="Cambria" panose="02040503050406030204" pitchFamily="18" charset="0"/>
              </a:rPr>
              <a:t> </a:t>
            </a:r>
            <a:r>
              <a:rPr lang="en-US" sz="2800" dirty="0" err="1">
                <a:latin typeface="Cambria" panose="02040503050406030204" pitchFamily="18" charset="0"/>
              </a:rPr>
              <a:t>viết</a:t>
            </a:r>
            <a:r>
              <a:rPr lang="en-US" sz="2800" dirty="0">
                <a:latin typeface="Cambria" panose="02040503050406030204" pitchFamily="18" charset="0"/>
              </a:rPr>
              <a:t> </a:t>
            </a:r>
            <a:r>
              <a:rPr lang="en-US" sz="2800" dirty="0" err="1">
                <a:latin typeface="Cambria" panose="02040503050406030204" pitchFamily="18" charset="0"/>
              </a:rPr>
              <a:t>thêm</a:t>
            </a:r>
            <a:r>
              <a:rPr lang="en-US" sz="2800" dirty="0">
                <a:latin typeface="Cambria" panose="02040503050406030204" pitchFamily="18" charset="0"/>
              </a:rPr>
              <a:t> </a:t>
            </a:r>
            <a:r>
              <a:rPr lang="en-US" sz="2800" dirty="0" err="1">
                <a:latin typeface="Cambria" panose="02040503050406030204" pitchFamily="18" charset="0"/>
              </a:rPr>
              <a:t>vào</a:t>
            </a:r>
            <a:r>
              <a:rPr lang="en-US" sz="2800" dirty="0">
                <a:latin typeface="Cambria" panose="02040503050406030204" pitchFamily="18" charset="0"/>
              </a:rPr>
              <a:t> </a:t>
            </a:r>
            <a:r>
              <a:rPr lang="en-US" sz="2800" dirty="0" err="1">
                <a:latin typeface="Cambria" panose="02040503050406030204" pitchFamily="18" charset="0"/>
              </a:rPr>
              <a:t>tấm</a:t>
            </a:r>
            <a:r>
              <a:rPr lang="en-US" sz="2800" dirty="0">
                <a:latin typeface="Cambria" panose="02040503050406030204" pitchFamily="18" charset="0"/>
              </a:rPr>
              <a:t> </a:t>
            </a:r>
            <a:r>
              <a:rPr lang="en-US" sz="2800" dirty="0" err="1">
                <a:latin typeface="Cambria" panose="02040503050406030204" pitchFamily="18" charset="0"/>
              </a:rPr>
              <a:t>thiệp</a:t>
            </a:r>
            <a:r>
              <a:rPr lang="en-US" sz="2800" dirty="0">
                <a:latin typeface="Cambria" panose="02040503050406030204" pitchFamily="18" charset="0"/>
              </a:rPr>
              <a:t>.</a:t>
            </a:r>
          </a:p>
        </p:txBody>
      </p:sp>
      <p:sp>
        <p:nvSpPr>
          <p:cNvPr id="8" name="Rectangle 7"/>
          <p:cNvSpPr/>
          <p:nvPr/>
        </p:nvSpPr>
        <p:spPr>
          <a:xfrm>
            <a:off x="4360949" y="4098372"/>
            <a:ext cx="3968459" cy="738664"/>
          </a:xfrm>
          <a:prstGeom prst="rect">
            <a:avLst/>
          </a:prstGeom>
        </p:spPr>
        <p:txBody>
          <a:bodyPr wrap="none">
            <a:spAutoFit/>
          </a:bodyPr>
          <a:lstStyle/>
          <a:p>
            <a:pPr>
              <a:lnSpc>
                <a:spcPct val="150000"/>
              </a:lnSpc>
            </a:pPr>
            <a:r>
              <a:rPr lang="en-US" sz="2800" dirty="0">
                <a:latin typeface="Cambria" panose="02040503050406030204" pitchFamily="18" charset="0"/>
              </a:rPr>
              <a:t>- A, </a:t>
            </a:r>
            <a:r>
              <a:rPr lang="en-US" sz="2800" dirty="0" err="1">
                <a:latin typeface="Cambria" panose="02040503050406030204" pitchFamily="18" charset="0"/>
              </a:rPr>
              <a:t>bố</a:t>
            </a:r>
            <a:r>
              <a:rPr lang="en-US" sz="2800" dirty="0">
                <a:latin typeface="Cambria" panose="02040503050406030204" pitchFamily="18" charset="0"/>
              </a:rPr>
              <a:t> </a:t>
            </a:r>
            <a:r>
              <a:rPr lang="en-US" sz="2800" dirty="0" err="1">
                <a:latin typeface="Cambria" panose="02040503050406030204" pitchFamily="18" charset="0"/>
              </a:rPr>
              <a:t>rất</a:t>
            </a:r>
            <a:r>
              <a:rPr lang="en-US" sz="2800" dirty="0">
                <a:latin typeface="Cambria" panose="02040503050406030204" pitchFamily="18" charset="0"/>
              </a:rPr>
              <a:t> </a:t>
            </a:r>
            <a:r>
              <a:rPr lang="en-US" sz="2800" dirty="0" err="1">
                <a:latin typeface="Cambria" panose="02040503050406030204" pitchFamily="18" charset="0"/>
              </a:rPr>
              <a:t>đẹp</a:t>
            </a:r>
            <a:r>
              <a:rPr lang="en-US" sz="2800" dirty="0">
                <a:latin typeface="Cambria" panose="02040503050406030204" pitchFamily="18" charset="0"/>
              </a:rPr>
              <a:t> </a:t>
            </a:r>
            <a:r>
              <a:rPr lang="en-US" sz="2800" dirty="0" err="1">
                <a:latin typeface="Cambria" panose="02040503050406030204" pitchFamily="18" charset="0"/>
              </a:rPr>
              <a:t>trai</a:t>
            </a:r>
            <a:r>
              <a:rPr lang="en-US" sz="2800" dirty="0">
                <a:latin typeface="Cambria" panose="02040503050406030204" pitchFamily="18" charset="0"/>
              </a:rPr>
              <a:t> </a:t>
            </a:r>
            <a:r>
              <a:rPr lang="en-US" sz="2800" dirty="0" err="1">
                <a:latin typeface="Cambria" panose="02040503050406030204" pitchFamily="18" charset="0"/>
              </a:rPr>
              <a:t>nữa</a:t>
            </a:r>
            <a:r>
              <a:rPr lang="en-US" sz="2800" dirty="0">
                <a:latin typeface="Cambria" panose="020405030504060302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a16="http://schemas.microsoft.com/office/drawing/2014/main"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a16="http://schemas.microsoft.com/office/drawing/2014/main"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3979455"/>
          </a:xfrm>
          <a:prstGeom prst="rect">
            <a:avLst/>
          </a:prstGeom>
        </p:spPr>
      </p:pic>
      <p:sp>
        <p:nvSpPr>
          <p:cNvPr id="44" name="TextBox 43">
            <a:extLst>
              <a:ext uri="{FF2B5EF4-FFF2-40B4-BE49-F238E27FC236}">
                <a16:creationId xmlns:a16="http://schemas.microsoft.com/office/drawing/2014/main" id="{B7616996-F376-4B79-B486-C968D023EC51}"/>
              </a:ext>
            </a:extLst>
          </p:cNvPr>
          <p:cNvSpPr txBox="1"/>
          <p:nvPr/>
        </p:nvSpPr>
        <p:spPr>
          <a:xfrm>
            <a:off x="5679607" y="2446730"/>
            <a:ext cx="6076031"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 hãy, đứng, chớ, đi, thôi, nào, nhé  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a16="http://schemas.microsoft.com/office/drawing/2014/main"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a16="http://schemas.microsoft.com/office/drawing/2014/main"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a16="http://schemas.microsoft.com/office/drawing/2014/main"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a16="http://schemas.microsoft.com/office/drawing/2014/main"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a16="http://schemas.microsoft.com/office/drawing/2014/main"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a16="http://schemas.microsoft.com/office/drawing/2014/main"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a16="http://schemas.microsoft.com/office/drawing/2014/main"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a16="http://schemas.microsoft.com/office/drawing/2014/main"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a16="http://schemas.microsoft.com/office/drawing/2014/main"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a16="http://schemas.microsoft.com/office/drawing/2014/main"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a16="http://schemas.microsoft.com/office/drawing/2014/main"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a16="http://schemas.microsoft.com/office/drawing/2014/main"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a16="http://schemas.microsoft.com/office/drawing/2014/main"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a16="http://schemas.microsoft.com/office/drawing/2014/main"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a16="http://schemas.microsoft.com/office/drawing/2014/main"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a16="http://schemas.microsoft.com/office/drawing/2014/main"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a16="http://schemas.microsoft.com/office/drawing/2014/main"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a16="http://schemas.microsoft.com/office/drawing/2014/main"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a16="http://schemas.microsoft.com/office/drawing/2014/main"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a16="http://schemas.microsoft.com/office/drawing/2014/main"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a16="http://schemas.microsoft.com/office/drawing/2014/main"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a16="http://schemas.microsoft.com/office/drawing/2014/main"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a16="http://schemas.microsoft.com/office/drawing/2014/main"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a16="http://schemas.microsoft.com/office/drawing/2014/main"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smtClean="0">
                <a:solidFill>
                  <a:srgbClr val="0070C0"/>
                </a:solidFill>
                <a:latin typeface="Cambria" panose="02040503050406030204" pitchFamily="18" charset="0"/>
                <a:cs typeface="Calibri" panose="020F0502020204030204" pitchFamily="34" charset="0"/>
              </a:rPr>
              <a:t>Chị</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ơi</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chị</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hướng</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dẫn</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em</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làm</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bưu</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thiếp</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đi</a:t>
            </a:r>
            <a:r>
              <a:rPr lang="en-US" sz="3600" dirty="0" smtClean="0">
                <a:solidFill>
                  <a:srgbClr val="0070C0"/>
                </a:solidFill>
                <a:latin typeface="Cambria" panose="02040503050406030204" pitchFamily="18" charset="0"/>
                <a:cs typeface="Calibri" panose="020F0502020204030204" pitchFamily="34" charset="0"/>
              </a:rPr>
              <a:t>!</a:t>
            </a:r>
            <a:endParaRPr lang="vi-VN" sz="3600" dirty="0">
              <a:solidFill>
                <a:srgbClr val="0070C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6">
            <a:extLst>
              <a:ext uri="{FF2B5EF4-FFF2-40B4-BE49-F238E27FC236}">
                <a16:creationId xmlns:a16="http://schemas.microsoft.com/office/drawing/2014/main" id="{B3E36A33-06E0-4AA9-AC17-3A0787C2D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4D466B48-2777-4E22-A220-FC1DFBEF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6" name="Speech Bubble: Oval 15">
            <a:extLst>
              <a:ext uri="{FF2B5EF4-FFF2-40B4-BE49-F238E27FC236}">
                <a16:creationId xmlns:a16="http://schemas.microsoft.com/office/drawing/2014/main" id="{56A782DC-128B-4A49-9B0D-A65A8F08243B}"/>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415804ED-2542-4379-808F-8C8DC0864F5E}"/>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C0FC1548-8975-4B95-87FA-6E183378053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610753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a16="http://schemas.microsoft.com/office/drawing/2014/main"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a16="http://schemas.microsoft.com/office/drawing/2014/main"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a16="http://schemas.microsoft.com/office/drawing/2014/main"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a16="http://schemas.microsoft.com/office/drawing/2014/main"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a16="http://schemas.microsoft.com/office/drawing/2014/main"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a16="http://schemas.microsoft.com/office/drawing/2014/main"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a16="http://schemas.microsoft.com/office/drawing/2014/main"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a16="http://schemas.microsoft.com/office/drawing/2014/main" id="{E3C2D508-1C47-4A93-9C81-4A049672A66C}"/>
              </a:ext>
            </a:extLst>
          </p:cNvPr>
          <p:cNvSpPr/>
          <p:nvPr/>
        </p:nvSpPr>
        <p:spPr>
          <a:xfrm>
            <a:off x="7589850" y="3295205"/>
            <a:ext cx="4014699"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a16="http://schemas.microsoft.com/office/drawing/2014/main" id="{91C01907-5E83-4D9F-85AE-787367DDF9F0}"/>
              </a:ext>
            </a:extLst>
          </p:cNvPr>
          <p:cNvSpPr/>
          <p:nvPr/>
        </p:nvSpPr>
        <p:spPr>
          <a:xfrm>
            <a:off x="7341622" y="1991830"/>
            <a:ext cx="4262927"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a16="http://schemas.microsoft.com/office/drawing/2014/main"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a16="http://schemas.microsoft.com/office/drawing/2014/main"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63B50DDC-22D2-47EF-B74A-D2AC287B2A42}"/>
              </a:ext>
            </a:extLst>
          </p:cNvPr>
          <p:cNvPicPr>
            <a:picLocks noChangeAspect="1"/>
          </p:cNvPicPr>
          <p:nvPr/>
        </p:nvPicPr>
        <p:blipFill>
          <a:blip r:embed="rId4"/>
          <a:stretch>
            <a:fillRect/>
          </a:stretch>
        </p:blipFill>
        <p:spPr>
          <a:xfrm>
            <a:off x="2706330" y="2465748"/>
            <a:ext cx="6779340" cy="1926503"/>
          </a:xfrm>
          <a:prstGeom prst="rect">
            <a:avLst/>
          </a:prstGeom>
        </p:spPr>
      </p:pic>
    </p:spTree>
    <p:custDataLst>
      <p:tags r:id="rId1"/>
    </p:custDataLst>
    <p:extLst>
      <p:ext uri="{BB962C8B-B14F-4D97-AF65-F5344CB8AC3E}">
        <p14:creationId xmlns:p14="http://schemas.microsoft.com/office/powerpoint/2010/main" val="19843335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17" name="TextBox 16"/>
          <p:cNvSpPr txBox="1"/>
          <p:nvPr/>
        </p:nvSpPr>
        <p:spPr>
          <a:xfrm>
            <a:off x="2909431" y="2091789"/>
            <a:ext cx="5402633"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TẠM BIỆT VÀ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 HẸN </a:t>
            </a:r>
            <a:r>
              <a:rPr kumimoji="0" lang="en-GB" sz="6600" b="0" i="0" u="none" strike="noStrike" kern="1200" cap="none" spc="0" normalizeH="0" baseline="0" noProof="0">
                <a:ln>
                  <a:noFill/>
                </a:ln>
                <a:solidFill>
                  <a:srgbClr val="FF0000"/>
                </a:solidFill>
                <a:effectLst/>
                <a:uLnTx/>
                <a:uFillTx/>
                <a:latin typeface="Cambria" panose="02040503050406030204" pitchFamily="18" charset="0"/>
                <a:ea typeface="字魂105号-简雅黑"/>
              </a:rPr>
              <a:t>GẶP </a:t>
            </a:r>
            <a:r>
              <a:rPr kumimoji="0" lang="en-GB" sz="6600" b="0" i="0" u="none" strike="noStrike" kern="1200" cap="none" spc="0" normalizeH="0" baseline="0" noProof="0" smtClean="0">
                <a:ln>
                  <a:noFill/>
                </a:ln>
                <a:solidFill>
                  <a:srgbClr val="FF0000"/>
                </a:solidFill>
                <a:effectLst/>
                <a:uLnTx/>
                <a:uFillTx/>
                <a:latin typeface="Cambria" panose="02040503050406030204" pitchFamily="18" charset="0"/>
                <a:ea typeface="字魂105号-简雅黑"/>
              </a:rPr>
              <a:t>LẠI!</a:t>
            </a:r>
            <a:endPar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endParaRPr>
          </a:p>
        </p:txBody>
      </p:sp>
    </p:spTree>
    <p:custDataLst>
      <p:tags r:id="rId1"/>
    </p:custDataLst>
    <p:extLst>
      <p:ext uri="{BB962C8B-B14F-4D97-AF65-F5344CB8AC3E}">
        <p14:creationId xmlns:p14="http://schemas.microsoft.com/office/powerpoint/2010/main" val="208853498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a đình em">
            <a:hlinkClick r:id="" action="ppaction://media"/>
            <a:extLst>
              <a:ext uri="{FF2B5EF4-FFF2-40B4-BE49-F238E27FC236}">
                <a16:creationId xmlns:a16="http://schemas.microsoft.com/office/drawing/2014/main" id="{4E51AED6-6495-4386-821B-AD46B1F533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553212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994FF960-FD9C-4994-B5BB-64504CD827E7}"/>
              </a:ext>
            </a:extLst>
          </p:cNvPr>
          <p:cNvPicPr>
            <a:picLocks noChangeAspect="1"/>
          </p:cNvPicPr>
          <p:nvPr/>
        </p:nvPicPr>
        <p:blipFill>
          <a:blip r:embed="rId4"/>
          <a:stretch>
            <a:fillRect/>
          </a:stretch>
        </p:blipFill>
        <p:spPr>
          <a:xfrm>
            <a:off x="2877615" y="2282224"/>
            <a:ext cx="6761050" cy="21398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bố mình</a:t>
            </a:r>
          </a:p>
          <a:p>
            <a:r>
              <a:rPr lang="vi-VN" sz="2800" dirty="0"/>
              <a:t>Vụng về chăm con ngày bão.</a:t>
            </a:r>
          </a:p>
          <a:p>
            <a:pPr algn="r"/>
            <a:r>
              <a:rPr lang="vi-VN" sz="2800" dirty="0"/>
              <a:t>(Nguyễn Thị Mai)</a:t>
            </a:r>
          </a:p>
        </p:txBody>
      </p:sp>
      <p:cxnSp>
        <p:nvCxnSpPr>
          <p:cNvPr id="10" name="Straight Connector 9">
            <a:extLst>
              <a:ext uri="{FF2B5EF4-FFF2-40B4-BE49-F238E27FC236}">
                <a16:creationId xmlns:a16="http://schemas.microsoft.com/office/drawing/2014/main"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smtClean="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smtClean="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a16="http://schemas.microsoft.com/office/drawing/2014/main"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a:t>
            </a:r>
            <a:r>
              <a:rPr lang="nl-NL" sz="3200" dirty="0" smtClean="0"/>
              <a:t>4 </a:t>
            </a:r>
            <a:r>
              <a:rPr lang="nl-NL" sz="3200" dirty="0"/>
              <a:t>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a16="http://schemas.microsoft.com/office/drawing/2014/main"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a16="http://schemas.microsoft.com/office/drawing/2014/main"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a16="http://schemas.microsoft.com/office/drawing/2014/main"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a16="http://schemas.microsoft.com/office/drawing/2014/main"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2"/>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599298" y="1996290"/>
              <a:ext cx="1421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320413251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a16="http://schemas.microsoft.com/office/drawing/2014/main"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52524A-545D-4CE5-8870-1685B7F1596F}"/>
              </a:ext>
            </a:extLst>
          </p:cNvPr>
          <p:cNvCxnSpPr>
            <a:cxnSpLocks/>
          </p:cNvCxnSpPr>
          <p:nvPr/>
        </p:nvCxnSpPr>
        <p:spPr>
          <a:xfrm>
            <a:off x="2249348" y="3377283"/>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52524A-545D-4CE5-8870-1685B7F1596F}"/>
              </a:ext>
            </a:extLst>
          </p:cNvPr>
          <p:cNvCxnSpPr>
            <a:cxnSpLocks/>
          </p:cNvCxnSpPr>
          <p:nvPr/>
        </p:nvCxnSpPr>
        <p:spPr>
          <a:xfrm>
            <a:off x="2539279"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52524A-545D-4CE5-8870-1685B7F1596F}"/>
              </a:ext>
            </a:extLst>
          </p:cNvPr>
          <p:cNvCxnSpPr>
            <a:cxnSpLocks/>
          </p:cNvCxnSpPr>
          <p:nvPr/>
        </p:nvCxnSpPr>
        <p:spPr>
          <a:xfrm>
            <a:off x="3955484" y="4254685"/>
            <a:ext cx="1151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52524A-545D-4CE5-8870-1685B7F1596F}"/>
              </a:ext>
            </a:extLst>
          </p:cNvPr>
          <p:cNvCxnSpPr>
            <a:cxnSpLocks/>
          </p:cNvCxnSpPr>
          <p:nvPr/>
        </p:nvCxnSpPr>
        <p:spPr>
          <a:xfrm flipV="1">
            <a:off x="3689705" y="3373244"/>
            <a:ext cx="585281" cy="40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52524A-545D-4CE5-8870-1685B7F1596F}"/>
              </a:ext>
            </a:extLst>
          </p:cNvPr>
          <p:cNvCxnSpPr>
            <a:cxnSpLocks/>
          </p:cNvCxnSpPr>
          <p:nvPr/>
        </p:nvCxnSpPr>
        <p:spPr>
          <a:xfrm>
            <a:off x="7708604" y="3817756"/>
            <a:ext cx="2294040" cy="71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a16="http://schemas.microsoft.com/office/drawing/2014/main"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520</Words>
  <Application>Microsoft Office PowerPoint</Application>
  <PresentationFormat>Widescreen</PresentationFormat>
  <Paragraphs>72</Paragraphs>
  <Slides>20</Slides>
  <Notes>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微软雅黑</vt:lpstr>
      <vt:lpstr>宋体</vt:lpstr>
      <vt:lpstr>Arial</vt:lpstr>
      <vt:lpstr>Arial-Rounded</vt:lpstr>
      <vt:lpstr>Calibri</vt:lpstr>
      <vt:lpstr>Cambria</vt:lpstr>
      <vt:lpstr>等线</vt:lpstr>
      <vt:lpstr>Times New Roman</vt:lpstr>
      <vt:lpstr>Wingdings</vt:lpstr>
      <vt:lpstr>字魂105号-简雅黑</vt:lpstr>
      <vt:lpstr>字魂115号-刀刀体</vt:lpstr>
      <vt:lpstr>字魂55号-龙吟手书</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30</cp:revision>
  <dcterms:created xsi:type="dcterms:W3CDTF">2022-07-28T23:11:30Z</dcterms:created>
  <dcterms:modified xsi:type="dcterms:W3CDTF">2022-11-10T01:52:25Z</dcterms:modified>
</cp:coreProperties>
</file>