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8"/>
  </p:notesMasterIdLst>
  <p:sldIdLst>
    <p:sldId id="283" r:id="rId3"/>
    <p:sldId id="288" r:id="rId4"/>
    <p:sldId id="284" r:id="rId5"/>
    <p:sldId id="289" r:id="rId6"/>
    <p:sldId id="257" r:id="rId7"/>
    <p:sldId id="286" r:id="rId8"/>
    <p:sldId id="287" r:id="rId9"/>
    <p:sldId id="259" r:id="rId10"/>
    <p:sldId id="430" r:id="rId11"/>
    <p:sldId id="431" r:id="rId12"/>
    <p:sldId id="439" r:id="rId13"/>
    <p:sldId id="446" r:id="rId14"/>
    <p:sldId id="447" r:id="rId15"/>
    <p:sldId id="285" r:id="rId16"/>
    <p:sldId id="436" r:id="rId17"/>
  </p:sldIdLst>
  <p:sldSz cx="12192000" cy="6858000"/>
  <p:notesSz cx="6858000" cy="9144000"/>
  <p:defaultTextStyle>
    <a:defPPr>
      <a:defRPr lang="en-US"/>
    </a:defPPr>
    <a:lvl1pPr algn="l" rtl="0" fontAlgn="base">
      <a:spcBef>
        <a:spcPct val="20000"/>
      </a:spcBef>
      <a:spcAft>
        <a:spcPct val="0"/>
      </a:spcAft>
      <a:defRPr sz="1200" i="1" kern="1200">
        <a:solidFill>
          <a:schemeClr val="bg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defRPr sz="1200" i="1" kern="1200">
        <a:solidFill>
          <a:schemeClr val="bg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defRPr sz="1200" i="1" kern="1200">
        <a:solidFill>
          <a:schemeClr val="bg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defRPr sz="1200" i="1" kern="1200">
        <a:solidFill>
          <a:schemeClr val="bg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defRPr sz="1200" i="1"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i="1"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200" i="1"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200" i="1"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200" i="1" kern="1200">
        <a:solidFill>
          <a:schemeClr val="bg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FFFF00"/>
    <a:srgbClr val="9933FF"/>
    <a:srgbClr val="660066"/>
    <a:srgbClr val="FF0066"/>
    <a:srgbClr val="0066FF"/>
    <a:srgbClr val="D60093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67" y="13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E0F60A-98E8-445C-9B0C-82B996A9C90F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1793CE-1BED-403C-8121-F4DD1DFAC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753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4B377-8C60-4990-B433-F8E7BBE6A80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2583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Lưu</a:t>
            </a:r>
            <a:r>
              <a:rPr lang="en-US" baseline="0" dirty="0"/>
              <a:t> ý: “nhẹ hơn” như là “ít hơn”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90357B-3DB0-41F2-B49C-58EE391FFC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6827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4B377-8C60-4990-B433-F8E7BBE6A80D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2583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5BD3DE-5E2A-477B-B4A1-C374DEA0F9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EA30D5-2E0E-41E3-AF10-C3849874043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4E77CA-85BA-49BA-A46C-EBB899DB1C9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18823" y="2116666"/>
            <a:ext cx="9886244" cy="2180697"/>
          </a:xfrm>
        </p:spPr>
        <p:txBody>
          <a:bodyPr anchor="b"/>
          <a:lstStyle>
            <a:lvl1pPr algn="ctr">
              <a:defRPr sz="6000" b="1" i="0" baseline="0">
                <a:latin typeface="SVN-Appleberry" panose="02040603050506020204" pitchFamily="18" charset="0"/>
              </a:defRPr>
            </a:lvl1pPr>
          </a:lstStyle>
          <a:p>
            <a:r>
              <a:rPr lang="en-US" dirty="0" err="1"/>
              <a:t>Phép</a:t>
            </a:r>
            <a:r>
              <a:rPr lang="en-US" dirty="0"/>
              <a:t> </a:t>
            </a:r>
            <a:r>
              <a:rPr lang="en-US" dirty="0" err="1"/>
              <a:t>trừ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ba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số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4338EE1-4DD5-40C5-9C0D-A4D9F98004B4}" type="datetimeFigureOut">
              <a:rPr lang="en-US" i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9/22/2021</a:t>
            </a:fld>
            <a:endParaRPr lang="en-US" i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i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EF2FAD8-ADAE-4B4A-A4C8-3315BCFB9D35}" type="slidenum">
              <a:rPr lang="en-US" i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i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3885735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4338EE1-4DD5-40C5-9C0D-A4D9F98004B4}" type="datetimeFigureOut">
              <a:rPr lang="en-US" i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9/22/2021</a:t>
            </a:fld>
            <a:endParaRPr lang="en-US" i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i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EF2FAD8-ADAE-4B4A-A4C8-3315BCFB9D35}" type="slidenum">
              <a:rPr lang="en-US" i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i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7842691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4338EE1-4DD5-40C5-9C0D-A4D9F98004B4}" type="datetimeFigureOut">
              <a:rPr lang="en-US" i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9/22/2021</a:t>
            </a:fld>
            <a:endParaRPr lang="en-US" i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i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EF2FAD8-ADAE-4B4A-A4C8-3315BCFB9D35}" type="slidenum">
              <a:rPr lang="en-US" i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i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1741226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4338EE1-4DD5-40C5-9C0D-A4D9F98004B4}" type="datetimeFigureOut">
              <a:rPr lang="en-US" i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9/22/2021</a:t>
            </a:fld>
            <a:endParaRPr lang="en-US" i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i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EF2FAD8-ADAE-4B4A-A4C8-3315BCFB9D35}" type="slidenum">
              <a:rPr lang="en-US" i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i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8805849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4338EE1-4DD5-40C5-9C0D-A4D9F98004B4}" type="datetimeFigureOut">
              <a:rPr lang="en-US" i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9/22/2021</a:t>
            </a:fld>
            <a:endParaRPr lang="en-US" i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i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EF2FAD8-ADAE-4B4A-A4C8-3315BCFB9D35}" type="slidenum">
              <a:rPr lang="en-US" i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i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1780470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4338EE1-4DD5-40C5-9C0D-A4D9F98004B4}" type="datetimeFigureOut">
              <a:rPr lang="en-US" i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9/22/2021</a:t>
            </a:fld>
            <a:endParaRPr lang="en-US" i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i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EF2FAD8-ADAE-4B4A-A4C8-3315BCFB9D35}" type="slidenum">
              <a:rPr lang="en-US" i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i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2013790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4338EE1-4DD5-40C5-9C0D-A4D9F98004B4}" type="datetimeFigureOut">
              <a:rPr lang="en-US" i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9/22/2021</a:t>
            </a:fld>
            <a:endParaRPr lang="en-US" i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i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EF2FAD8-ADAE-4B4A-A4C8-3315BCFB9D35}" type="slidenum">
              <a:rPr lang="en-US" i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i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0751114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4338EE1-4DD5-40C5-9C0D-A4D9F98004B4}" type="datetimeFigureOut">
              <a:rPr lang="en-US" i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9/22/2021</a:t>
            </a:fld>
            <a:endParaRPr lang="en-US" i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i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EF2FAD8-ADAE-4B4A-A4C8-3315BCFB9D35}" type="slidenum">
              <a:rPr lang="en-US" i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i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505550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CD1494-EA7F-471B-B77E-1A599436092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4338EE1-4DD5-40C5-9C0D-A4D9F98004B4}" type="datetimeFigureOut">
              <a:rPr lang="en-US" i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9/22/2021</a:t>
            </a:fld>
            <a:endParaRPr lang="en-US" i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i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EF2FAD8-ADAE-4B4A-A4C8-3315BCFB9D35}" type="slidenum">
              <a:rPr lang="en-US" i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i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1851798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4338EE1-4DD5-40C5-9C0D-A4D9F98004B4}" type="datetimeFigureOut">
              <a:rPr lang="en-US" i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9/22/2021</a:t>
            </a:fld>
            <a:endParaRPr lang="en-US" i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i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EF2FAD8-ADAE-4B4A-A4C8-3315BCFB9D35}" type="slidenum">
              <a:rPr lang="en-US" i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i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8807285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4338EE1-4DD5-40C5-9C0D-A4D9F98004B4}" type="datetimeFigureOut">
              <a:rPr lang="en-US" i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9/22/2021</a:t>
            </a:fld>
            <a:endParaRPr lang="en-US" i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i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EF2FAD8-ADAE-4B4A-A4C8-3315BCFB9D35}" type="slidenum">
              <a:rPr lang="en-US" i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i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976472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24AC89-83FD-4529-919E-82B7EC25197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7E5D8B-B0C7-432F-BD28-B5CE349096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8DF2C6-D1F3-4D99-B607-75EDF95E85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CC2135-38F4-4223-958A-F860FD4CB9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174471-E533-4F49-B3FA-4764AE9FC1B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FBD7AD-D029-432A-986E-F552BA4FB1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DE20C8-0680-4611-ACA6-EDD12EA9A04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 i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 i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i="0">
                <a:solidFill>
                  <a:schemeClr val="tx1"/>
                </a:solidFill>
              </a:defRPr>
            </a:lvl1pPr>
          </a:lstStyle>
          <a:p>
            <a:fld id="{EDC068DA-9EAE-4E7B-9B58-3997B3A8D02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4338EE1-4DD5-40C5-9C0D-A4D9F98004B4}" type="datetimeFigureOut">
              <a:rPr lang="en-US" i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9/22/2021</a:t>
            </a:fld>
            <a:endParaRPr lang="en-US" i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i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EF2FAD8-ADAE-4B4A-A4C8-3315BCFB9D35}" type="slidenum">
              <a:rPr lang="en-US" i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i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323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7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microsoft.com/office/2007/relationships/hdphoto" Target="../media/hdphoto1.wdp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7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microsoft.com/office/2007/relationships/hdphoto" Target="../media/hdphoto1.wdp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文本框 49">
            <a:extLst>
              <a:ext uri="{FF2B5EF4-FFF2-40B4-BE49-F238E27FC236}">
                <a16:creationId xmlns:a16="http://schemas.microsoft.com/office/drawing/2014/main" id="{F69C627B-2360-4469-BA4F-2FC8AD78849B}"/>
              </a:ext>
            </a:extLst>
          </p:cNvPr>
          <p:cNvSpPr txBox="1"/>
          <p:nvPr/>
        </p:nvSpPr>
        <p:spPr>
          <a:xfrm>
            <a:off x="2971800" y="2327355"/>
            <a:ext cx="6324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i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altLang="zh-CN" sz="4400" b="1" i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altLang="zh-CN" sz="4400" b="1" i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Ôn</a:t>
            </a:r>
            <a:r>
              <a:rPr lang="en-US" altLang="zh-CN" sz="4400" b="1" i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tập về </a:t>
            </a:r>
            <a:r>
              <a:rPr lang="en-US" altLang="zh-CN" sz="4400" b="1" i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altLang="zh-CN" sz="4400" b="1" i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400" b="1" i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altLang="zh-CN" sz="4400" b="1" i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400" b="1" i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altLang="zh-CN" sz="4400" b="1" i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400" b="1" i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altLang="zh-CN" sz="4400" b="1" i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400" b="1" i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toán</a:t>
            </a:r>
            <a:endParaRPr lang="zh-CN" altLang="en-US" sz="4400" b="1" i="0" dirty="0">
              <a:solidFill>
                <a:srgbClr val="FF0000"/>
              </a:solidFill>
              <a:latin typeface="Cambria" panose="02040503050406030204" pitchFamily="18" charset="0"/>
              <a:ea typeface="方正卡通简体" panose="03000509000000000000" pitchFamily="65" charset="-122"/>
            </a:endParaRPr>
          </a:p>
        </p:txBody>
      </p:sp>
      <p:sp>
        <p:nvSpPr>
          <p:cNvPr id="6" name="文本框 49">
            <a:extLst>
              <a:ext uri="{FF2B5EF4-FFF2-40B4-BE49-F238E27FC236}">
                <a16:creationId xmlns:a16="http://schemas.microsoft.com/office/drawing/2014/main" id="{F69C627B-2360-4469-BA4F-2FC8AD78849B}"/>
              </a:ext>
            </a:extLst>
          </p:cNvPr>
          <p:cNvSpPr txBox="1"/>
          <p:nvPr/>
        </p:nvSpPr>
        <p:spPr>
          <a:xfrm>
            <a:off x="2895600" y="1219200"/>
            <a:ext cx="640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i="0" dirty="0">
                <a:solidFill>
                  <a:srgbClr val="00B050"/>
                </a:solidFill>
                <a:latin typeface="+mn-lt"/>
                <a:ea typeface="Cambria" panose="02040503050406030204" pitchFamily="18" charset="0"/>
              </a:rPr>
              <a:t>CHÀO MỪNG CÁC CON ĐẾN VỚI TIẾT HỌC TOÁN ONLINE</a:t>
            </a:r>
          </a:p>
        </p:txBody>
      </p:sp>
    </p:spTree>
    <p:extLst>
      <p:ext uri="{BB962C8B-B14F-4D97-AF65-F5344CB8AC3E}">
        <p14:creationId xmlns:p14="http://schemas.microsoft.com/office/powerpoint/2010/main" val="2668921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7143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64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7143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11">
            <a:extLst>
              <a:ext uri="{FF2B5EF4-FFF2-40B4-BE49-F238E27FC236}">
                <a16:creationId xmlns:a16="http://schemas.microsoft.com/office/drawing/2014/main" id="{24B3838A-8A92-4FB1-BD98-FF9A867CE5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3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pic>
        <p:nvPicPr>
          <p:cNvPr id="2" name="Picture 16" descr="maple_leaf_falling_md_clr">
            <a:extLst>
              <a:ext uri="{FF2B5EF4-FFF2-40B4-BE49-F238E27FC236}">
                <a16:creationId xmlns:a16="http://schemas.microsoft.com/office/drawing/2014/main" id="{A941CCD4-FDBF-401C-B51F-B31762519D5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11628">
            <a:off x="1430364" y="6612106"/>
            <a:ext cx="911959" cy="110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6" descr="maple_leaf_falling_md_clr">
            <a:extLst>
              <a:ext uri="{FF2B5EF4-FFF2-40B4-BE49-F238E27FC236}">
                <a16:creationId xmlns:a16="http://schemas.microsoft.com/office/drawing/2014/main" id="{11945740-4CB6-4A65-AA50-827EC898EE6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11628">
            <a:off x="3217678" y="6667810"/>
            <a:ext cx="911960" cy="110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6" descr="maple_leaf_falling_md_clr">
            <a:extLst>
              <a:ext uri="{FF2B5EF4-FFF2-40B4-BE49-F238E27FC236}">
                <a16:creationId xmlns:a16="http://schemas.microsoft.com/office/drawing/2014/main" id="{D27A22D2-7BF3-42D3-8EBA-5B4B3F74593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11628">
            <a:off x="5394922" y="6612106"/>
            <a:ext cx="911959" cy="110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6" descr="maple_leaf_falling_md_clr">
            <a:extLst>
              <a:ext uri="{FF2B5EF4-FFF2-40B4-BE49-F238E27FC236}">
                <a16:creationId xmlns:a16="http://schemas.microsoft.com/office/drawing/2014/main" id="{A5A6180D-59EA-43AE-9D59-7D66C897F5F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11628">
            <a:off x="7397891" y="6612901"/>
            <a:ext cx="911959" cy="1102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6" descr="maple_leaf_falling_md_clr">
            <a:extLst>
              <a:ext uri="{FF2B5EF4-FFF2-40B4-BE49-F238E27FC236}">
                <a16:creationId xmlns:a16="http://schemas.microsoft.com/office/drawing/2014/main" id="{2DCFD8E1-8FAD-4173-9F49-75C286ED5D9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11628">
            <a:off x="9574339" y="6593007"/>
            <a:ext cx="911959" cy="110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4">
            <a:extLst>
              <a:ext uri="{FF2B5EF4-FFF2-40B4-BE49-F238E27FC236}">
                <a16:creationId xmlns:a16="http://schemas.microsoft.com/office/drawing/2014/main" id="{8AA0A022-EC05-485D-BA58-F8F9FE00CA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468" y="1123636"/>
            <a:ext cx="11478277" cy="1655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1468" tIns="45731" rIns="91468" bIns="45731">
            <a:spAutoFit/>
          </a:bodyPr>
          <a:lstStyle>
            <a:lvl1pPr>
              <a:defRPr>
                <a:solidFill>
                  <a:schemeClr val="tx1"/>
                </a:solidFill>
                <a:latin typeface="HP001 4H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P001 4H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P001 4H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P001 4H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P001 4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CA" altLang="en-US" sz="3409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CA" altLang="en-US" sz="3409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en-CA" altLang="en-US" sz="3409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CA" altLang="en-US" sz="3409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CA" altLang="en-US" sz="3409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altLang="en-US" sz="3409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CA" altLang="en-US" sz="3409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altLang="en-US" sz="3409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CA" altLang="en-US" sz="3409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altLang="en-US" sz="3409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CA" altLang="en-US" sz="3409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altLang="en-US" sz="3409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CA" altLang="en-US" sz="3409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altLang="en-US" sz="3409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CA" altLang="en-US" sz="3409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altLang="en-US" sz="3409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CA" altLang="en-US" sz="3409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635 </a:t>
            </a:r>
            <a:r>
              <a:rPr lang="en-CA" altLang="en-US" sz="3409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CA" altLang="en-US" sz="3409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altLang="en-US" sz="3409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xăng</a:t>
            </a:r>
            <a:r>
              <a:rPr lang="en-CA" altLang="en-US" sz="3409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CA" altLang="en-US" sz="3409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CA" altLang="en-US" sz="3409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altLang="en-US" sz="3409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CA" altLang="en-US" sz="3409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altLang="en-US" sz="3409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CA" altLang="en-US" sz="3409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altLang="en-US" sz="3409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CA" altLang="en-US" sz="3409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altLang="en-US" sz="3409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CA" altLang="en-US" sz="3409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altLang="en-US" sz="3409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CA" altLang="en-US" sz="3409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altLang="en-US" sz="3409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CA" altLang="en-US" sz="3409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altLang="en-US" sz="3409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CA" altLang="en-US" sz="3409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128 </a:t>
            </a:r>
            <a:r>
              <a:rPr lang="en-CA" altLang="en-US" sz="3409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CA" altLang="en-US" sz="3409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CA" altLang="en-US" sz="3409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xăng</a:t>
            </a:r>
            <a:r>
              <a:rPr lang="en-CA" altLang="en-US" sz="3409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CA" altLang="en-US" sz="3409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CA" altLang="en-US" sz="3409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altLang="en-US" sz="3409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CA" altLang="en-US" sz="3409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altLang="en-US" sz="3409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CA" altLang="en-US" sz="3409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altLang="en-US" sz="3409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CA" altLang="en-US" sz="3409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altLang="en-US" sz="3409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CA" altLang="en-US" sz="3409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altLang="en-US" sz="3409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CA" altLang="en-US" sz="3409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altLang="en-US" sz="3409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CA" altLang="en-US" sz="3409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altLang="en-US" sz="3409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CA" altLang="en-US" sz="3409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CA" altLang="en-US" sz="3409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CA" altLang="en-US" sz="3409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altLang="en-US" sz="3409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CA" altLang="en-US" sz="3409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altLang="en-US" sz="3409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xăng</a:t>
            </a:r>
            <a:r>
              <a:rPr lang="en-CA" altLang="en-US" sz="3409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10" name="Text Box 4">
            <a:extLst>
              <a:ext uri="{FF2B5EF4-FFF2-40B4-BE49-F238E27FC236}">
                <a16:creationId xmlns:a16="http://schemas.microsoft.com/office/drawing/2014/main" id="{C50EDA5E-3E06-4E4B-A42E-D1ED2D2B8E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974" y="3789487"/>
            <a:ext cx="10292570" cy="2252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1468" tIns="45731" rIns="91468" bIns="45731">
            <a:spAutoFit/>
          </a:bodyPr>
          <a:lstStyle>
            <a:lvl1pPr>
              <a:defRPr>
                <a:solidFill>
                  <a:schemeClr val="tx1"/>
                </a:solidFill>
                <a:latin typeface="HP001 4H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P001 4H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P001 4H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P001 4H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P001 4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CA" altLang="en-US" sz="3208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CA" altLang="en-US" sz="3208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altLang="en-US" sz="3208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CA" altLang="en-US" sz="3208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altLang="en-US" sz="3208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CA" altLang="en-US" sz="3208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altLang="en-US" sz="3208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CA" altLang="en-US" sz="3208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635 </a:t>
            </a:r>
            <a:r>
              <a:rPr lang="en-CA" altLang="en-US" sz="3208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CA" altLang="en-US" sz="3208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altLang="en-US" sz="3208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xăng</a:t>
            </a:r>
            <a:r>
              <a:rPr lang="en-CA" altLang="en-US" sz="3208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spcBef>
                <a:spcPct val="50000"/>
              </a:spcBef>
            </a:pPr>
            <a:r>
              <a:rPr lang="en-CA" altLang="en-US" sz="3208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CA" altLang="en-US" sz="3208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CA" altLang="en-US" sz="3208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altLang="en-US" sz="3208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CA" altLang="en-US" sz="3208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altLang="en-US" sz="3208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CA" altLang="en-US" sz="3208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altLang="en-US" sz="3208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CA" altLang="en-US" sz="3208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8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CA" altLang="en-US" sz="3208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altLang="en-US" sz="3208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CA" altLang="en-US" sz="3208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128 </a:t>
            </a:r>
            <a:r>
              <a:rPr lang="en-CA" altLang="en-US" sz="3208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CA" altLang="en-US" sz="3208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altLang="en-US" sz="3208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xăng</a:t>
            </a:r>
            <a:r>
              <a:rPr lang="en-CA" altLang="en-US" sz="3208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spcBef>
                <a:spcPct val="50000"/>
              </a:spcBef>
            </a:pPr>
            <a:r>
              <a:rPr lang="en-CA" altLang="en-US" sz="3208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CA" altLang="en-US" sz="3208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CA" altLang="en-US" sz="3208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altLang="en-US" sz="3208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CA" altLang="en-US" sz="3208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altLang="en-US" sz="3208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CA" altLang="en-US" sz="3208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altLang="en-US" sz="3208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CA" altLang="en-US" sz="3208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………… </a:t>
            </a:r>
            <a:r>
              <a:rPr lang="en-CA" altLang="en-US" sz="3208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CA" altLang="en-US" sz="3208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altLang="en-US" sz="3208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xăng</a:t>
            </a:r>
            <a:r>
              <a:rPr lang="en-CA" altLang="en-US" sz="401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" name="Text Box 4">
            <a:extLst>
              <a:ext uri="{FF2B5EF4-FFF2-40B4-BE49-F238E27FC236}">
                <a16:creationId xmlns:a16="http://schemas.microsoft.com/office/drawing/2014/main" id="{0318302E-62C0-4AA4-9197-1A6591BD30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3222" y="2957104"/>
            <a:ext cx="3135359" cy="689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1468" tIns="45731" rIns="91468" bIns="45731">
            <a:spAutoFit/>
          </a:bodyPr>
          <a:lstStyle>
            <a:lvl1pPr>
              <a:defRPr>
                <a:solidFill>
                  <a:schemeClr val="tx1"/>
                </a:solidFill>
                <a:latin typeface="HP001 4H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P001 4H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P001 4H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P001 4H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P001 4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CA" altLang="en-US" sz="391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 tắt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repeatCount="indefinite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repeatCount="indefinite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5" presetClass="entr" presetSubtype="0" repeatCount="indefinite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5" presetClass="entr" presetSubtype="0" repeatCount="indefinite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5" presetClass="entr" presetSubtype="0" repeatCount="indefinite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11">
            <a:extLst>
              <a:ext uri="{FF2B5EF4-FFF2-40B4-BE49-F238E27FC236}">
                <a16:creationId xmlns:a16="http://schemas.microsoft.com/office/drawing/2014/main" id="{E26F0EE8-5E39-4136-BD51-C2A12266C9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928" y="20691"/>
            <a:ext cx="12457082" cy="681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pic>
        <p:nvPicPr>
          <p:cNvPr id="2" name="Picture 16" descr="maple_leaf_falling_md_clr">
            <a:extLst>
              <a:ext uri="{FF2B5EF4-FFF2-40B4-BE49-F238E27FC236}">
                <a16:creationId xmlns:a16="http://schemas.microsoft.com/office/drawing/2014/main" id="{14E25280-CB5E-4AFC-9148-EDD0E4FB4B3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11628">
            <a:off x="1430364" y="6612106"/>
            <a:ext cx="911959" cy="110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6" descr="maple_leaf_falling_md_clr">
            <a:extLst>
              <a:ext uri="{FF2B5EF4-FFF2-40B4-BE49-F238E27FC236}">
                <a16:creationId xmlns:a16="http://schemas.microsoft.com/office/drawing/2014/main" id="{88776C10-2361-464B-B57D-323D53C3A78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11628">
            <a:off x="3217678" y="6667810"/>
            <a:ext cx="911960" cy="110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6" descr="maple_leaf_falling_md_clr">
            <a:extLst>
              <a:ext uri="{FF2B5EF4-FFF2-40B4-BE49-F238E27FC236}">
                <a16:creationId xmlns:a16="http://schemas.microsoft.com/office/drawing/2014/main" id="{87FE279E-B8C0-465D-9DA2-DC864FEBCE6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11628">
            <a:off x="5394922" y="6612106"/>
            <a:ext cx="911959" cy="110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6" descr="maple_leaf_falling_md_clr">
            <a:extLst>
              <a:ext uri="{FF2B5EF4-FFF2-40B4-BE49-F238E27FC236}">
                <a16:creationId xmlns:a16="http://schemas.microsoft.com/office/drawing/2014/main" id="{91E616F5-52D2-4BF0-AEB8-DB996794EB9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11628">
            <a:off x="7397891" y="6612901"/>
            <a:ext cx="911959" cy="1102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6" descr="maple_leaf_falling_md_clr">
            <a:extLst>
              <a:ext uri="{FF2B5EF4-FFF2-40B4-BE49-F238E27FC236}">
                <a16:creationId xmlns:a16="http://schemas.microsoft.com/office/drawing/2014/main" id="{07E1D9B7-BBFA-431D-B424-4A256F30399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11628">
            <a:off x="9574339" y="6593007"/>
            <a:ext cx="911959" cy="110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4">
            <a:extLst>
              <a:ext uri="{FF2B5EF4-FFF2-40B4-BE49-F238E27FC236}">
                <a16:creationId xmlns:a16="http://schemas.microsoft.com/office/drawing/2014/main" id="{86CF92FB-C8CE-4E03-BCB8-5CBE9461BB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7324" y="1364840"/>
            <a:ext cx="8622087" cy="4126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91468" tIns="45731" rIns="91468" bIns="45731">
            <a:spAutoFit/>
          </a:bodyPr>
          <a:lstStyle>
            <a:lvl1pPr>
              <a:defRPr>
                <a:solidFill>
                  <a:schemeClr val="tx1"/>
                </a:solidFill>
                <a:latin typeface="HP001 4H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P001 4H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P001 4H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P001 4H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P001 4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CA" altLang="en-US" sz="2908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CA" altLang="en-US" sz="2908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altLang="en-US" sz="2908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CA" altLang="en-US" sz="2908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CA" altLang="en-US" sz="3208" b="1" dirty="0" err="1">
                <a:solidFill>
                  <a:srgbClr val="3604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CA" altLang="en-US" sz="3208" b="1" dirty="0">
                <a:solidFill>
                  <a:srgbClr val="3604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altLang="en-US" sz="3208" b="1" dirty="0" err="1">
                <a:solidFill>
                  <a:srgbClr val="3604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CA" altLang="en-US" sz="3208" b="1" dirty="0">
                <a:solidFill>
                  <a:srgbClr val="3604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altLang="en-US" sz="3208" b="1" dirty="0" err="1">
                <a:solidFill>
                  <a:srgbClr val="3604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CA" altLang="en-US" sz="3208" b="1" dirty="0">
                <a:solidFill>
                  <a:srgbClr val="3604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altLang="en-US" sz="3208" b="1" dirty="0" err="1">
                <a:solidFill>
                  <a:srgbClr val="3604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CA" altLang="en-US" sz="3208" b="1" dirty="0">
                <a:solidFill>
                  <a:srgbClr val="3604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altLang="en-US" sz="3208" b="1" dirty="0" err="1">
                <a:solidFill>
                  <a:srgbClr val="3604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CA" altLang="en-US" sz="3208" b="1" dirty="0">
                <a:solidFill>
                  <a:srgbClr val="3604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altLang="en-US" sz="3208" b="1" dirty="0" err="1">
                <a:solidFill>
                  <a:srgbClr val="3604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CA" altLang="en-US" sz="3208" b="1" dirty="0">
                <a:solidFill>
                  <a:srgbClr val="3604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altLang="en-US" sz="3208" b="1" dirty="0" err="1">
                <a:solidFill>
                  <a:srgbClr val="3604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CA" altLang="en-US" sz="3208" b="1" dirty="0">
                <a:solidFill>
                  <a:srgbClr val="3604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altLang="en-US" sz="3208" b="1" dirty="0" err="1">
                <a:solidFill>
                  <a:srgbClr val="3604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CA" altLang="en-US" sz="3208" b="1" dirty="0">
                <a:solidFill>
                  <a:srgbClr val="3604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altLang="en-US" sz="3208" b="1" dirty="0" err="1">
                <a:solidFill>
                  <a:srgbClr val="3604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CA" altLang="en-US" sz="3208" b="1" dirty="0">
                <a:solidFill>
                  <a:srgbClr val="3604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altLang="en-US" sz="3208" b="1" dirty="0" err="1">
                <a:solidFill>
                  <a:srgbClr val="3604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xăng</a:t>
            </a:r>
            <a:r>
              <a:rPr lang="en-CA" altLang="en-US" sz="3208" b="1" dirty="0">
                <a:solidFill>
                  <a:srgbClr val="3604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altLang="en-US" sz="3208" b="1" dirty="0" err="1">
                <a:solidFill>
                  <a:srgbClr val="3604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CA" altLang="en-US" sz="3208" b="1" dirty="0">
              <a:solidFill>
                <a:srgbClr val="3604C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CA" altLang="en-US" sz="3208" b="1" dirty="0">
                <a:solidFill>
                  <a:srgbClr val="3604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635 – 128 = 507 ( </a:t>
            </a:r>
            <a:r>
              <a:rPr lang="en-CA" altLang="en-US" sz="4010" b="1" dirty="0">
                <a:solidFill>
                  <a:srgbClr val="3604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CA" altLang="en-US" sz="3208" b="1" dirty="0">
                <a:solidFill>
                  <a:srgbClr val="3604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altLang="en-US" sz="3208" b="1" dirty="0" err="1">
                <a:solidFill>
                  <a:srgbClr val="3604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xăng</a:t>
            </a:r>
            <a:r>
              <a:rPr lang="en-CA" altLang="en-US" sz="3208" b="1" dirty="0">
                <a:solidFill>
                  <a:srgbClr val="3604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>
              <a:spcBef>
                <a:spcPct val="50000"/>
              </a:spcBef>
            </a:pPr>
            <a:r>
              <a:rPr lang="en-CA" altLang="en-US" sz="3208" b="1" dirty="0">
                <a:solidFill>
                  <a:srgbClr val="3604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CA" altLang="en-US" sz="3208" b="1" dirty="0" err="1">
                <a:solidFill>
                  <a:srgbClr val="3604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CA" altLang="en-US" sz="3208" b="1" dirty="0">
                <a:solidFill>
                  <a:srgbClr val="3604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altLang="en-US" sz="3208" b="1" dirty="0" err="1">
                <a:solidFill>
                  <a:srgbClr val="3604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CA" altLang="en-US" sz="3208" b="1" dirty="0">
                <a:solidFill>
                  <a:srgbClr val="3604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507 </a:t>
            </a:r>
            <a:r>
              <a:rPr lang="en-CA" altLang="en-US" sz="4411" b="1" dirty="0">
                <a:solidFill>
                  <a:srgbClr val="3604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CA" altLang="en-US" sz="3208" b="1" dirty="0">
                <a:solidFill>
                  <a:srgbClr val="3604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altLang="en-US" sz="3208" b="1" dirty="0" err="1">
                <a:solidFill>
                  <a:srgbClr val="3604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xăng</a:t>
            </a:r>
            <a:endParaRPr lang="en-CA" altLang="en-US" sz="3208" b="1" dirty="0">
              <a:solidFill>
                <a:srgbClr val="3604C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endParaRPr lang="en-CA" altLang="en-US" sz="391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repeatCount="indefinite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repeatCount="indefinite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5" presetClass="entr" presetSubtype="0" repeatCount="indefinite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5" presetClass="entr" presetSubtype="0" repeatCount="indefinite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5" presetClass="entr" presetSubtype="0" repeatCount="indefinite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219200" y="803036"/>
            <a:ext cx="9906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300"/>
              </a:spcBef>
              <a:spcAft>
                <a:spcPts val="500"/>
              </a:spcAft>
            </a:pPr>
            <a:r>
              <a:rPr lang="en-US" sz="3200" b="1" i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i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i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3200" b="1" i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i="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 gạo cân nặng 50kg, bao ngô cân nặng 35kg. Hỏi bao ngô nhẹ hơn bao gạo bao nhiêu ki-lô-gam?</a:t>
            </a:r>
            <a:endParaRPr lang="en-US" sz="3200" i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343150" y="3292477"/>
            <a:ext cx="18813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 ngô </a:t>
            </a:r>
            <a:r>
              <a:rPr lang="en-US" sz="2400" b="1" i="0" dirty="0">
                <a:solidFill>
                  <a:srgbClr val="FF0000"/>
                </a:solidFill>
                <a:latin typeface="Comfortaa" panose="00000500000000000000" pitchFamily="2" charset="0"/>
              </a:rPr>
              <a:t>:</a:t>
            </a:r>
            <a:endParaRPr lang="en-US" sz="2400" i="0" dirty="0">
              <a:solidFill>
                <a:srgbClr val="FF0000"/>
              </a:solidFill>
              <a:latin typeface="Calibri" panose="020F0502020204030204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343151" y="4011789"/>
            <a:ext cx="18630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 gạo :</a:t>
            </a:r>
            <a:endParaRPr lang="en-US" sz="2400" i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/>
          </p:nvPr>
        </p:nvGraphicFramePr>
        <p:xfrm>
          <a:off x="4206158" y="3409547"/>
          <a:ext cx="3261442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1442">
                  <a:extLst>
                    <a:ext uri="{9D8B030D-6E8A-4147-A177-3AD203B41FA5}">
                      <a16:colId xmlns:a16="http://schemas.microsoft.com/office/drawing/2014/main" val="381212323"/>
                    </a:ext>
                  </a:extLst>
                </a:gridCol>
              </a:tblGrid>
              <a:tr h="34861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0140817"/>
                  </a:ext>
                </a:extLst>
              </a:tr>
            </a:tbl>
          </a:graphicData>
        </a:graphic>
      </p:graphicFrame>
      <p:sp>
        <p:nvSpPr>
          <p:cNvPr id="17" name="Right Brace 16"/>
          <p:cNvSpPr/>
          <p:nvPr/>
        </p:nvSpPr>
        <p:spPr>
          <a:xfrm rot="16200000">
            <a:off x="5635883" y="1512719"/>
            <a:ext cx="401995" cy="3261441"/>
          </a:xfrm>
          <a:prstGeom prst="rightBrace">
            <a:avLst>
              <a:gd name="adj1" fmla="val 8333"/>
              <a:gd name="adj2" fmla="val 49526"/>
            </a:avLst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i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473200" y="2646499"/>
            <a:ext cx="13860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35kg</a:t>
            </a:r>
            <a:endParaRPr lang="en-US" sz="2400" i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ight Brace 18"/>
          <p:cNvSpPr/>
          <p:nvPr/>
        </p:nvSpPr>
        <p:spPr>
          <a:xfrm rot="5400000">
            <a:off x="6167303" y="2531513"/>
            <a:ext cx="537202" cy="4444638"/>
          </a:xfrm>
          <a:prstGeom prst="rightBrace">
            <a:avLst>
              <a:gd name="adj1" fmla="val 8333"/>
              <a:gd name="adj2" fmla="val 49526"/>
            </a:avLst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i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081576" y="4912545"/>
            <a:ext cx="13860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50kg</a:t>
            </a:r>
            <a:endParaRPr lang="en-US" sz="2400" i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ight Brace 20"/>
          <p:cNvSpPr/>
          <p:nvPr/>
        </p:nvSpPr>
        <p:spPr>
          <a:xfrm rot="16200000">
            <a:off x="7881375" y="3249867"/>
            <a:ext cx="353552" cy="1181101"/>
          </a:xfrm>
          <a:prstGeom prst="rightBrace">
            <a:avLst>
              <a:gd name="adj1" fmla="val 8333"/>
              <a:gd name="adj2" fmla="val 49526"/>
            </a:avLst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i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620000" y="3273207"/>
            <a:ext cx="13860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i="0" dirty="0">
                <a:solidFill>
                  <a:srgbClr val="FF0000"/>
                </a:solidFill>
                <a:latin typeface="Comfortaa" panose="00000500000000000000" pitchFamily="2" charset="0"/>
              </a:rPr>
              <a:t>? </a:t>
            </a:r>
            <a:r>
              <a:rPr lang="en-US" sz="2400" b="1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kg</a:t>
            </a:r>
            <a:endParaRPr lang="en-US" sz="2400" i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4206158" y="4057200"/>
          <a:ext cx="4452067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3684">
                  <a:extLst>
                    <a:ext uri="{9D8B030D-6E8A-4147-A177-3AD203B41FA5}">
                      <a16:colId xmlns:a16="http://schemas.microsoft.com/office/drawing/2014/main" val="1334968923"/>
                    </a:ext>
                  </a:extLst>
                </a:gridCol>
                <a:gridCol w="1198383">
                  <a:extLst>
                    <a:ext uri="{9D8B030D-6E8A-4147-A177-3AD203B41FA5}">
                      <a16:colId xmlns:a16="http://schemas.microsoft.com/office/drawing/2014/main" val="20107857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24468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181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181225" y="2274645"/>
            <a:ext cx="7867651" cy="2220240"/>
            <a:chOff x="499039" y="3709692"/>
            <a:chExt cx="11465976" cy="2795482"/>
          </a:xfrm>
        </p:grpSpPr>
        <p:grpSp>
          <p:nvGrpSpPr>
            <p:cNvPr id="4" name="Group 3"/>
            <p:cNvGrpSpPr/>
            <p:nvPr/>
          </p:nvGrpSpPr>
          <p:grpSpPr>
            <a:xfrm>
              <a:off x="499039" y="3709692"/>
              <a:ext cx="11465976" cy="2100810"/>
              <a:chOff x="349188" y="3979026"/>
              <a:chExt cx="11465976" cy="2100810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9189" y="3979026"/>
                <a:ext cx="11465975" cy="719650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9188" y="4676220"/>
                <a:ext cx="11465975" cy="719650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9188" y="5360186"/>
                <a:ext cx="11465975" cy="719650"/>
              </a:xfrm>
              <a:prstGeom prst="rect">
                <a:avLst/>
              </a:prstGeom>
            </p:spPr>
          </p:pic>
        </p:grp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039" y="5785524"/>
              <a:ext cx="11465975" cy="719650"/>
            </a:xfrm>
            <a:prstGeom prst="rect">
              <a:avLst/>
            </a:prstGeom>
          </p:spPr>
        </p:pic>
      </p:grpSp>
      <p:sp>
        <p:nvSpPr>
          <p:cNvPr id="10" name="Rectangle 9"/>
          <p:cNvSpPr/>
          <p:nvPr/>
        </p:nvSpPr>
        <p:spPr>
          <a:xfrm>
            <a:off x="2590800" y="2782357"/>
            <a:ext cx="75914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i="0" dirty="0">
                <a:solidFill>
                  <a:srgbClr val="00B050"/>
                </a:solidFill>
                <a:latin typeface="HP001 4 hàng" panose="020B0603050302020204" pitchFamily="34" charset="0"/>
              </a:rPr>
              <a:t>Bao ngô nhẹ hơn bao gạo là: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971800" y="3367899"/>
            <a:ext cx="347082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i="0" dirty="0">
                <a:solidFill>
                  <a:srgbClr val="00B050"/>
                </a:solidFill>
                <a:latin typeface="HP001 4 hàng" panose="020B0603050302020204" pitchFamily="34" charset="0"/>
              </a:rPr>
              <a:t>50 </a:t>
            </a:r>
            <a:r>
              <a:rPr lang="en-US" sz="3200" b="1" i="0" dirty="0">
                <a:solidFill>
                  <a:srgbClr val="00B050"/>
                </a:solidFill>
                <a:latin typeface=".VnArabiaH" panose="020B7200000000000000" pitchFamily="34" charset="0"/>
              </a:rPr>
              <a:t>-</a:t>
            </a:r>
            <a:r>
              <a:rPr lang="en-US" sz="3200" b="1" i="0" dirty="0">
                <a:solidFill>
                  <a:srgbClr val="00B050"/>
                </a:solidFill>
                <a:latin typeface="HP001 4 hàng" panose="020B0603050302020204" pitchFamily="34" charset="0"/>
              </a:rPr>
              <a:t> 35 = 15 (kg)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495800" y="3889589"/>
            <a:ext cx="43346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i="0" dirty="0">
                <a:solidFill>
                  <a:srgbClr val="00B050"/>
                </a:solidFill>
                <a:latin typeface="HP001 4 hàng" panose="020B0603050302020204" pitchFamily="34" charset="0"/>
              </a:rPr>
              <a:t>Đáp số: 15kg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947738" y="2250915"/>
            <a:ext cx="43346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200" b="1" i="0" dirty="0" smtClean="0">
                <a:solidFill>
                  <a:srgbClr val="00B050"/>
                </a:solidFill>
                <a:latin typeface="HP001 4 hàng" panose="020B0603050302020204" pitchFamily="34" charset="0"/>
              </a:rPr>
              <a:t>Bài giải</a:t>
            </a:r>
            <a:endParaRPr lang="en-US" sz="3200" b="1" i="0" dirty="0">
              <a:solidFill>
                <a:srgbClr val="00B05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011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98EF3094-66C5-437D-B727-235FFE27B3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7" y="-1314"/>
            <a:ext cx="12193057" cy="686062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B2201085-C01F-4979-905D-01E22FF478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4360" y="273357"/>
            <a:ext cx="8734315" cy="488347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1793098C-A5FA-41A7-8D75-91D3CBF4E3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2191" y="13202"/>
            <a:ext cx="777219" cy="39705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5FF7E7F1-673B-4F49-972F-F4DAEA0EA5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29507" y="211730"/>
            <a:ext cx="1235563" cy="707197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9620CBEB-70AA-4CE8-A2BF-38325901C56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1637" y="4975699"/>
            <a:ext cx="1430652" cy="111363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4BC195A-162E-4BEC-A4A7-6BF27B647E0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05106" y="5139373"/>
            <a:ext cx="2292295" cy="109737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2087DF76-6846-43D4-9517-E903FFEBE54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645226" y="5221917"/>
            <a:ext cx="520237" cy="902287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80E51249-CE66-420E-9F1D-CC306524C90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0" y="1721"/>
            <a:ext cx="951059" cy="512108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EDAFE36A-94E6-489B-AF65-42C7952D88E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647390" y="2131649"/>
            <a:ext cx="569009" cy="229229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433C20CD-2917-4D42-9516-B9D40664CD1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16785" y="5947894"/>
            <a:ext cx="12225572" cy="910415"/>
          </a:xfrm>
          <a:prstGeom prst="rect">
            <a:avLst/>
          </a:prstGeom>
        </p:spPr>
      </p:pic>
      <p:grpSp>
        <p:nvGrpSpPr>
          <p:cNvPr id="19" name="组合 18">
            <a:extLst>
              <a:ext uri="{FF2B5EF4-FFF2-40B4-BE49-F238E27FC236}">
                <a16:creationId xmlns:a16="http://schemas.microsoft.com/office/drawing/2014/main" id="{F0D03683-4FB3-4B2D-8301-C9F8785B3A30}"/>
              </a:ext>
            </a:extLst>
          </p:cNvPr>
          <p:cNvGrpSpPr/>
          <p:nvPr/>
        </p:nvGrpSpPr>
        <p:grpSpPr>
          <a:xfrm>
            <a:off x="7929478" y="3712237"/>
            <a:ext cx="3198641" cy="2463456"/>
            <a:chOff x="5571854" y="2365410"/>
            <a:chExt cx="2926334" cy="2253737"/>
          </a:xfrm>
        </p:grpSpPr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CAB20079-597B-4690-806D-73FFBE41A29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571854" y="2906023"/>
              <a:ext cx="2926334" cy="1713124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57589A1B-1139-4C05-90B7-8628FB65A53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6796019" y="2365410"/>
              <a:ext cx="786452" cy="682811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4430E79A-745F-4D6D-B2A5-904EA84A0A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5880302" y="2548655"/>
              <a:ext cx="829128" cy="310923"/>
            </a:xfrm>
            <a:prstGeom prst="rect">
              <a:avLst/>
            </a:prstGeom>
          </p:spPr>
        </p:pic>
      </p:grpSp>
      <p:grpSp>
        <p:nvGrpSpPr>
          <p:cNvPr id="50" name="组合 49">
            <a:extLst>
              <a:ext uri="{FF2B5EF4-FFF2-40B4-BE49-F238E27FC236}">
                <a16:creationId xmlns:a16="http://schemas.microsoft.com/office/drawing/2014/main" id="{4803C1CB-9264-4134-9832-B76D46160CF9}"/>
              </a:ext>
            </a:extLst>
          </p:cNvPr>
          <p:cNvGrpSpPr/>
          <p:nvPr/>
        </p:nvGrpSpPr>
        <p:grpSpPr>
          <a:xfrm>
            <a:off x="4828984" y="273357"/>
            <a:ext cx="2780017" cy="1333108"/>
            <a:chOff x="2534307" y="83637"/>
            <a:chExt cx="2085013" cy="999831"/>
          </a:xfrm>
        </p:grpSpPr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id="{1F93F4FC-B22E-4AE9-B896-29F93FF58ED5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534307" y="83637"/>
              <a:ext cx="2085013" cy="999831"/>
            </a:xfrm>
            <a:prstGeom prst="rect">
              <a:avLst/>
            </a:prstGeom>
          </p:spPr>
        </p:pic>
        <p:sp>
          <p:nvSpPr>
            <p:cNvPr id="2" name="文本框 1">
              <a:extLst>
                <a:ext uri="{FF2B5EF4-FFF2-40B4-BE49-F238E27FC236}">
                  <a16:creationId xmlns:a16="http://schemas.microsoft.com/office/drawing/2014/main" id="{D2D8DD1C-CD63-49C4-A749-11D3B247C2CE}"/>
                </a:ext>
              </a:extLst>
            </p:cNvPr>
            <p:cNvSpPr txBox="1"/>
            <p:nvPr/>
          </p:nvSpPr>
          <p:spPr>
            <a:xfrm>
              <a:off x="2710940" y="281879"/>
              <a:ext cx="1821594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267" i="0" dirty="0" err="1">
                  <a:solidFill>
                    <a:srgbClr val="FF0000"/>
                  </a:solidFill>
                  <a:latin typeface="+mn-lt"/>
                  <a:ea typeface="站酷快乐体2016修订版" panose="02010600030101010101" pitchFamily="2" charset="-122"/>
                </a:rPr>
                <a:t>Dặn</a:t>
              </a:r>
              <a:r>
                <a:rPr lang="en-US" altLang="zh-CN" sz="4267" i="0" dirty="0">
                  <a:solidFill>
                    <a:srgbClr val="FF0000"/>
                  </a:solidFill>
                  <a:latin typeface="+mn-lt"/>
                  <a:ea typeface="站酷快乐体2016修订版" panose="02010600030101010101" pitchFamily="2" charset="-122"/>
                </a:rPr>
                <a:t> </a:t>
              </a:r>
              <a:r>
                <a:rPr lang="en-US" altLang="zh-CN" sz="4267" i="0" dirty="0" err="1">
                  <a:solidFill>
                    <a:srgbClr val="FF0000"/>
                  </a:solidFill>
                  <a:latin typeface="+mn-lt"/>
                  <a:ea typeface="站酷快乐体2016修订版" panose="02010600030101010101" pitchFamily="2" charset="-122"/>
                </a:rPr>
                <a:t>dò</a:t>
              </a:r>
              <a:r>
                <a:rPr lang="en-US" altLang="zh-CN" sz="4267" i="0" dirty="0">
                  <a:solidFill>
                    <a:srgbClr val="FF0000"/>
                  </a:solidFill>
                  <a:latin typeface="+mn-lt"/>
                  <a:ea typeface="站酷快乐体2016修订版" panose="02010600030101010101" pitchFamily="2" charset="-122"/>
                </a:rPr>
                <a:t>:</a:t>
              </a:r>
              <a:endParaRPr lang="zh-CN" altLang="en-US" sz="4267" i="0" dirty="0">
                <a:solidFill>
                  <a:srgbClr val="FF0000"/>
                </a:solidFill>
                <a:latin typeface="+mn-lt"/>
                <a:ea typeface="站酷快乐体2016修订版" panose="02010600030101010101" pitchFamily="2" charset="-122"/>
              </a:endParaRPr>
            </a:p>
          </p:txBody>
        </p:sp>
      </p:grpSp>
      <p:pic>
        <p:nvPicPr>
          <p:cNvPr id="42" name="图片 41">
            <a:extLst>
              <a:ext uri="{FF2B5EF4-FFF2-40B4-BE49-F238E27FC236}">
                <a16:creationId xmlns:a16="http://schemas.microsoft.com/office/drawing/2014/main" id="{B2AB24B0-F5F1-48C3-8DC4-38EBF52548D9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055927" y="1254441"/>
            <a:ext cx="739712" cy="38204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410529" y="1898957"/>
            <a:ext cx="7669282" cy="13788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Clr>
                <a:srgbClr val="CC00FF"/>
              </a:buClr>
              <a:buFont typeface="Wingdings" pitchFamily="2" charset="2"/>
              <a:buChar char="Ø"/>
            </a:pPr>
            <a:r>
              <a:rPr lang="en-US" sz="3800" i="0" dirty="0">
                <a:solidFill>
                  <a:srgbClr val="009900"/>
                </a:solidFill>
              </a:rPr>
              <a:t>Hoàn </a:t>
            </a:r>
            <a:r>
              <a:rPr lang="en-US" sz="3800" i="0" dirty="0" err="1">
                <a:solidFill>
                  <a:srgbClr val="009900"/>
                </a:solidFill>
              </a:rPr>
              <a:t>thành</a:t>
            </a:r>
            <a:r>
              <a:rPr lang="en-US" sz="3800" i="0" dirty="0">
                <a:solidFill>
                  <a:srgbClr val="009900"/>
                </a:solidFill>
              </a:rPr>
              <a:t> </a:t>
            </a:r>
            <a:r>
              <a:rPr lang="en-US" sz="3800" i="0" dirty="0" err="1">
                <a:solidFill>
                  <a:srgbClr val="009900"/>
                </a:solidFill>
              </a:rPr>
              <a:t>các</a:t>
            </a:r>
            <a:r>
              <a:rPr lang="en-US" sz="3800" i="0" dirty="0">
                <a:solidFill>
                  <a:srgbClr val="009900"/>
                </a:solidFill>
              </a:rPr>
              <a:t> </a:t>
            </a:r>
            <a:r>
              <a:rPr lang="en-US" sz="3800" i="0" dirty="0" err="1">
                <a:solidFill>
                  <a:srgbClr val="009900"/>
                </a:solidFill>
              </a:rPr>
              <a:t>bài</a:t>
            </a:r>
            <a:r>
              <a:rPr lang="en-US" sz="3800" i="0" dirty="0">
                <a:solidFill>
                  <a:srgbClr val="009900"/>
                </a:solidFill>
              </a:rPr>
              <a:t> </a:t>
            </a:r>
            <a:r>
              <a:rPr lang="en-US" sz="3800" i="0" dirty="0" err="1">
                <a:solidFill>
                  <a:srgbClr val="009900"/>
                </a:solidFill>
              </a:rPr>
              <a:t>tập</a:t>
            </a:r>
            <a:r>
              <a:rPr lang="en-US" sz="3800" i="0" dirty="0">
                <a:solidFill>
                  <a:srgbClr val="009900"/>
                </a:solidFill>
              </a:rPr>
              <a:t> </a:t>
            </a:r>
            <a:r>
              <a:rPr lang="en-US" sz="3800" i="0" dirty="0" err="1">
                <a:solidFill>
                  <a:srgbClr val="009900"/>
                </a:solidFill>
              </a:rPr>
              <a:t>trong</a:t>
            </a:r>
            <a:r>
              <a:rPr lang="en-US" sz="3800" i="0" dirty="0">
                <a:solidFill>
                  <a:srgbClr val="009900"/>
                </a:solidFill>
              </a:rPr>
              <a:t> </a:t>
            </a:r>
            <a:r>
              <a:rPr lang="en-US" sz="3800" i="0" dirty="0" err="1">
                <a:solidFill>
                  <a:srgbClr val="009900"/>
                </a:solidFill>
              </a:rPr>
              <a:t>vở</a:t>
            </a:r>
            <a:endParaRPr lang="en-US" sz="3800" i="0" dirty="0">
              <a:solidFill>
                <a:srgbClr val="009900"/>
              </a:solidFill>
            </a:endParaRPr>
          </a:p>
          <a:p>
            <a:pPr eaLnBrk="1" hangingPunct="1">
              <a:buClr>
                <a:srgbClr val="CC00FF"/>
              </a:buClr>
              <a:buFont typeface="Wingdings" pitchFamily="2" charset="2"/>
              <a:buChar char="Ø"/>
            </a:pPr>
            <a:r>
              <a:rPr lang="en-US" sz="3800" i="0" dirty="0" err="1">
                <a:solidFill>
                  <a:srgbClr val="009900"/>
                </a:solidFill>
              </a:rPr>
              <a:t>Chuẩn</a:t>
            </a:r>
            <a:r>
              <a:rPr lang="en-US" sz="3800" i="0" dirty="0">
                <a:solidFill>
                  <a:srgbClr val="009900"/>
                </a:solidFill>
              </a:rPr>
              <a:t> </a:t>
            </a:r>
            <a:r>
              <a:rPr lang="en-US" sz="3800" i="0" dirty="0" err="1">
                <a:solidFill>
                  <a:srgbClr val="009900"/>
                </a:solidFill>
              </a:rPr>
              <a:t>bị</a:t>
            </a:r>
            <a:r>
              <a:rPr lang="en-US" sz="3800" i="0" dirty="0">
                <a:solidFill>
                  <a:srgbClr val="009900"/>
                </a:solidFill>
              </a:rPr>
              <a:t> </a:t>
            </a:r>
            <a:r>
              <a:rPr lang="en-US" sz="3800" i="0" dirty="0" err="1">
                <a:solidFill>
                  <a:srgbClr val="009900"/>
                </a:solidFill>
              </a:rPr>
              <a:t>bài</a:t>
            </a:r>
            <a:r>
              <a:rPr lang="en-US" sz="3800" i="0" dirty="0">
                <a:solidFill>
                  <a:srgbClr val="009900"/>
                </a:solidFill>
              </a:rPr>
              <a:t> </a:t>
            </a:r>
            <a:r>
              <a:rPr lang="en-US" sz="3800" i="0" dirty="0" err="1">
                <a:solidFill>
                  <a:srgbClr val="009900"/>
                </a:solidFill>
              </a:rPr>
              <a:t>sau</a:t>
            </a:r>
            <a:r>
              <a:rPr lang="en-US" sz="3800" i="0" dirty="0">
                <a:solidFill>
                  <a:srgbClr val="009900"/>
                </a:solidFill>
              </a:rPr>
              <a:t>: </a:t>
            </a:r>
            <a:r>
              <a:rPr lang="en-US" sz="3800" i="0" dirty="0" err="1">
                <a:solidFill>
                  <a:srgbClr val="009900"/>
                </a:solidFill>
              </a:rPr>
              <a:t>Xem</a:t>
            </a:r>
            <a:r>
              <a:rPr lang="en-US" sz="3800" i="0" dirty="0">
                <a:solidFill>
                  <a:srgbClr val="009900"/>
                </a:solidFill>
              </a:rPr>
              <a:t> </a:t>
            </a:r>
            <a:r>
              <a:rPr lang="en-US" sz="3800" i="0" dirty="0" err="1">
                <a:solidFill>
                  <a:srgbClr val="009900"/>
                </a:solidFill>
              </a:rPr>
              <a:t>đồng</a:t>
            </a:r>
            <a:r>
              <a:rPr lang="en-US" sz="3800" i="0" dirty="0">
                <a:solidFill>
                  <a:srgbClr val="009900"/>
                </a:solidFill>
              </a:rPr>
              <a:t> </a:t>
            </a:r>
            <a:r>
              <a:rPr lang="en-US" sz="3800" i="0" dirty="0" err="1">
                <a:solidFill>
                  <a:srgbClr val="009900"/>
                </a:solidFill>
              </a:rPr>
              <a:t>hồ</a:t>
            </a:r>
            <a:r>
              <a:rPr lang="en-US" sz="3800" i="0">
                <a:solidFill>
                  <a:srgbClr val="009900"/>
                </a:solidFill>
              </a:rPr>
              <a:t>.</a:t>
            </a:r>
            <a:endParaRPr lang="en-US" sz="3800" i="0" dirty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64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800">
        <p:random/>
      </p:transition>
    </mc:Choice>
    <mc:Fallback xmlns="">
      <p:transition spd="slow" advTm="38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2" descr="Tổng hợp hình nền PowerPoint cảm ơn đẹp nhất - Slide cảm ơn, slide kết thúc  đẹp và chuyên nghiệp - VnDoc.com">
            <a:extLst>
              <a:ext uri="{FF2B5EF4-FFF2-40B4-BE49-F238E27FC236}">
                <a16:creationId xmlns:a16="http://schemas.microsoft.com/office/drawing/2014/main" id="{05437AE8-41CF-4DF5-8258-3A7E2AE43B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" y="-1"/>
            <a:ext cx="12191293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98EF3094-66C5-437D-B727-235FFE27B3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7" y="-1314"/>
            <a:ext cx="12193057" cy="686062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B2201085-C01F-4979-905D-01E22FF478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4360" y="273357"/>
            <a:ext cx="8734315" cy="488347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1793098C-A5FA-41A7-8D75-91D3CBF4E3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2191" y="13202"/>
            <a:ext cx="777219" cy="39705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5FF7E7F1-673B-4F49-972F-F4DAEA0EA5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29507" y="211730"/>
            <a:ext cx="1235563" cy="707197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9620CBEB-70AA-4CE8-A2BF-38325901C56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1637" y="4975699"/>
            <a:ext cx="1430652" cy="111363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4BC195A-162E-4BEC-A4A7-6BF27B647E0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05106" y="5139373"/>
            <a:ext cx="2292295" cy="109737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2087DF76-6846-43D4-9517-E903FFEBE54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645226" y="5221917"/>
            <a:ext cx="520237" cy="902287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80E51249-CE66-420E-9F1D-CC306524C90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0" y="1721"/>
            <a:ext cx="951059" cy="512108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EDAFE36A-94E6-489B-AF65-42C7952D88E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647390" y="2131649"/>
            <a:ext cx="569009" cy="229229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433C20CD-2917-4D42-9516-B9D40664CD1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16785" y="5947894"/>
            <a:ext cx="12225572" cy="910415"/>
          </a:xfrm>
          <a:prstGeom prst="rect">
            <a:avLst/>
          </a:prstGeom>
        </p:spPr>
      </p:pic>
      <p:grpSp>
        <p:nvGrpSpPr>
          <p:cNvPr id="19" name="组合 18">
            <a:extLst>
              <a:ext uri="{FF2B5EF4-FFF2-40B4-BE49-F238E27FC236}">
                <a16:creationId xmlns:a16="http://schemas.microsoft.com/office/drawing/2014/main" id="{F0D03683-4FB3-4B2D-8301-C9F8785B3A30}"/>
              </a:ext>
            </a:extLst>
          </p:cNvPr>
          <p:cNvGrpSpPr/>
          <p:nvPr/>
        </p:nvGrpSpPr>
        <p:grpSpPr>
          <a:xfrm>
            <a:off x="7929478" y="3712237"/>
            <a:ext cx="3198641" cy="2463456"/>
            <a:chOff x="5571854" y="2365410"/>
            <a:chExt cx="2926334" cy="2253737"/>
          </a:xfrm>
        </p:grpSpPr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CAB20079-597B-4690-806D-73FFBE41A29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571854" y="2906023"/>
              <a:ext cx="2926334" cy="1713124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57589A1B-1139-4C05-90B7-8628FB65A53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6796019" y="2365410"/>
              <a:ext cx="786452" cy="682811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4430E79A-745F-4D6D-B2A5-904EA84A0A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5880302" y="2548655"/>
              <a:ext cx="829128" cy="310923"/>
            </a:xfrm>
            <a:prstGeom prst="rect">
              <a:avLst/>
            </a:prstGeom>
          </p:spPr>
        </p:pic>
      </p:grpSp>
      <p:pic>
        <p:nvPicPr>
          <p:cNvPr id="21" name="图片 20">
            <a:extLst>
              <a:ext uri="{FF2B5EF4-FFF2-40B4-BE49-F238E27FC236}">
                <a16:creationId xmlns:a16="http://schemas.microsoft.com/office/drawing/2014/main" id="{1F93F4FC-B22E-4AE9-B896-29F93FF58ED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79077" y="165107"/>
            <a:ext cx="2780017" cy="1333108"/>
          </a:xfrm>
          <a:prstGeom prst="rect">
            <a:avLst/>
          </a:prstGeom>
        </p:spPr>
      </p:pic>
      <p:pic>
        <p:nvPicPr>
          <p:cNvPr id="42" name="图片 41">
            <a:extLst>
              <a:ext uri="{FF2B5EF4-FFF2-40B4-BE49-F238E27FC236}">
                <a16:creationId xmlns:a16="http://schemas.microsoft.com/office/drawing/2014/main" id="{B2AB24B0-F5F1-48C3-8DC4-38EBF52548D9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055927" y="1254441"/>
            <a:ext cx="739712" cy="38204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133601" y="1626327"/>
            <a:ext cx="8153399" cy="1975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Clr>
                <a:srgbClr val="CC00FF"/>
              </a:buClr>
            </a:pPr>
            <a:r>
              <a:rPr lang="en-US" sz="3600" i="0" dirty="0" err="1">
                <a:solidFill>
                  <a:srgbClr val="009900"/>
                </a:solidFill>
              </a:rPr>
              <a:t>Thứ</a:t>
            </a:r>
            <a:r>
              <a:rPr lang="en-US" sz="3600" i="0" dirty="0">
                <a:solidFill>
                  <a:srgbClr val="009900"/>
                </a:solidFill>
              </a:rPr>
              <a:t> </a:t>
            </a:r>
            <a:r>
              <a:rPr lang="en-US" sz="3600" i="0" dirty="0" err="1">
                <a:solidFill>
                  <a:srgbClr val="009900"/>
                </a:solidFill>
              </a:rPr>
              <a:t>hai</a:t>
            </a:r>
            <a:r>
              <a:rPr lang="en-US" sz="3600" i="0" dirty="0">
                <a:solidFill>
                  <a:srgbClr val="009900"/>
                </a:solidFill>
              </a:rPr>
              <a:t> </a:t>
            </a:r>
            <a:r>
              <a:rPr lang="en-US" sz="3600" i="0" dirty="0" err="1">
                <a:solidFill>
                  <a:srgbClr val="009900"/>
                </a:solidFill>
              </a:rPr>
              <a:t>ngày</a:t>
            </a:r>
            <a:r>
              <a:rPr lang="en-US" sz="3600" i="0" dirty="0">
                <a:solidFill>
                  <a:srgbClr val="009900"/>
                </a:solidFill>
              </a:rPr>
              <a:t> 20 </a:t>
            </a:r>
            <a:r>
              <a:rPr lang="en-US" sz="3600" i="0" dirty="0" err="1">
                <a:solidFill>
                  <a:srgbClr val="009900"/>
                </a:solidFill>
              </a:rPr>
              <a:t>tháng</a:t>
            </a:r>
            <a:r>
              <a:rPr lang="en-US" sz="3600" i="0" dirty="0">
                <a:solidFill>
                  <a:srgbClr val="009900"/>
                </a:solidFill>
              </a:rPr>
              <a:t> 9 </a:t>
            </a:r>
            <a:r>
              <a:rPr lang="en-US" sz="3600" i="0" dirty="0" err="1">
                <a:solidFill>
                  <a:srgbClr val="009900"/>
                </a:solidFill>
              </a:rPr>
              <a:t>năm</a:t>
            </a:r>
            <a:r>
              <a:rPr lang="en-US" sz="3600" i="0" dirty="0">
                <a:solidFill>
                  <a:srgbClr val="009900"/>
                </a:solidFill>
              </a:rPr>
              <a:t> 2021</a:t>
            </a:r>
          </a:p>
          <a:p>
            <a:pPr algn="ctr" eaLnBrk="1" hangingPunct="1">
              <a:buClr>
                <a:srgbClr val="CC00FF"/>
              </a:buClr>
            </a:pPr>
            <a:r>
              <a:rPr lang="en-US" sz="3600" i="0" dirty="0" err="1">
                <a:solidFill>
                  <a:srgbClr val="009900"/>
                </a:solidFill>
              </a:rPr>
              <a:t>Toán</a:t>
            </a:r>
            <a:endParaRPr lang="en-US" sz="3600" i="0" dirty="0">
              <a:solidFill>
                <a:srgbClr val="009900"/>
              </a:solidFill>
            </a:endParaRPr>
          </a:p>
          <a:p>
            <a:pPr algn="ctr" eaLnBrk="1" hangingPunct="1">
              <a:buClr>
                <a:srgbClr val="CC00FF"/>
              </a:buClr>
            </a:pPr>
            <a:r>
              <a:rPr lang="en-US" sz="3600" i="0" dirty="0" err="1">
                <a:solidFill>
                  <a:srgbClr val="FF0000"/>
                </a:solidFill>
              </a:rPr>
              <a:t>Ôn</a:t>
            </a:r>
            <a:r>
              <a:rPr lang="en-US" sz="3600" i="0" dirty="0">
                <a:solidFill>
                  <a:srgbClr val="FF0000"/>
                </a:solidFill>
              </a:rPr>
              <a:t> </a:t>
            </a:r>
            <a:r>
              <a:rPr lang="en-US" sz="3600" i="0" dirty="0" err="1">
                <a:solidFill>
                  <a:srgbClr val="FF0000"/>
                </a:solidFill>
              </a:rPr>
              <a:t>tập</a:t>
            </a:r>
            <a:r>
              <a:rPr lang="en-US" sz="3600" i="0" dirty="0">
                <a:solidFill>
                  <a:srgbClr val="FF0000"/>
                </a:solidFill>
              </a:rPr>
              <a:t> </a:t>
            </a:r>
            <a:r>
              <a:rPr lang="en-US" sz="3600" i="0" dirty="0" err="1">
                <a:solidFill>
                  <a:srgbClr val="FF0000"/>
                </a:solidFill>
              </a:rPr>
              <a:t>về</a:t>
            </a:r>
            <a:r>
              <a:rPr lang="en-US" sz="3600" i="0" dirty="0">
                <a:solidFill>
                  <a:srgbClr val="FF0000"/>
                </a:solidFill>
              </a:rPr>
              <a:t> </a:t>
            </a:r>
            <a:r>
              <a:rPr lang="en-US" sz="3600" i="0" dirty="0" err="1">
                <a:solidFill>
                  <a:srgbClr val="FF0000"/>
                </a:solidFill>
              </a:rPr>
              <a:t>hình</a:t>
            </a:r>
            <a:r>
              <a:rPr lang="en-US" sz="3600" i="0" dirty="0">
                <a:solidFill>
                  <a:srgbClr val="FF0000"/>
                </a:solidFill>
              </a:rPr>
              <a:t> </a:t>
            </a:r>
            <a:r>
              <a:rPr lang="en-US" sz="3600" i="0" dirty="0" err="1">
                <a:solidFill>
                  <a:srgbClr val="FF0000"/>
                </a:solidFill>
              </a:rPr>
              <a:t>học</a:t>
            </a:r>
            <a:r>
              <a:rPr lang="en-US" sz="3600" i="0" dirty="0">
                <a:solidFill>
                  <a:srgbClr val="FF0000"/>
                </a:solidFill>
              </a:rPr>
              <a:t> </a:t>
            </a:r>
            <a:r>
              <a:rPr lang="en-US" sz="3600" i="0" dirty="0" err="1">
                <a:solidFill>
                  <a:srgbClr val="FF0000"/>
                </a:solidFill>
              </a:rPr>
              <a:t>và</a:t>
            </a:r>
            <a:r>
              <a:rPr lang="en-US" sz="3600" i="0" dirty="0">
                <a:solidFill>
                  <a:srgbClr val="FF0000"/>
                </a:solidFill>
              </a:rPr>
              <a:t> </a:t>
            </a:r>
            <a:r>
              <a:rPr lang="en-US" sz="3600" i="0" dirty="0" err="1">
                <a:solidFill>
                  <a:srgbClr val="FF0000"/>
                </a:solidFill>
              </a:rPr>
              <a:t>giải</a:t>
            </a:r>
            <a:r>
              <a:rPr lang="en-US" sz="3600" i="0" dirty="0">
                <a:solidFill>
                  <a:srgbClr val="FF0000"/>
                </a:solidFill>
              </a:rPr>
              <a:t> </a:t>
            </a:r>
            <a:r>
              <a:rPr lang="en-US" sz="3600" i="0" dirty="0" err="1">
                <a:solidFill>
                  <a:srgbClr val="FF0000"/>
                </a:solidFill>
              </a:rPr>
              <a:t>toán</a:t>
            </a:r>
            <a:endParaRPr lang="en-US" sz="3600" i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913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800">
        <p:random/>
      </p:transition>
    </mc:Choice>
    <mc:Fallback xmlns="">
      <p:transition spd="slow" advTm="38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61899" cy="6842760"/>
          </a:xfrm>
          <a:prstGeom prst="rect">
            <a:avLst/>
          </a:prstGeom>
        </p:spPr>
      </p:pic>
      <p:sp>
        <p:nvSpPr>
          <p:cNvPr id="2062" name="Rectangle 14"/>
          <p:cNvSpPr>
            <a:spLocks noChangeArrowheads="1"/>
          </p:cNvSpPr>
          <p:nvPr/>
        </p:nvSpPr>
        <p:spPr bwMode="auto">
          <a:xfrm>
            <a:off x="1676400" y="98425"/>
            <a:ext cx="8839200" cy="66611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100"/>
          </a:p>
        </p:txBody>
      </p:sp>
      <p:sp>
        <p:nvSpPr>
          <p:cNvPr id="2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203200"/>
            <a:ext cx="11552830" cy="863600"/>
          </a:xfrm>
        </p:spPr>
        <p:txBody>
          <a:bodyPr/>
          <a:lstStyle/>
          <a:p>
            <a:pPr algn="l" eaLnBrk="1" hangingPunct="1"/>
            <a:r>
              <a:rPr 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  <a:t>1/. a. </a:t>
            </a:r>
            <a:r>
              <a:rPr lang="en-US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Tính</a:t>
            </a:r>
            <a:r>
              <a:rPr 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độ</a:t>
            </a:r>
            <a:r>
              <a:rPr 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dài</a:t>
            </a:r>
            <a:r>
              <a:rPr 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đường</a:t>
            </a:r>
            <a:r>
              <a:rPr 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gấp</a:t>
            </a:r>
            <a:r>
              <a:rPr 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khúc</a:t>
            </a:r>
            <a:r>
              <a:rPr 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  <a:t> ABCD:</a:t>
            </a:r>
          </a:p>
          <a:p>
            <a:pPr eaLnBrk="1" hangingPunct="1"/>
            <a:endParaRPr lang="en-US" sz="3600" b="1" dirty="0">
              <a:solidFill>
                <a:srgbClr val="0000FF"/>
              </a:solidFill>
            </a:endParaRPr>
          </a:p>
        </p:txBody>
      </p:sp>
      <p:sp>
        <p:nvSpPr>
          <p:cNvPr id="25" name="Line 4"/>
          <p:cNvSpPr>
            <a:spLocks noChangeShapeType="1"/>
          </p:cNvSpPr>
          <p:nvPr/>
        </p:nvSpPr>
        <p:spPr bwMode="auto">
          <a:xfrm flipV="1">
            <a:off x="1409510" y="2147248"/>
            <a:ext cx="3759200" cy="13716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" name="Line 5"/>
          <p:cNvSpPr>
            <a:spLocks noChangeShapeType="1"/>
          </p:cNvSpPr>
          <p:nvPr/>
        </p:nvSpPr>
        <p:spPr bwMode="auto">
          <a:xfrm>
            <a:off x="5037957" y="2132840"/>
            <a:ext cx="1117600" cy="10668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" name="Line 6"/>
          <p:cNvSpPr>
            <a:spLocks noChangeShapeType="1"/>
          </p:cNvSpPr>
          <p:nvPr/>
        </p:nvSpPr>
        <p:spPr bwMode="auto">
          <a:xfrm flipV="1">
            <a:off x="6101687" y="1218440"/>
            <a:ext cx="4470400" cy="19812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" name="Text Box 7"/>
          <p:cNvSpPr txBox="1">
            <a:spLocks noChangeArrowheads="1"/>
          </p:cNvSpPr>
          <p:nvPr/>
        </p:nvSpPr>
        <p:spPr bwMode="auto">
          <a:xfrm>
            <a:off x="1030406" y="3226748"/>
            <a:ext cx="609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 i="0" dirty="0">
                <a:solidFill>
                  <a:srgbClr val="002060"/>
                </a:solidFill>
              </a:rPr>
              <a:t>A</a:t>
            </a:r>
          </a:p>
        </p:txBody>
      </p:sp>
      <p:sp>
        <p:nvSpPr>
          <p:cNvPr id="29" name="Text Box 8"/>
          <p:cNvSpPr txBox="1">
            <a:spLocks noChangeArrowheads="1"/>
          </p:cNvSpPr>
          <p:nvPr/>
        </p:nvSpPr>
        <p:spPr bwMode="auto">
          <a:xfrm>
            <a:off x="4863910" y="1487752"/>
            <a:ext cx="609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 i="0" dirty="0">
                <a:solidFill>
                  <a:srgbClr val="002060"/>
                </a:solidFill>
              </a:rPr>
              <a:t>B</a:t>
            </a:r>
          </a:p>
        </p:txBody>
      </p:sp>
      <p:sp>
        <p:nvSpPr>
          <p:cNvPr id="30" name="Text Box 9"/>
          <p:cNvSpPr txBox="1">
            <a:spLocks noChangeArrowheads="1"/>
          </p:cNvSpPr>
          <p:nvPr/>
        </p:nvSpPr>
        <p:spPr bwMode="auto">
          <a:xfrm>
            <a:off x="5885218" y="3174619"/>
            <a:ext cx="609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 i="0" dirty="0">
                <a:solidFill>
                  <a:srgbClr val="002060"/>
                </a:solidFill>
              </a:rPr>
              <a:t>C</a:t>
            </a:r>
          </a:p>
        </p:txBody>
      </p:sp>
      <p:sp>
        <p:nvSpPr>
          <p:cNvPr id="31" name="Text Box 10"/>
          <p:cNvSpPr txBox="1">
            <a:spLocks noChangeArrowheads="1"/>
          </p:cNvSpPr>
          <p:nvPr/>
        </p:nvSpPr>
        <p:spPr bwMode="auto">
          <a:xfrm>
            <a:off x="10486788" y="898164"/>
            <a:ext cx="609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 i="0" dirty="0">
                <a:solidFill>
                  <a:srgbClr val="002060"/>
                </a:solidFill>
              </a:rPr>
              <a:t>D</a:t>
            </a:r>
          </a:p>
        </p:txBody>
      </p:sp>
      <p:sp>
        <p:nvSpPr>
          <p:cNvPr id="32" name="Text Box 11"/>
          <p:cNvSpPr txBox="1">
            <a:spLocks noChangeArrowheads="1"/>
          </p:cNvSpPr>
          <p:nvPr/>
        </p:nvSpPr>
        <p:spPr bwMode="auto">
          <a:xfrm rot="-1487693">
            <a:off x="2521020" y="2338496"/>
            <a:ext cx="125350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i="0" dirty="0">
                <a:solidFill>
                  <a:srgbClr val="FF3300"/>
                </a:solidFill>
              </a:rPr>
              <a:t>34 cm</a:t>
            </a:r>
          </a:p>
        </p:txBody>
      </p:sp>
      <p:sp>
        <p:nvSpPr>
          <p:cNvPr id="33" name="Text Box 12"/>
          <p:cNvSpPr txBox="1">
            <a:spLocks noChangeArrowheads="1"/>
          </p:cNvSpPr>
          <p:nvPr/>
        </p:nvSpPr>
        <p:spPr bwMode="auto">
          <a:xfrm rot="2941043">
            <a:off x="5157589" y="2220377"/>
            <a:ext cx="116339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i="0" dirty="0">
                <a:solidFill>
                  <a:srgbClr val="FF0000"/>
                </a:solidFill>
              </a:rPr>
              <a:t>12 cm</a:t>
            </a:r>
          </a:p>
        </p:txBody>
      </p:sp>
      <p:sp>
        <p:nvSpPr>
          <p:cNvPr id="34" name="Text Box 13"/>
          <p:cNvSpPr txBox="1">
            <a:spLocks noChangeArrowheads="1"/>
          </p:cNvSpPr>
          <p:nvPr/>
        </p:nvSpPr>
        <p:spPr bwMode="auto">
          <a:xfrm rot="-1790997">
            <a:off x="7450526" y="1750367"/>
            <a:ext cx="117830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i="0" dirty="0">
                <a:solidFill>
                  <a:srgbClr val="FF0000"/>
                </a:solidFill>
              </a:rPr>
              <a:t>40 cm</a:t>
            </a:r>
          </a:p>
        </p:txBody>
      </p:sp>
      <p:sp>
        <p:nvSpPr>
          <p:cNvPr id="35" name="Rectangle 14"/>
          <p:cNvSpPr>
            <a:spLocks noChangeArrowheads="1"/>
          </p:cNvSpPr>
          <p:nvPr/>
        </p:nvSpPr>
        <p:spPr bwMode="auto">
          <a:xfrm>
            <a:off x="203200" y="98425"/>
            <a:ext cx="11785600" cy="6661150"/>
          </a:xfrm>
          <a:prstGeom prst="rect">
            <a:avLst/>
          </a:prstGeom>
          <a:noFill/>
          <a:ln w="28575">
            <a:solidFill>
              <a:srgbClr val="CC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100"/>
          </a:p>
        </p:txBody>
      </p:sp>
      <p:sp>
        <p:nvSpPr>
          <p:cNvPr id="36" name="Arc 15"/>
          <p:cNvSpPr>
            <a:spLocks/>
          </p:cNvSpPr>
          <p:nvPr/>
        </p:nvSpPr>
        <p:spPr bwMode="auto">
          <a:xfrm rot="8362703" flipH="1" flipV="1">
            <a:off x="2846239" y="1541126"/>
            <a:ext cx="3663899" cy="5769604"/>
          </a:xfrm>
          <a:custGeom>
            <a:avLst/>
            <a:gdLst>
              <a:gd name="T0" fmla="*/ 0 w 17888"/>
              <a:gd name="T1" fmla="*/ 2147483647 h 21600"/>
              <a:gd name="T2" fmla="*/ 2147483647 w 17888"/>
              <a:gd name="T3" fmla="*/ 2147483647 h 21600"/>
              <a:gd name="T4" fmla="*/ 2147483647 w 17888"/>
              <a:gd name="T5" fmla="*/ 2147483647 h 21600"/>
              <a:gd name="T6" fmla="*/ 0 60000 65536"/>
              <a:gd name="T7" fmla="*/ 0 60000 65536"/>
              <a:gd name="T8" fmla="*/ 0 60000 65536"/>
              <a:gd name="T9" fmla="*/ 0 w 17888"/>
              <a:gd name="T10" fmla="*/ 0 h 21600"/>
              <a:gd name="T11" fmla="*/ 17888 w 1788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888" h="21600" fill="none" extrusionOk="0">
                <a:moveTo>
                  <a:pt x="-1" y="324"/>
                </a:moveTo>
                <a:cubicBezTo>
                  <a:pt x="1231" y="108"/>
                  <a:pt x="2479" y="-1"/>
                  <a:pt x="3730" y="0"/>
                </a:cubicBezTo>
                <a:cubicBezTo>
                  <a:pt x="8931" y="0"/>
                  <a:pt x="13959" y="1877"/>
                  <a:pt x="17887" y="5287"/>
                </a:cubicBezTo>
              </a:path>
              <a:path w="17888" h="21600" stroke="0" extrusionOk="0">
                <a:moveTo>
                  <a:pt x="-1" y="324"/>
                </a:moveTo>
                <a:cubicBezTo>
                  <a:pt x="1231" y="108"/>
                  <a:pt x="2479" y="-1"/>
                  <a:pt x="3730" y="0"/>
                </a:cubicBezTo>
                <a:cubicBezTo>
                  <a:pt x="8931" y="0"/>
                  <a:pt x="13959" y="1877"/>
                  <a:pt x="17887" y="5287"/>
                </a:cubicBezTo>
                <a:lnTo>
                  <a:pt x="3730" y="21600"/>
                </a:lnTo>
                <a:lnTo>
                  <a:pt x="-1" y="324"/>
                </a:lnTo>
                <a:close/>
              </a:path>
            </a:pathLst>
          </a:custGeom>
          <a:noFill/>
          <a:ln w="38100">
            <a:solidFill>
              <a:schemeClr val="hlink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 sz="1100"/>
          </a:p>
        </p:txBody>
      </p:sp>
      <p:sp>
        <p:nvSpPr>
          <p:cNvPr id="37" name="Arc 18"/>
          <p:cNvSpPr>
            <a:spLocks/>
          </p:cNvSpPr>
          <p:nvPr/>
        </p:nvSpPr>
        <p:spPr bwMode="auto">
          <a:xfrm rot="6440468" flipH="1" flipV="1">
            <a:off x="7560692" y="-158692"/>
            <a:ext cx="3020598" cy="5179484"/>
          </a:xfrm>
          <a:custGeom>
            <a:avLst/>
            <a:gdLst>
              <a:gd name="T0" fmla="*/ 1137789912 w 20317"/>
              <a:gd name="T1" fmla="*/ 0 h 21597"/>
              <a:gd name="T2" fmla="*/ 2147483647 w 20317"/>
              <a:gd name="T3" fmla="*/ 2147483647 h 21597"/>
              <a:gd name="T4" fmla="*/ 0 w 20317"/>
              <a:gd name="T5" fmla="*/ 2147483647 h 21597"/>
              <a:gd name="T6" fmla="*/ 0 60000 65536"/>
              <a:gd name="T7" fmla="*/ 0 60000 65536"/>
              <a:gd name="T8" fmla="*/ 0 60000 65536"/>
              <a:gd name="T9" fmla="*/ 0 w 20317"/>
              <a:gd name="T10" fmla="*/ 0 h 21597"/>
              <a:gd name="T11" fmla="*/ 20317 w 20317"/>
              <a:gd name="T12" fmla="*/ 21597 h 2159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317" h="21597" fill="none" extrusionOk="0">
                <a:moveTo>
                  <a:pt x="380" y="0"/>
                </a:moveTo>
                <a:cubicBezTo>
                  <a:pt x="9341" y="158"/>
                  <a:pt x="17274" y="5833"/>
                  <a:pt x="20317" y="14263"/>
                </a:cubicBezTo>
              </a:path>
              <a:path w="20317" h="21597" stroke="0" extrusionOk="0">
                <a:moveTo>
                  <a:pt x="380" y="0"/>
                </a:moveTo>
                <a:cubicBezTo>
                  <a:pt x="9341" y="158"/>
                  <a:pt x="17274" y="5833"/>
                  <a:pt x="20317" y="14263"/>
                </a:cubicBezTo>
                <a:lnTo>
                  <a:pt x="0" y="21597"/>
                </a:lnTo>
                <a:lnTo>
                  <a:pt x="380" y="0"/>
                </a:lnTo>
                <a:close/>
              </a:path>
            </a:pathLst>
          </a:custGeom>
          <a:noFill/>
          <a:ln w="38100">
            <a:solidFill>
              <a:srgbClr val="0099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 sz="1100"/>
          </a:p>
        </p:txBody>
      </p:sp>
      <p:sp>
        <p:nvSpPr>
          <p:cNvPr id="38" name="Arc 19"/>
          <p:cNvSpPr>
            <a:spLocks/>
          </p:cNvSpPr>
          <p:nvPr/>
        </p:nvSpPr>
        <p:spPr bwMode="auto">
          <a:xfrm rot="16473858" flipH="1">
            <a:off x="6399407" y="947751"/>
            <a:ext cx="904704" cy="3711370"/>
          </a:xfrm>
          <a:custGeom>
            <a:avLst/>
            <a:gdLst>
              <a:gd name="T0" fmla="*/ 0 w 15831"/>
              <a:gd name="T1" fmla="*/ 0 h 21600"/>
              <a:gd name="T2" fmla="*/ 2147483647 w 15831"/>
              <a:gd name="T3" fmla="*/ 2147483647 h 21600"/>
              <a:gd name="T4" fmla="*/ 0 w 15831"/>
              <a:gd name="T5" fmla="*/ 2147483647 h 21600"/>
              <a:gd name="T6" fmla="*/ 0 60000 65536"/>
              <a:gd name="T7" fmla="*/ 0 60000 65536"/>
              <a:gd name="T8" fmla="*/ 0 60000 65536"/>
              <a:gd name="T9" fmla="*/ 0 w 15831"/>
              <a:gd name="T10" fmla="*/ 0 h 21600"/>
              <a:gd name="T11" fmla="*/ 15831 w 15831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31" h="21600" fill="none" extrusionOk="0">
                <a:moveTo>
                  <a:pt x="-1" y="0"/>
                </a:moveTo>
                <a:cubicBezTo>
                  <a:pt x="6007" y="0"/>
                  <a:pt x="11744" y="2502"/>
                  <a:pt x="15831" y="6905"/>
                </a:cubicBezTo>
              </a:path>
              <a:path w="15831" h="21600" stroke="0" extrusionOk="0">
                <a:moveTo>
                  <a:pt x="-1" y="0"/>
                </a:moveTo>
                <a:cubicBezTo>
                  <a:pt x="6007" y="0"/>
                  <a:pt x="11744" y="2502"/>
                  <a:pt x="15831" y="6905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rgbClr val="00CCFF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 sz="1100"/>
          </a:p>
        </p:txBody>
      </p:sp>
      <p:sp>
        <p:nvSpPr>
          <p:cNvPr id="39" name="Text Box 20"/>
          <p:cNvSpPr txBox="1">
            <a:spLocks noChangeArrowheads="1"/>
          </p:cNvSpPr>
          <p:nvPr/>
        </p:nvSpPr>
        <p:spPr bwMode="auto">
          <a:xfrm>
            <a:off x="2481992" y="4127017"/>
            <a:ext cx="88392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i="0" dirty="0" err="1">
                <a:solidFill>
                  <a:srgbClr val="009900"/>
                </a:solidFill>
              </a:rPr>
              <a:t>Độ</a:t>
            </a:r>
            <a:r>
              <a:rPr lang="en-US" sz="3200" i="0" dirty="0">
                <a:solidFill>
                  <a:srgbClr val="009900"/>
                </a:solidFill>
              </a:rPr>
              <a:t> </a:t>
            </a:r>
            <a:r>
              <a:rPr lang="en-US" sz="3200" i="0" dirty="0" err="1">
                <a:solidFill>
                  <a:srgbClr val="009900"/>
                </a:solidFill>
              </a:rPr>
              <a:t>dài</a:t>
            </a:r>
            <a:r>
              <a:rPr lang="en-US" sz="3200" i="0" dirty="0">
                <a:solidFill>
                  <a:srgbClr val="009900"/>
                </a:solidFill>
              </a:rPr>
              <a:t> </a:t>
            </a:r>
            <a:r>
              <a:rPr lang="en-US" sz="3200" i="0" dirty="0" err="1">
                <a:solidFill>
                  <a:srgbClr val="009900"/>
                </a:solidFill>
              </a:rPr>
              <a:t>đường</a:t>
            </a:r>
            <a:r>
              <a:rPr lang="en-US" sz="3200" i="0" dirty="0">
                <a:solidFill>
                  <a:srgbClr val="009900"/>
                </a:solidFill>
              </a:rPr>
              <a:t> </a:t>
            </a:r>
            <a:r>
              <a:rPr lang="en-US" sz="3200" i="0" dirty="0" err="1">
                <a:solidFill>
                  <a:srgbClr val="009900"/>
                </a:solidFill>
              </a:rPr>
              <a:t>gấp</a:t>
            </a:r>
            <a:r>
              <a:rPr lang="en-US" sz="3200" i="0" dirty="0">
                <a:solidFill>
                  <a:srgbClr val="009900"/>
                </a:solidFill>
              </a:rPr>
              <a:t> </a:t>
            </a:r>
            <a:r>
              <a:rPr lang="en-US" sz="3200" i="0" dirty="0" err="1">
                <a:solidFill>
                  <a:srgbClr val="009900"/>
                </a:solidFill>
              </a:rPr>
              <a:t>khúc</a:t>
            </a:r>
            <a:r>
              <a:rPr lang="en-US" sz="3200" i="0" dirty="0">
                <a:solidFill>
                  <a:srgbClr val="009900"/>
                </a:solidFill>
              </a:rPr>
              <a:t> ABCD </a:t>
            </a:r>
            <a:r>
              <a:rPr lang="en-US" sz="3200" i="0" dirty="0" err="1">
                <a:solidFill>
                  <a:srgbClr val="009900"/>
                </a:solidFill>
              </a:rPr>
              <a:t>là</a:t>
            </a:r>
            <a:r>
              <a:rPr lang="en-US" sz="3200" i="0" dirty="0">
                <a:solidFill>
                  <a:srgbClr val="009900"/>
                </a:solidFill>
              </a:rPr>
              <a:t>:</a:t>
            </a:r>
          </a:p>
          <a:p>
            <a:pPr eaLnBrk="0" hangingPunct="0">
              <a:lnSpc>
                <a:spcPct val="50000"/>
              </a:lnSpc>
              <a:spcBef>
                <a:spcPct val="50000"/>
              </a:spcBef>
            </a:pPr>
            <a:r>
              <a:rPr lang="en-US" sz="3200" i="0" dirty="0">
                <a:solidFill>
                  <a:srgbClr val="009900"/>
                </a:solidFill>
              </a:rPr>
              <a:t>           34 + 12 + 40 = 86 (cm)</a:t>
            </a:r>
          </a:p>
          <a:p>
            <a:pPr eaLnBrk="0" hangingPunct="0">
              <a:lnSpc>
                <a:spcPct val="50000"/>
              </a:lnSpc>
              <a:spcBef>
                <a:spcPct val="50000"/>
              </a:spcBef>
            </a:pPr>
            <a:r>
              <a:rPr lang="en-US" sz="3200" i="0" dirty="0">
                <a:solidFill>
                  <a:srgbClr val="009900"/>
                </a:solidFill>
              </a:rPr>
              <a:t>                            </a:t>
            </a:r>
            <a:r>
              <a:rPr lang="en-US" sz="3200" i="0" dirty="0" err="1">
                <a:solidFill>
                  <a:srgbClr val="009900"/>
                </a:solidFill>
              </a:rPr>
              <a:t>Đáp</a:t>
            </a:r>
            <a:r>
              <a:rPr lang="en-US" sz="3200" i="0" dirty="0">
                <a:solidFill>
                  <a:srgbClr val="009900"/>
                </a:solidFill>
              </a:rPr>
              <a:t> </a:t>
            </a:r>
            <a:r>
              <a:rPr lang="en-US" sz="3200" i="0" dirty="0" err="1">
                <a:solidFill>
                  <a:srgbClr val="009900"/>
                </a:solidFill>
              </a:rPr>
              <a:t>số</a:t>
            </a:r>
            <a:r>
              <a:rPr lang="en-US" sz="3200" i="0" dirty="0">
                <a:solidFill>
                  <a:srgbClr val="009900"/>
                </a:solidFill>
              </a:rPr>
              <a:t>: 86 cm</a:t>
            </a: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4428357" y="3541215"/>
            <a:ext cx="2336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dirty="0" err="1">
                <a:solidFill>
                  <a:srgbClr val="FF0000"/>
                </a:solidFill>
                <a:latin typeface="+mn-lt"/>
              </a:rPr>
              <a:t>B</a:t>
            </a:r>
            <a:r>
              <a:rPr lang="en-US" altLang="vi-VN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à</a:t>
            </a:r>
            <a:r>
              <a:rPr lang="en-US" altLang="vi-VN" dirty="0" err="1">
                <a:solidFill>
                  <a:srgbClr val="FF0000"/>
                </a:solidFill>
                <a:latin typeface="+mn-lt"/>
              </a:rPr>
              <a:t>i</a:t>
            </a:r>
            <a:r>
              <a:rPr lang="en-US" altLang="vi-VN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vi-VN" dirty="0" err="1">
                <a:solidFill>
                  <a:srgbClr val="FF0000"/>
                </a:solidFill>
                <a:latin typeface="+mn-lt"/>
              </a:rPr>
              <a:t>giải</a:t>
            </a:r>
            <a:r>
              <a:rPr lang="en-US" altLang="vi-VN" dirty="0">
                <a:solidFill>
                  <a:srgbClr val="FF0000"/>
                </a:solidFill>
                <a:latin typeface="+mn-lt"/>
              </a:rPr>
              <a:t>:</a:t>
            </a:r>
            <a:endParaRPr lang="en-US" altLang="vi-VN" dirty="0">
              <a:solidFill>
                <a:srgbClr val="FF0000"/>
              </a:solidFill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247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1" dur="1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uild="p"/>
      <p:bldP spid="25" grpId="0" animBg="1"/>
      <p:bldP spid="26" grpId="0" animBg="1"/>
      <p:bldP spid="27" grpId="0" animBg="1"/>
      <p:bldP spid="29" grpId="0"/>
      <p:bldP spid="30" grpId="0"/>
      <p:bldP spid="31" grpId="0"/>
      <p:bldP spid="32" grpId="0"/>
      <p:bldP spid="34" grpId="0"/>
      <p:bldP spid="36" grpId="0" animBg="1"/>
      <p:bldP spid="37" grpId="0" animBg="1"/>
      <p:bldP spid="38" grpId="0" animBg="1"/>
      <p:bldP spid="39" grpId="0"/>
      <p:bldP spid="4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01" y="15240"/>
            <a:ext cx="12161899" cy="6842760"/>
          </a:xfrm>
          <a:prstGeom prst="rect">
            <a:avLst/>
          </a:prstGeom>
        </p:spPr>
      </p:pic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224536"/>
            <a:ext cx="10669198" cy="752132"/>
          </a:xfrm>
        </p:spPr>
        <p:txBody>
          <a:bodyPr/>
          <a:lstStyle/>
          <a:p>
            <a:pPr algn="l" eaLnBrk="1" hangingPunct="1"/>
            <a:r>
              <a:rPr lang="en-US" b="1" dirty="0">
                <a:solidFill>
                  <a:srgbClr val="FF0000"/>
                </a:solidFill>
              </a:rPr>
              <a:t>Bài 1.a. Tính độ dài đường gấp khúc ABCD:</a:t>
            </a:r>
          </a:p>
          <a:p>
            <a:pPr eaLnBrk="1" hangingPunct="1"/>
            <a:endParaRPr lang="en-US" sz="3600" b="1" dirty="0">
              <a:solidFill>
                <a:srgbClr val="0000FF"/>
              </a:solidFill>
            </a:endParaRP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 flipV="1">
            <a:off x="2477099" y="2195868"/>
            <a:ext cx="2819400" cy="13716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1" name="Line 5"/>
          <p:cNvSpPr>
            <a:spLocks noChangeShapeType="1"/>
          </p:cNvSpPr>
          <p:nvPr/>
        </p:nvSpPr>
        <p:spPr bwMode="auto">
          <a:xfrm>
            <a:off x="5296499" y="2195868"/>
            <a:ext cx="838200" cy="10668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2" name="Line 6"/>
          <p:cNvSpPr>
            <a:spLocks noChangeShapeType="1"/>
          </p:cNvSpPr>
          <p:nvPr/>
        </p:nvSpPr>
        <p:spPr bwMode="auto">
          <a:xfrm flipV="1">
            <a:off x="6134699" y="1281468"/>
            <a:ext cx="3352800" cy="19812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1943699" y="3110268"/>
            <a:ext cx="457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 i="0" dirty="0">
                <a:solidFill>
                  <a:srgbClr val="002060"/>
                </a:solidFill>
              </a:rPr>
              <a:t>A</a:t>
            </a: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5067899" y="1510068"/>
            <a:ext cx="457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 i="0" dirty="0">
                <a:solidFill>
                  <a:srgbClr val="002060"/>
                </a:solidFill>
              </a:rPr>
              <a:t>B</a:t>
            </a: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5906099" y="3338868"/>
            <a:ext cx="457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 i="0" dirty="0">
                <a:solidFill>
                  <a:srgbClr val="002060"/>
                </a:solidFill>
              </a:rPr>
              <a:t>C</a:t>
            </a:r>
          </a:p>
        </p:txBody>
      </p:sp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9411299" y="976668"/>
            <a:ext cx="457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 i="0" dirty="0">
                <a:solidFill>
                  <a:srgbClr val="002060"/>
                </a:solidFill>
              </a:rPr>
              <a:t>D</a:t>
            </a:r>
          </a:p>
        </p:txBody>
      </p:sp>
      <p:sp>
        <p:nvSpPr>
          <p:cNvPr id="4107" name="Text Box 11"/>
          <p:cNvSpPr txBox="1">
            <a:spLocks noChangeArrowheads="1"/>
          </p:cNvSpPr>
          <p:nvPr/>
        </p:nvSpPr>
        <p:spPr bwMode="auto">
          <a:xfrm rot="-1487693">
            <a:off x="2908060" y="2512994"/>
            <a:ext cx="112587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i="0" dirty="0">
                <a:solidFill>
                  <a:srgbClr val="FF3300"/>
                </a:solidFill>
              </a:rPr>
              <a:t>34 cm</a:t>
            </a:r>
          </a:p>
        </p:txBody>
      </p:sp>
      <p:sp>
        <p:nvSpPr>
          <p:cNvPr id="4108" name="Text Box 12"/>
          <p:cNvSpPr txBox="1">
            <a:spLocks noChangeArrowheads="1"/>
          </p:cNvSpPr>
          <p:nvPr/>
        </p:nvSpPr>
        <p:spPr bwMode="auto">
          <a:xfrm rot="2941043">
            <a:off x="4685965" y="2536559"/>
            <a:ext cx="12004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i="0" dirty="0">
                <a:solidFill>
                  <a:srgbClr val="FF0000"/>
                </a:solidFill>
              </a:rPr>
              <a:t>12 cm</a:t>
            </a:r>
          </a:p>
        </p:txBody>
      </p:sp>
      <p:sp>
        <p:nvSpPr>
          <p:cNvPr id="4109" name="Text Box 13"/>
          <p:cNvSpPr txBox="1">
            <a:spLocks noChangeArrowheads="1"/>
          </p:cNvSpPr>
          <p:nvPr/>
        </p:nvSpPr>
        <p:spPr bwMode="auto">
          <a:xfrm rot="-1790997">
            <a:off x="7046192" y="1798681"/>
            <a:ext cx="11049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i="0" dirty="0">
                <a:solidFill>
                  <a:srgbClr val="CC3300"/>
                </a:solidFill>
              </a:rPr>
              <a:t>40 cm</a:t>
            </a:r>
          </a:p>
        </p:txBody>
      </p:sp>
      <p:sp>
        <p:nvSpPr>
          <p:cNvPr id="2062" name="Rectangle 14"/>
          <p:cNvSpPr>
            <a:spLocks noChangeArrowheads="1"/>
          </p:cNvSpPr>
          <p:nvPr/>
        </p:nvSpPr>
        <p:spPr bwMode="auto">
          <a:xfrm>
            <a:off x="1676400" y="98425"/>
            <a:ext cx="8839200" cy="66611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100"/>
          </a:p>
        </p:txBody>
      </p:sp>
      <p:sp>
        <p:nvSpPr>
          <p:cNvPr id="4111" name="Arc 15"/>
          <p:cNvSpPr>
            <a:spLocks/>
          </p:cNvSpPr>
          <p:nvPr/>
        </p:nvSpPr>
        <p:spPr bwMode="auto">
          <a:xfrm rot="8026572" flipH="1" flipV="1">
            <a:off x="3680425" y="1716444"/>
            <a:ext cx="2922587" cy="4678362"/>
          </a:xfrm>
          <a:custGeom>
            <a:avLst/>
            <a:gdLst>
              <a:gd name="T0" fmla="*/ 0 w 17888"/>
              <a:gd name="T1" fmla="*/ 2147483647 h 21600"/>
              <a:gd name="T2" fmla="*/ 2147483647 w 17888"/>
              <a:gd name="T3" fmla="*/ 2147483647 h 21600"/>
              <a:gd name="T4" fmla="*/ 2147483647 w 17888"/>
              <a:gd name="T5" fmla="*/ 2147483647 h 21600"/>
              <a:gd name="T6" fmla="*/ 0 60000 65536"/>
              <a:gd name="T7" fmla="*/ 0 60000 65536"/>
              <a:gd name="T8" fmla="*/ 0 60000 65536"/>
              <a:gd name="T9" fmla="*/ 0 w 17888"/>
              <a:gd name="T10" fmla="*/ 0 h 21600"/>
              <a:gd name="T11" fmla="*/ 17888 w 1788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888" h="21600" fill="none" extrusionOk="0">
                <a:moveTo>
                  <a:pt x="-1" y="324"/>
                </a:moveTo>
                <a:cubicBezTo>
                  <a:pt x="1231" y="108"/>
                  <a:pt x="2479" y="-1"/>
                  <a:pt x="3730" y="0"/>
                </a:cubicBezTo>
                <a:cubicBezTo>
                  <a:pt x="8931" y="0"/>
                  <a:pt x="13959" y="1877"/>
                  <a:pt x="17887" y="5287"/>
                </a:cubicBezTo>
              </a:path>
              <a:path w="17888" h="21600" stroke="0" extrusionOk="0">
                <a:moveTo>
                  <a:pt x="-1" y="324"/>
                </a:moveTo>
                <a:cubicBezTo>
                  <a:pt x="1231" y="108"/>
                  <a:pt x="2479" y="-1"/>
                  <a:pt x="3730" y="0"/>
                </a:cubicBezTo>
                <a:cubicBezTo>
                  <a:pt x="8931" y="0"/>
                  <a:pt x="13959" y="1877"/>
                  <a:pt x="17887" y="5287"/>
                </a:cubicBezTo>
                <a:lnTo>
                  <a:pt x="3730" y="21600"/>
                </a:lnTo>
                <a:lnTo>
                  <a:pt x="-1" y="324"/>
                </a:lnTo>
                <a:close/>
              </a:path>
            </a:pathLst>
          </a:custGeom>
          <a:noFill/>
          <a:ln w="38100">
            <a:solidFill>
              <a:schemeClr val="hlink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 sz="1100"/>
          </a:p>
        </p:txBody>
      </p:sp>
      <p:sp>
        <p:nvSpPr>
          <p:cNvPr id="4114" name="Arc 18"/>
          <p:cNvSpPr>
            <a:spLocks/>
          </p:cNvSpPr>
          <p:nvPr/>
        </p:nvSpPr>
        <p:spPr bwMode="auto">
          <a:xfrm rot="6440468" flipH="1" flipV="1">
            <a:off x="6991950" y="524231"/>
            <a:ext cx="2925762" cy="3884613"/>
          </a:xfrm>
          <a:custGeom>
            <a:avLst/>
            <a:gdLst>
              <a:gd name="T0" fmla="*/ 1137789912 w 20317"/>
              <a:gd name="T1" fmla="*/ 0 h 21597"/>
              <a:gd name="T2" fmla="*/ 2147483647 w 20317"/>
              <a:gd name="T3" fmla="*/ 2147483647 h 21597"/>
              <a:gd name="T4" fmla="*/ 0 w 20317"/>
              <a:gd name="T5" fmla="*/ 2147483647 h 21597"/>
              <a:gd name="T6" fmla="*/ 0 60000 65536"/>
              <a:gd name="T7" fmla="*/ 0 60000 65536"/>
              <a:gd name="T8" fmla="*/ 0 60000 65536"/>
              <a:gd name="T9" fmla="*/ 0 w 20317"/>
              <a:gd name="T10" fmla="*/ 0 h 21597"/>
              <a:gd name="T11" fmla="*/ 20317 w 20317"/>
              <a:gd name="T12" fmla="*/ 21597 h 2159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317" h="21597" fill="none" extrusionOk="0">
                <a:moveTo>
                  <a:pt x="380" y="0"/>
                </a:moveTo>
                <a:cubicBezTo>
                  <a:pt x="9341" y="158"/>
                  <a:pt x="17274" y="5833"/>
                  <a:pt x="20317" y="14263"/>
                </a:cubicBezTo>
              </a:path>
              <a:path w="20317" h="21597" stroke="0" extrusionOk="0">
                <a:moveTo>
                  <a:pt x="380" y="0"/>
                </a:moveTo>
                <a:cubicBezTo>
                  <a:pt x="9341" y="158"/>
                  <a:pt x="17274" y="5833"/>
                  <a:pt x="20317" y="14263"/>
                </a:cubicBezTo>
                <a:lnTo>
                  <a:pt x="0" y="21597"/>
                </a:lnTo>
                <a:lnTo>
                  <a:pt x="380" y="0"/>
                </a:lnTo>
                <a:close/>
              </a:path>
            </a:pathLst>
          </a:custGeom>
          <a:noFill/>
          <a:ln w="38100">
            <a:solidFill>
              <a:srgbClr val="0099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 sz="1100"/>
          </a:p>
        </p:txBody>
      </p:sp>
      <p:sp>
        <p:nvSpPr>
          <p:cNvPr id="4115" name="Arc 19"/>
          <p:cNvSpPr>
            <a:spLocks/>
          </p:cNvSpPr>
          <p:nvPr/>
        </p:nvSpPr>
        <p:spPr bwMode="auto">
          <a:xfrm rot="16473858" flipH="1">
            <a:off x="6254556" y="1334650"/>
            <a:ext cx="941388" cy="2974975"/>
          </a:xfrm>
          <a:custGeom>
            <a:avLst/>
            <a:gdLst>
              <a:gd name="T0" fmla="*/ 0 w 15831"/>
              <a:gd name="T1" fmla="*/ 0 h 21600"/>
              <a:gd name="T2" fmla="*/ 2147483647 w 15831"/>
              <a:gd name="T3" fmla="*/ 2147483647 h 21600"/>
              <a:gd name="T4" fmla="*/ 0 w 15831"/>
              <a:gd name="T5" fmla="*/ 2147483647 h 21600"/>
              <a:gd name="T6" fmla="*/ 0 60000 65536"/>
              <a:gd name="T7" fmla="*/ 0 60000 65536"/>
              <a:gd name="T8" fmla="*/ 0 60000 65536"/>
              <a:gd name="T9" fmla="*/ 0 w 15831"/>
              <a:gd name="T10" fmla="*/ 0 h 21600"/>
              <a:gd name="T11" fmla="*/ 15831 w 15831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31" h="21600" fill="none" extrusionOk="0">
                <a:moveTo>
                  <a:pt x="-1" y="0"/>
                </a:moveTo>
                <a:cubicBezTo>
                  <a:pt x="6007" y="0"/>
                  <a:pt x="11744" y="2502"/>
                  <a:pt x="15831" y="6905"/>
                </a:cubicBezTo>
              </a:path>
              <a:path w="15831" h="21600" stroke="0" extrusionOk="0">
                <a:moveTo>
                  <a:pt x="-1" y="0"/>
                </a:moveTo>
                <a:cubicBezTo>
                  <a:pt x="6007" y="0"/>
                  <a:pt x="11744" y="2502"/>
                  <a:pt x="15831" y="6905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rgbClr val="00CCFF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 sz="1100"/>
          </a:p>
        </p:txBody>
      </p:sp>
      <p:sp>
        <p:nvSpPr>
          <p:cNvPr id="22" name="Rectangle 2"/>
          <p:cNvSpPr txBox="1">
            <a:spLocks noChangeArrowheads="1"/>
          </p:cNvSpPr>
          <p:nvPr/>
        </p:nvSpPr>
        <p:spPr bwMode="auto">
          <a:xfrm>
            <a:off x="1616638" y="3848379"/>
            <a:ext cx="9677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buClr>
                <a:srgbClr val="FF3300"/>
              </a:buClr>
              <a:buFont typeface="Wingdings" pitchFamily="2" charset="2"/>
              <a:buChar char="ü"/>
            </a:pPr>
            <a:r>
              <a:rPr lang="en-US" sz="3000" i="0" kern="0" dirty="0">
                <a:solidFill>
                  <a:srgbClr val="CC00CC"/>
                </a:solidFill>
              </a:rPr>
              <a:t> </a:t>
            </a:r>
            <a:r>
              <a:rPr lang="en-US" sz="3200" i="0" kern="0" dirty="0">
                <a:solidFill>
                  <a:srgbClr val="FF0000"/>
                </a:solidFill>
              </a:rPr>
              <a:t>Muốn tính độ dài đường gấp khúc ta làm thế nào?</a:t>
            </a:r>
          </a:p>
        </p:txBody>
      </p:sp>
      <p:sp>
        <p:nvSpPr>
          <p:cNvPr id="23" name="Rectangle 3"/>
          <p:cNvSpPr txBox="1">
            <a:spLocks noChangeArrowheads="1"/>
          </p:cNvSpPr>
          <p:nvPr/>
        </p:nvSpPr>
        <p:spPr bwMode="auto">
          <a:xfrm>
            <a:off x="1646519" y="4695889"/>
            <a:ext cx="9617637" cy="2162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Clr>
                <a:schemeClr val="hlink"/>
              </a:buClr>
              <a:buFont typeface="Wingdings" pitchFamily="2" charset="2"/>
              <a:buChar char="Ø"/>
            </a:pPr>
            <a:r>
              <a:rPr lang="en-US" sz="3000" i="0" kern="0" dirty="0">
                <a:solidFill>
                  <a:srgbClr val="0000FF"/>
                </a:solidFill>
              </a:rPr>
              <a:t> </a:t>
            </a:r>
            <a:r>
              <a:rPr lang="en-US" i="0" kern="0" dirty="0">
                <a:solidFill>
                  <a:srgbClr val="0000FF"/>
                </a:solidFill>
              </a:rPr>
              <a:t>Muốn tính độ dài đường gấp khúc, ta tính tổng </a:t>
            </a:r>
            <a:r>
              <a:rPr lang="en-US" i="0" kern="0" dirty="0" err="1">
                <a:solidFill>
                  <a:srgbClr val="0000FF"/>
                </a:solidFill>
              </a:rPr>
              <a:t>độ</a:t>
            </a:r>
            <a:r>
              <a:rPr lang="en-US" i="0" kern="0" dirty="0">
                <a:solidFill>
                  <a:srgbClr val="0000FF"/>
                </a:solidFill>
              </a:rPr>
              <a:t> </a:t>
            </a:r>
          </a:p>
          <a:p>
            <a:pPr algn="l" eaLnBrk="1" hangingPunct="1">
              <a:buClr>
                <a:schemeClr val="hlink"/>
              </a:buClr>
            </a:pPr>
            <a:r>
              <a:rPr lang="en-US" i="0" kern="0" dirty="0" err="1">
                <a:solidFill>
                  <a:srgbClr val="0000FF"/>
                </a:solidFill>
              </a:rPr>
              <a:t>dài</a:t>
            </a:r>
            <a:r>
              <a:rPr lang="en-US" i="0" kern="0" dirty="0">
                <a:solidFill>
                  <a:srgbClr val="0000FF"/>
                </a:solidFill>
              </a:rPr>
              <a:t> các đoạn thẳng của đường gấp khúc đó.</a:t>
            </a:r>
          </a:p>
        </p:txBody>
      </p:sp>
    </p:spTree>
    <p:extLst>
      <p:ext uri="{BB962C8B-B14F-4D97-AF65-F5344CB8AC3E}">
        <p14:creationId xmlns:p14="http://schemas.microsoft.com/office/powerpoint/2010/main" val="3293811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01" y="15240"/>
            <a:ext cx="12161899" cy="6842760"/>
          </a:xfrm>
          <a:prstGeom prst="rect">
            <a:avLst/>
          </a:prstGeom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33676" y="276829"/>
            <a:ext cx="9419923" cy="1143000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en-US" sz="3200" b="1" dirty="0">
                <a:solidFill>
                  <a:srgbClr val="FF0000"/>
                </a:solidFill>
              </a:rPr>
              <a:t>b/. Tính chu vi hình tam giác MNP:</a:t>
            </a:r>
          </a:p>
        </p:txBody>
      </p:sp>
      <p:sp>
        <p:nvSpPr>
          <p:cNvPr id="5131" name="Line 11"/>
          <p:cNvSpPr>
            <a:spLocks noChangeShapeType="1"/>
          </p:cNvSpPr>
          <p:nvPr/>
        </p:nvSpPr>
        <p:spPr bwMode="auto">
          <a:xfrm flipV="1">
            <a:off x="3556288" y="1676399"/>
            <a:ext cx="2819400" cy="13716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2" name="Line 12"/>
          <p:cNvSpPr>
            <a:spLocks noChangeShapeType="1"/>
          </p:cNvSpPr>
          <p:nvPr/>
        </p:nvSpPr>
        <p:spPr bwMode="auto">
          <a:xfrm>
            <a:off x="6375688" y="1676400"/>
            <a:ext cx="838200" cy="1066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3" name="Line 13"/>
          <p:cNvSpPr>
            <a:spLocks noChangeShapeType="1"/>
          </p:cNvSpPr>
          <p:nvPr/>
        </p:nvSpPr>
        <p:spPr bwMode="auto">
          <a:xfrm flipV="1">
            <a:off x="3556288" y="2743200"/>
            <a:ext cx="365760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4" name="Text Box 14"/>
          <p:cNvSpPr txBox="1">
            <a:spLocks noChangeArrowheads="1"/>
          </p:cNvSpPr>
          <p:nvPr/>
        </p:nvSpPr>
        <p:spPr bwMode="auto">
          <a:xfrm>
            <a:off x="3327688" y="2971800"/>
            <a:ext cx="533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 i="0">
                <a:solidFill>
                  <a:schemeClr val="tx1"/>
                </a:solidFill>
              </a:rPr>
              <a:t>M</a:t>
            </a:r>
          </a:p>
        </p:txBody>
      </p:sp>
      <p:sp>
        <p:nvSpPr>
          <p:cNvPr id="5135" name="Text Box 15"/>
          <p:cNvSpPr txBox="1">
            <a:spLocks noChangeArrowheads="1"/>
          </p:cNvSpPr>
          <p:nvPr/>
        </p:nvSpPr>
        <p:spPr bwMode="auto">
          <a:xfrm>
            <a:off x="6147088" y="1143000"/>
            <a:ext cx="533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 i="0">
                <a:solidFill>
                  <a:schemeClr val="tx1"/>
                </a:solidFill>
              </a:rPr>
              <a:t>N</a:t>
            </a:r>
          </a:p>
        </p:txBody>
      </p:sp>
      <p:sp>
        <p:nvSpPr>
          <p:cNvPr id="5136" name="Text Box 16"/>
          <p:cNvSpPr txBox="1">
            <a:spLocks noChangeArrowheads="1"/>
          </p:cNvSpPr>
          <p:nvPr/>
        </p:nvSpPr>
        <p:spPr bwMode="auto">
          <a:xfrm>
            <a:off x="7190671" y="2575046"/>
            <a:ext cx="533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 i="0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5144" name="Text Box 24"/>
          <p:cNvSpPr txBox="1">
            <a:spLocks noChangeArrowheads="1"/>
          </p:cNvSpPr>
          <p:nvPr/>
        </p:nvSpPr>
        <p:spPr bwMode="auto">
          <a:xfrm rot="-1487693">
            <a:off x="3985209" y="1908044"/>
            <a:ext cx="11701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i="0" dirty="0">
                <a:solidFill>
                  <a:srgbClr val="FF3300"/>
                </a:solidFill>
              </a:rPr>
              <a:t>34 cm</a:t>
            </a:r>
          </a:p>
        </p:txBody>
      </p:sp>
      <p:sp>
        <p:nvSpPr>
          <p:cNvPr id="5145" name="Text Box 25"/>
          <p:cNvSpPr txBox="1">
            <a:spLocks noChangeArrowheads="1"/>
          </p:cNvSpPr>
          <p:nvPr/>
        </p:nvSpPr>
        <p:spPr bwMode="auto">
          <a:xfrm rot="3146039">
            <a:off x="6318117" y="1777017"/>
            <a:ext cx="12195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i="0" dirty="0">
                <a:solidFill>
                  <a:srgbClr val="FF0000"/>
                </a:solidFill>
              </a:rPr>
              <a:t>12 cm</a:t>
            </a:r>
          </a:p>
        </p:txBody>
      </p:sp>
      <p:sp>
        <p:nvSpPr>
          <p:cNvPr id="5146" name="Text Box 26"/>
          <p:cNvSpPr txBox="1">
            <a:spLocks noChangeArrowheads="1"/>
          </p:cNvSpPr>
          <p:nvPr/>
        </p:nvSpPr>
        <p:spPr bwMode="auto">
          <a:xfrm rot="-303303">
            <a:off x="4396360" y="2951641"/>
            <a:ext cx="12473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i="0" dirty="0">
                <a:solidFill>
                  <a:srgbClr val="CC3300"/>
                </a:solidFill>
              </a:rPr>
              <a:t>40 cm</a:t>
            </a:r>
          </a:p>
        </p:txBody>
      </p:sp>
      <p:sp>
        <p:nvSpPr>
          <p:cNvPr id="4119" name="Rectangle 29"/>
          <p:cNvSpPr>
            <a:spLocks noChangeArrowheads="1"/>
          </p:cNvSpPr>
          <p:nvPr/>
        </p:nvSpPr>
        <p:spPr bwMode="auto">
          <a:xfrm>
            <a:off x="1619251" y="55564"/>
            <a:ext cx="8886825" cy="6650037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100"/>
          </a:p>
        </p:txBody>
      </p:sp>
      <p:sp>
        <p:nvSpPr>
          <p:cNvPr id="16" name="Text Box 23"/>
          <p:cNvSpPr txBox="1">
            <a:spLocks noChangeArrowheads="1"/>
          </p:cNvSpPr>
          <p:nvPr/>
        </p:nvSpPr>
        <p:spPr bwMode="auto">
          <a:xfrm>
            <a:off x="2438400" y="3943535"/>
            <a:ext cx="6226081" cy="2456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dirty="0" err="1">
                <a:solidFill>
                  <a:srgbClr val="FF0000"/>
                </a:solidFill>
              </a:rPr>
              <a:t>Bài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giải</a:t>
            </a:r>
            <a:r>
              <a:rPr lang="en-US" sz="3200" dirty="0">
                <a:solidFill>
                  <a:srgbClr val="FF0000"/>
                </a:solidFill>
              </a:rPr>
              <a:t>: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3200" i="0" dirty="0">
                <a:solidFill>
                  <a:srgbClr val="009900"/>
                </a:solidFill>
              </a:rPr>
              <a:t>Chu vi hình tam giác MNP là:</a:t>
            </a:r>
          </a:p>
          <a:p>
            <a:pPr algn="ctr" eaLnBrk="0" hangingPunct="0">
              <a:lnSpc>
                <a:spcPct val="60000"/>
              </a:lnSpc>
              <a:spcBef>
                <a:spcPct val="50000"/>
              </a:spcBef>
            </a:pPr>
            <a:r>
              <a:rPr lang="en-US" sz="3200" i="0" dirty="0">
                <a:solidFill>
                  <a:srgbClr val="009900"/>
                </a:solidFill>
              </a:rPr>
              <a:t>34 + 12 + 40 = 86 (cm)</a:t>
            </a:r>
          </a:p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3200" i="0" dirty="0">
                <a:solidFill>
                  <a:srgbClr val="009900"/>
                </a:solidFill>
              </a:rPr>
              <a:t>                  </a:t>
            </a:r>
            <a:r>
              <a:rPr lang="en-US" sz="3200" i="0" dirty="0" err="1">
                <a:solidFill>
                  <a:srgbClr val="009900"/>
                </a:solidFill>
              </a:rPr>
              <a:t>Đáp</a:t>
            </a:r>
            <a:r>
              <a:rPr lang="en-US" sz="3200" i="0" dirty="0">
                <a:solidFill>
                  <a:srgbClr val="009900"/>
                </a:solidFill>
              </a:rPr>
              <a:t> </a:t>
            </a:r>
            <a:r>
              <a:rPr lang="en-US" sz="3200" i="0" dirty="0" err="1">
                <a:solidFill>
                  <a:srgbClr val="009900"/>
                </a:solidFill>
              </a:rPr>
              <a:t>số</a:t>
            </a:r>
            <a:r>
              <a:rPr lang="en-US" sz="3200" i="0" dirty="0">
                <a:solidFill>
                  <a:srgbClr val="009900"/>
                </a:solidFill>
              </a:rPr>
              <a:t>: 86 cm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514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5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5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1" grpId="0" animBg="1"/>
      <p:bldP spid="5132" grpId="0" animBg="1"/>
      <p:bldP spid="5133" grpId="0" animBg="1"/>
      <p:bldP spid="5134" grpId="0"/>
      <p:bldP spid="5135" grpId="0"/>
      <p:bldP spid="5136" grpId="0"/>
      <p:bldP spid="5144" grpId="0"/>
      <p:bldP spid="51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10" y="55564"/>
            <a:ext cx="12161899" cy="6842760"/>
          </a:xfrm>
          <a:prstGeom prst="rect">
            <a:avLst/>
          </a:prstGeom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02736" y="47597"/>
            <a:ext cx="8229600" cy="1143000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en-US" sz="3200" b="1" dirty="0">
                <a:solidFill>
                  <a:srgbClr val="FF0000"/>
                </a:solidFill>
              </a:rPr>
              <a:t>b/. Tính chu vi hình tam giác MNP:</a:t>
            </a:r>
          </a:p>
        </p:txBody>
      </p:sp>
      <p:sp>
        <p:nvSpPr>
          <p:cNvPr id="5131" name="Line 11"/>
          <p:cNvSpPr>
            <a:spLocks noChangeShapeType="1"/>
          </p:cNvSpPr>
          <p:nvPr/>
        </p:nvSpPr>
        <p:spPr bwMode="auto">
          <a:xfrm flipV="1">
            <a:off x="3048000" y="1523999"/>
            <a:ext cx="2819400" cy="13716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2" name="Line 12"/>
          <p:cNvSpPr>
            <a:spLocks noChangeShapeType="1"/>
          </p:cNvSpPr>
          <p:nvPr/>
        </p:nvSpPr>
        <p:spPr bwMode="auto">
          <a:xfrm>
            <a:off x="5867400" y="1524000"/>
            <a:ext cx="838200" cy="1066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3" name="Line 13"/>
          <p:cNvSpPr>
            <a:spLocks noChangeShapeType="1"/>
          </p:cNvSpPr>
          <p:nvPr/>
        </p:nvSpPr>
        <p:spPr bwMode="auto">
          <a:xfrm flipV="1">
            <a:off x="3048000" y="2590800"/>
            <a:ext cx="365760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4" name="Text Box 14"/>
          <p:cNvSpPr txBox="1">
            <a:spLocks noChangeArrowheads="1"/>
          </p:cNvSpPr>
          <p:nvPr/>
        </p:nvSpPr>
        <p:spPr bwMode="auto">
          <a:xfrm>
            <a:off x="2766417" y="2819400"/>
            <a:ext cx="533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 i="0" dirty="0">
                <a:solidFill>
                  <a:srgbClr val="002060"/>
                </a:solidFill>
              </a:rPr>
              <a:t>M</a:t>
            </a:r>
          </a:p>
        </p:txBody>
      </p:sp>
      <p:sp>
        <p:nvSpPr>
          <p:cNvPr id="5135" name="Text Box 15"/>
          <p:cNvSpPr txBox="1">
            <a:spLocks noChangeArrowheads="1"/>
          </p:cNvSpPr>
          <p:nvPr/>
        </p:nvSpPr>
        <p:spPr bwMode="auto">
          <a:xfrm>
            <a:off x="5585817" y="990600"/>
            <a:ext cx="533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 i="0" dirty="0">
                <a:solidFill>
                  <a:srgbClr val="002060"/>
                </a:solidFill>
              </a:rPr>
              <a:t>N</a:t>
            </a:r>
          </a:p>
        </p:txBody>
      </p:sp>
      <p:sp>
        <p:nvSpPr>
          <p:cNvPr id="5136" name="Text Box 16"/>
          <p:cNvSpPr txBox="1">
            <a:spLocks noChangeArrowheads="1"/>
          </p:cNvSpPr>
          <p:nvPr/>
        </p:nvSpPr>
        <p:spPr bwMode="auto">
          <a:xfrm>
            <a:off x="6629400" y="2422646"/>
            <a:ext cx="533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 i="0" dirty="0">
                <a:solidFill>
                  <a:srgbClr val="002060"/>
                </a:solidFill>
              </a:rPr>
              <a:t>P</a:t>
            </a:r>
          </a:p>
        </p:txBody>
      </p:sp>
      <p:sp>
        <p:nvSpPr>
          <p:cNvPr id="5144" name="Text Box 24"/>
          <p:cNvSpPr txBox="1">
            <a:spLocks noChangeArrowheads="1"/>
          </p:cNvSpPr>
          <p:nvPr/>
        </p:nvSpPr>
        <p:spPr bwMode="auto">
          <a:xfrm rot="-1487693">
            <a:off x="3422473" y="1748980"/>
            <a:ext cx="12019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i="0" dirty="0">
                <a:solidFill>
                  <a:srgbClr val="FF3300"/>
                </a:solidFill>
              </a:rPr>
              <a:t>34 cm</a:t>
            </a:r>
          </a:p>
        </p:txBody>
      </p:sp>
      <p:sp>
        <p:nvSpPr>
          <p:cNvPr id="5145" name="Text Box 25"/>
          <p:cNvSpPr txBox="1">
            <a:spLocks noChangeArrowheads="1"/>
          </p:cNvSpPr>
          <p:nvPr/>
        </p:nvSpPr>
        <p:spPr bwMode="auto">
          <a:xfrm rot="3146039">
            <a:off x="5929097" y="1713262"/>
            <a:ext cx="138218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i="0" dirty="0">
                <a:solidFill>
                  <a:srgbClr val="FF0000"/>
                </a:solidFill>
              </a:rPr>
              <a:t>12 cm</a:t>
            </a:r>
          </a:p>
        </p:txBody>
      </p:sp>
      <p:sp>
        <p:nvSpPr>
          <p:cNvPr id="5146" name="Text Box 26"/>
          <p:cNvSpPr txBox="1">
            <a:spLocks noChangeArrowheads="1"/>
          </p:cNvSpPr>
          <p:nvPr/>
        </p:nvSpPr>
        <p:spPr bwMode="auto">
          <a:xfrm rot="-303303">
            <a:off x="3835011" y="2797485"/>
            <a:ext cx="12872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i="0" dirty="0">
                <a:solidFill>
                  <a:srgbClr val="FF0000"/>
                </a:solidFill>
              </a:rPr>
              <a:t>40 cm</a:t>
            </a:r>
          </a:p>
        </p:txBody>
      </p:sp>
      <p:sp>
        <p:nvSpPr>
          <p:cNvPr id="4119" name="Rectangle 29"/>
          <p:cNvSpPr>
            <a:spLocks noChangeArrowheads="1"/>
          </p:cNvSpPr>
          <p:nvPr/>
        </p:nvSpPr>
        <p:spPr bwMode="auto">
          <a:xfrm>
            <a:off x="1619251" y="55564"/>
            <a:ext cx="8886825" cy="6650037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100"/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1150436" y="3922829"/>
            <a:ext cx="10515601" cy="1719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Clr>
                <a:srgbClr val="0066FF"/>
              </a:buClr>
              <a:buFont typeface="Wingdings" pitchFamily="2" charset="2"/>
              <a:buChar char="v"/>
            </a:pPr>
            <a:r>
              <a:rPr lang="en-US" b="1" i="0" kern="0" dirty="0">
                <a:solidFill>
                  <a:srgbClr val="D60093"/>
                </a:solidFill>
              </a:rPr>
              <a:t> </a:t>
            </a:r>
            <a:r>
              <a:rPr lang="en-US" b="1" i="0" kern="0" dirty="0">
                <a:solidFill>
                  <a:srgbClr val="FF0000"/>
                </a:solidFill>
              </a:rPr>
              <a:t>Muốn tính chu vi hình tam giác ta làm thế nào?</a:t>
            </a:r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1455237" y="4575324"/>
            <a:ext cx="10210800" cy="10772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i="0" dirty="0">
                <a:solidFill>
                  <a:srgbClr val="009900"/>
                </a:solidFill>
              </a:rPr>
              <a:t>Muốn tính chu vi hình tam giác ta tính tổng độ dài các cạnh của hình tam giác đó.</a:t>
            </a:r>
          </a:p>
        </p:txBody>
      </p:sp>
    </p:spTree>
    <p:extLst>
      <p:ext uri="{BB962C8B-B14F-4D97-AF65-F5344CB8AC3E}">
        <p14:creationId xmlns:p14="http://schemas.microsoft.com/office/powerpoint/2010/main" val="2452530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027"/>
            <a:ext cx="12161899" cy="6842760"/>
          </a:xfrm>
          <a:prstGeom prst="rect">
            <a:avLst/>
          </a:prstGeom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-29467" y="152400"/>
            <a:ext cx="12029312" cy="887033"/>
          </a:xfrm>
        </p:spPr>
        <p:txBody>
          <a:bodyPr/>
          <a:lstStyle/>
          <a:p>
            <a:pPr algn="l" eaLnBrk="1" hangingPunct="1"/>
            <a:r>
              <a:rPr lang="en-US" sz="3200" b="1" dirty="0">
                <a:solidFill>
                  <a:srgbClr val="FF0000"/>
                </a:solidFill>
              </a:rPr>
              <a:t>Bài 2. Đo độ dài mỗi cạnh rồi tính chu vi hình chữ nhật ABCD</a:t>
            </a:r>
          </a:p>
        </p:txBody>
      </p:sp>
      <p:sp>
        <p:nvSpPr>
          <p:cNvPr id="7172" name="Line 4"/>
          <p:cNvSpPr>
            <a:spLocks noChangeShapeType="1"/>
          </p:cNvSpPr>
          <p:nvPr/>
        </p:nvSpPr>
        <p:spPr bwMode="auto">
          <a:xfrm flipV="1">
            <a:off x="4065093" y="1863609"/>
            <a:ext cx="3840193" cy="9524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3" name="Line 5"/>
          <p:cNvSpPr>
            <a:spLocks noChangeShapeType="1"/>
          </p:cNvSpPr>
          <p:nvPr/>
        </p:nvSpPr>
        <p:spPr bwMode="auto">
          <a:xfrm>
            <a:off x="3303093" y="164453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5" name="Line 7"/>
          <p:cNvSpPr>
            <a:spLocks noChangeShapeType="1"/>
          </p:cNvSpPr>
          <p:nvPr/>
        </p:nvSpPr>
        <p:spPr bwMode="auto">
          <a:xfrm flipV="1">
            <a:off x="4038599" y="3631397"/>
            <a:ext cx="3876627" cy="2124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3531693" y="1415934"/>
            <a:ext cx="685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i="0" dirty="0">
                <a:solidFill>
                  <a:srgbClr val="002060"/>
                </a:solidFill>
              </a:rPr>
              <a:t>A</a:t>
            </a:r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8022369" y="1439815"/>
            <a:ext cx="685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i="0" dirty="0">
                <a:solidFill>
                  <a:srgbClr val="002060"/>
                </a:solidFill>
              </a:rPr>
              <a:t>B</a:t>
            </a:r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3519431" y="3406353"/>
            <a:ext cx="685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i="0" dirty="0">
                <a:solidFill>
                  <a:srgbClr val="002060"/>
                </a:solidFill>
              </a:rPr>
              <a:t>D</a:t>
            </a:r>
          </a:p>
        </p:txBody>
      </p:sp>
      <p:sp>
        <p:nvSpPr>
          <p:cNvPr id="7181" name="Text Box 13"/>
          <p:cNvSpPr txBox="1">
            <a:spLocks noChangeArrowheads="1"/>
          </p:cNvSpPr>
          <p:nvPr/>
        </p:nvSpPr>
        <p:spPr bwMode="auto">
          <a:xfrm>
            <a:off x="8071064" y="3365499"/>
            <a:ext cx="685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i="0" dirty="0">
                <a:solidFill>
                  <a:srgbClr val="002060"/>
                </a:solidFill>
              </a:rPr>
              <a:t>C</a:t>
            </a:r>
          </a:p>
        </p:txBody>
      </p:sp>
      <p:sp>
        <p:nvSpPr>
          <p:cNvPr id="7182" name="Line 14"/>
          <p:cNvSpPr>
            <a:spLocks noChangeShapeType="1"/>
          </p:cNvSpPr>
          <p:nvPr/>
        </p:nvSpPr>
        <p:spPr bwMode="auto">
          <a:xfrm flipH="1">
            <a:off x="4065092" y="1873133"/>
            <a:ext cx="1" cy="175832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5" name="Text Box 17"/>
          <p:cNvSpPr txBox="1">
            <a:spLocks noChangeArrowheads="1"/>
          </p:cNvSpPr>
          <p:nvPr/>
        </p:nvSpPr>
        <p:spPr bwMode="auto">
          <a:xfrm>
            <a:off x="5436693" y="1439815"/>
            <a:ext cx="914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sz="2400" i="0" dirty="0">
                <a:solidFill>
                  <a:srgbClr val="FF0066"/>
                </a:solidFill>
              </a:rPr>
              <a:t>3cm</a:t>
            </a:r>
          </a:p>
        </p:txBody>
      </p:sp>
      <p:sp>
        <p:nvSpPr>
          <p:cNvPr id="7186" name="Text Box 18"/>
          <p:cNvSpPr txBox="1">
            <a:spLocks noChangeArrowheads="1"/>
          </p:cNvSpPr>
          <p:nvPr/>
        </p:nvSpPr>
        <p:spPr bwMode="auto">
          <a:xfrm>
            <a:off x="8250969" y="2397494"/>
            <a:ext cx="914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sz="2400" i="0" dirty="0">
                <a:solidFill>
                  <a:srgbClr val="FF0066"/>
                </a:solidFill>
              </a:rPr>
              <a:t>2cm</a:t>
            </a:r>
          </a:p>
        </p:txBody>
      </p:sp>
      <p:sp>
        <p:nvSpPr>
          <p:cNvPr id="7188" name="Text Box 20"/>
          <p:cNvSpPr txBox="1">
            <a:spLocks noChangeArrowheads="1"/>
          </p:cNvSpPr>
          <p:nvPr/>
        </p:nvSpPr>
        <p:spPr bwMode="auto">
          <a:xfrm>
            <a:off x="5436693" y="3655081"/>
            <a:ext cx="914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sz="2400" i="0" dirty="0">
                <a:solidFill>
                  <a:srgbClr val="FF0066"/>
                </a:solidFill>
              </a:rPr>
              <a:t>3cm</a:t>
            </a:r>
          </a:p>
        </p:txBody>
      </p:sp>
      <p:sp>
        <p:nvSpPr>
          <p:cNvPr id="7189" name="Text Box 21"/>
          <p:cNvSpPr txBox="1">
            <a:spLocks noChangeArrowheads="1"/>
          </p:cNvSpPr>
          <p:nvPr/>
        </p:nvSpPr>
        <p:spPr bwMode="auto">
          <a:xfrm>
            <a:off x="3352963" y="2473056"/>
            <a:ext cx="914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sz="2400" i="0" dirty="0">
                <a:solidFill>
                  <a:srgbClr val="FF0066"/>
                </a:solidFill>
              </a:rPr>
              <a:t>2cm</a:t>
            </a:r>
          </a:p>
        </p:txBody>
      </p:sp>
      <p:sp>
        <p:nvSpPr>
          <p:cNvPr id="7190" name="Line 22"/>
          <p:cNvSpPr>
            <a:spLocks noChangeShapeType="1"/>
          </p:cNvSpPr>
          <p:nvPr/>
        </p:nvSpPr>
        <p:spPr bwMode="auto">
          <a:xfrm flipH="1">
            <a:off x="7915227" y="1873133"/>
            <a:ext cx="0" cy="176404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91" name="Arc 23"/>
          <p:cNvSpPr>
            <a:spLocks/>
          </p:cNvSpPr>
          <p:nvPr/>
        </p:nvSpPr>
        <p:spPr bwMode="auto">
          <a:xfrm rot="21594516" flipH="1">
            <a:off x="4039695" y="1336297"/>
            <a:ext cx="3865723" cy="1376362"/>
          </a:xfrm>
          <a:custGeom>
            <a:avLst/>
            <a:gdLst>
              <a:gd name="T0" fmla="*/ 0 w 33981"/>
              <a:gd name="T1" fmla="*/ 2147483647 h 21600"/>
              <a:gd name="T2" fmla="*/ 2147483647 w 33981"/>
              <a:gd name="T3" fmla="*/ 2104719265 h 21600"/>
              <a:gd name="T4" fmla="*/ 2147483647 w 33981"/>
              <a:gd name="T5" fmla="*/ 2147483647 h 21600"/>
              <a:gd name="T6" fmla="*/ 0 60000 65536"/>
              <a:gd name="T7" fmla="*/ 0 60000 65536"/>
              <a:gd name="T8" fmla="*/ 0 60000 65536"/>
              <a:gd name="T9" fmla="*/ 0 w 33981"/>
              <a:gd name="T10" fmla="*/ 0 h 21600"/>
              <a:gd name="T11" fmla="*/ 33981 w 33981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981" h="21600" fill="none" extrusionOk="0">
                <a:moveTo>
                  <a:pt x="0" y="8391"/>
                </a:moveTo>
                <a:cubicBezTo>
                  <a:pt x="4090" y="3098"/>
                  <a:pt x="10402" y="-1"/>
                  <a:pt x="17091" y="0"/>
                </a:cubicBezTo>
                <a:cubicBezTo>
                  <a:pt x="23665" y="0"/>
                  <a:pt x="29882" y="2994"/>
                  <a:pt x="33980" y="8135"/>
                </a:cubicBezTo>
              </a:path>
              <a:path w="33981" h="21600" stroke="0" extrusionOk="0">
                <a:moveTo>
                  <a:pt x="0" y="8391"/>
                </a:moveTo>
                <a:cubicBezTo>
                  <a:pt x="4090" y="3098"/>
                  <a:pt x="10402" y="-1"/>
                  <a:pt x="17091" y="0"/>
                </a:cubicBezTo>
                <a:cubicBezTo>
                  <a:pt x="23665" y="0"/>
                  <a:pt x="29882" y="2994"/>
                  <a:pt x="33980" y="8135"/>
                </a:cubicBezTo>
                <a:lnTo>
                  <a:pt x="17091" y="21600"/>
                </a:lnTo>
                <a:lnTo>
                  <a:pt x="0" y="8391"/>
                </a:lnTo>
                <a:close/>
              </a:path>
            </a:pathLst>
          </a:custGeom>
          <a:noFill/>
          <a:ln w="28575">
            <a:solidFill>
              <a:srgbClr val="CC00CC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 sz="1100"/>
          </a:p>
        </p:txBody>
      </p:sp>
      <p:sp>
        <p:nvSpPr>
          <p:cNvPr id="7192" name="Arc 24"/>
          <p:cNvSpPr>
            <a:spLocks/>
          </p:cNvSpPr>
          <p:nvPr/>
        </p:nvSpPr>
        <p:spPr bwMode="auto">
          <a:xfrm rot="1831044">
            <a:off x="6555773" y="1794011"/>
            <a:ext cx="1887174" cy="1459308"/>
          </a:xfrm>
          <a:custGeom>
            <a:avLst/>
            <a:gdLst>
              <a:gd name="T0" fmla="*/ 2147483647 w 21600"/>
              <a:gd name="T1" fmla="*/ 0 h 18004"/>
              <a:gd name="T2" fmla="*/ 2147483647 w 21600"/>
              <a:gd name="T3" fmla="*/ 2147483647 h 18004"/>
              <a:gd name="T4" fmla="*/ 0 w 21600"/>
              <a:gd name="T5" fmla="*/ 2147483647 h 18004"/>
              <a:gd name="T6" fmla="*/ 0 60000 65536"/>
              <a:gd name="T7" fmla="*/ 0 60000 65536"/>
              <a:gd name="T8" fmla="*/ 0 60000 65536"/>
              <a:gd name="T9" fmla="*/ 0 w 21600"/>
              <a:gd name="T10" fmla="*/ 0 h 18004"/>
              <a:gd name="T11" fmla="*/ 21600 w 21600"/>
              <a:gd name="T12" fmla="*/ 18004 h 180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8004" fill="none" extrusionOk="0">
                <a:moveTo>
                  <a:pt x="11933" y="-1"/>
                </a:moveTo>
                <a:cubicBezTo>
                  <a:pt x="17970" y="4000"/>
                  <a:pt x="21600" y="10761"/>
                  <a:pt x="21600" y="18004"/>
                </a:cubicBezTo>
              </a:path>
              <a:path w="21600" h="18004" stroke="0" extrusionOk="0">
                <a:moveTo>
                  <a:pt x="11933" y="-1"/>
                </a:moveTo>
                <a:cubicBezTo>
                  <a:pt x="17970" y="4000"/>
                  <a:pt x="21600" y="10761"/>
                  <a:pt x="21600" y="18004"/>
                </a:cubicBezTo>
                <a:lnTo>
                  <a:pt x="0" y="18004"/>
                </a:lnTo>
                <a:lnTo>
                  <a:pt x="11933" y="-1"/>
                </a:lnTo>
                <a:close/>
              </a:path>
            </a:pathLst>
          </a:custGeom>
          <a:noFill/>
          <a:ln w="28575">
            <a:solidFill>
              <a:schemeClr val="hlink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 sz="1100"/>
          </a:p>
        </p:txBody>
      </p:sp>
      <p:sp>
        <p:nvSpPr>
          <p:cNvPr id="5138" name="Rectangle 25"/>
          <p:cNvSpPr>
            <a:spLocks noChangeArrowheads="1"/>
          </p:cNvSpPr>
          <p:nvPr/>
        </p:nvSpPr>
        <p:spPr bwMode="auto">
          <a:xfrm>
            <a:off x="1752601" y="152400"/>
            <a:ext cx="8753475" cy="65532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100"/>
          </a:p>
        </p:txBody>
      </p: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2289489" y="4116746"/>
            <a:ext cx="7391400" cy="294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3200" i="0" dirty="0">
                <a:solidFill>
                  <a:srgbClr val="009900"/>
                </a:solidFill>
              </a:rPr>
              <a:t>                          </a:t>
            </a:r>
            <a:r>
              <a:rPr lang="en-US" sz="3200" dirty="0" err="1">
                <a:solidFill>
                  <a:srgbClr val="FF0000"/>
                </a:solidFill>
              </a:rPr>
              <a:t>Bài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giải</a:t>
            </a:r>
            <a:r>
              <a:rPr lang="en-US" sz="3200" dirty="0">
                <a:solidFill>
                  <a:srgbClr val="FF0000"/>
                </a:solidFill>
              </a:rPr>
              <a:t>:</a:t>
            </a:r>
            <a:endParaRPr lang="vi-VN" sz="3200" dirty="0">
              <a:solidFill>
                <a:srgbClr val="FF0000"/>
              </a:solidFill>
            </a:endParaRPr>
          </a:p>
          <a:p>
            <a:pPr eaLnBrk="0" hangingPunct="0"/>
            <a:r>
              <a:rPr lang="en-US" sz="3200" i="0" dirty="0">
                <a:solidFill>
                  <a:srgbClr val="009900"/>
                </a:solidFill>
              </a:rPr>
              <a:t>       Chu vi </a:t>
            </a:r>
            <a:r>
              <a:rPr lang="en-US" sz="3200" i="0" dirty="0" err="1">
                <a:solidFill>
                  <a:srgbClr val="009900"/>
                </a:solidFill>
              </a:rPr>
              <a:t>hình</a:t>
            </a:r>
            <a:r>
              <a:rPr lang="en-US" sz="3200" i="0" dirty="0">
                <a:solidFill>
                  <a:srgbClr val="009900"/>
                </a:solidFill>
              </a:rPr>
              <a:t> </a:t>
            </a:r>
            <a:r>
              <a:rPr lang="en-US" sz="3200" i="0" dirty="0" err="1">
                <a:solidFill>
                  <a:srgbClr val="009900"/>
                </a:solidFill>
              </a:rPr>
              <a:t>chữ</a:t>
            </a:r>
            <a:r>
              <a:rPr lang="en-US" sz="3200" i="0" dirty="0">
                <a:solidFill>
                  <a:srgbClr val="009900"/>
                </a:solidFill>
              </a:rPr>
              <a:t> </a:t>
            </a:r>
            <a:r>
              <a:rPr lang="en-US" sz="3200" i="0" dirty="0" err="1">
                <a:solidFill>
                  <a:srgbClr val="009900"/>
                </a:solidFill>
              </a:rPr>
              <a:t>nhật</a:t>
            </a:r>
            <a:r>
              <a:rPr lang="en-US" sz="3200" i="0" dirty="0">
                <a:solidFill>
                  <a:srgbClr val="009900"/>
                </a:solidFill>
              </a:rPr>
              <a:t> ABCD </a:t>
            </a:r>
            <a:r>
              <a:rPr lang="en-US" sz="3200" i="0" dirty="0" err="1">
                <a:solidFill>
                  <a:srgbClr val="009900"/>
                </a:solidFill>
              </a:rPr>
              <a:t>là</a:t>
            </a:r>
            <a:r>
              <a:rPr lang="en-US" sz="3200" i="0" dirty="0">
                <a:solidFill>
                  <a:srgbClr val="009900"/>
                </a:solidFill>
              </a:rPr>
              <a:t>:</a:t>
            </a:r>
            <a:endParaRPr lang="vi-VN" sz="3200" i="0" dirty="0">
              <a:solidFill>
                <a:srgbClr val="009900"/>
              </a:solidFill>
            </a:endParaRPr>
          </a:p>
          <a:p>
            <a:pPr eaLnBrk="0" hangingPunct="0"/>
            <a:r>
              <a:rPr lang="en-US" sz="3200" i="0" dirty="0">
                <a:solidFill>
                  <a:srgbClr val="009900"/>
                </a:solidFill>
              </a:rPr>
              <a:t>              3 + 2 + 3 + 2 = 10 (cm)</a:t>
            </a:r>
            <a:endParaRPr lang="vi-VN" sz="3200" i="0" dirty="0">
              <a:solidFill>
                <a:srgbClr val="009900"/>
              </a:solidFill>
            </a:endParaRPr>
          </a:p>
          <a:p>
            <a:pPr eaLnBrk="0" hangingPunct="0"/>
            <a:r>
              <a:rPr lang="en-US" sz="3200" i="0" dirty="0">
                <a:solidFill>
                  <a:srgbClr val="009900"/>
                </a:solidFill>
              </a:rPr>
              <a:t>                                </a:t>
            </a:r>
            <a:r>
              <a:rPr lang="en-US" sz="3200" i="0" dirty="0" err="1">
                <a:solidFill>
                  <a:srgbClr val="009900"/>
                </a:solidFill>
              </a:rPr>
              <a:t>Đáp</a:t>
            </a:r>
            <a:r>
              <a:rPr lang="en-US" sz="3200" i="0" dirty="0">
                <a:solidFill>
                  <a:srgbClr val="009900"/>
                </a:solidFill>
              </a:rPr>
              <a:t> </a:t>
            </a:r>
            <a:r>
              <a:rPr lang="en-US" sz="3200" i="0" dirty="0" err="1">
                <a:solidFill>
                  <a:srgbClr val="009900"/>
                </a:solidFill>
              </a:rPr>
              <a:t>số</a:t>
            </a:r>
            <a:r>
              <a:rPr lang="en-US" sz="3200" i="0" dirty="0">
                <a:solidFill>
                  <a:srgbClr val="009900"/>
                </a:solidFill>
              </a:rPr>
              <a:t>: 10 cm</a:t>
            </a:r>
            <a:endParaRPr lang="vi-VN" sz="3200" i="0" dirty="0">
              <a:solidFill>
                <a:srgbClr val="009900"/>
              </a:solidFill>
            </a:endParaRPr>
          </a:p>
          <a:p>
            <a:r>
              <a:rPr lang="en-US" sz="3200" i="0" dirty="0">
                <a:solidFill>
                  <a:srgbClr val="009900"/>
                </a:solidFill>
              </a:rPr>
              <a:t> </a:t>
            </a:r>
            <a:endParaRPr lang="vi-VN" sz="3200" i="0" dirty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100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027"/>
            <a:ext cx="12161899" cy="6842760"/>
          </a:xfrm>
          <a:prstGeom prst="rect">
            <a:avLst/>
          </a:prstGeom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1394" y="185382"/>
            <a:ext cx="12189142" cy="704348"/>
          </a:xfrm>
        </p:spPr>
        <p:txBody>
          <a:bodyPr/>
          <a:lstStyle/>
          <a:p>
            <a:pPr algn="l" eaLnBrk="1" hangingPunct="1"/>
            <a:r>
              <a:rPr lang="en-US" sz="3200" b="1" dirty="0">
                <a:solidFill>
                  <a:srgbClr val="FF0000"/>
                </a:solidFill>
              </a:rPr>
              <a:t>Bài 2.Đo độ dài mỗi cạnh rồi tính chu vi hình chữ nhật ABCD</a:t>
            </a:r>
          </a:p>
        </p:txBody>
      </p:sp>
      <p:sp>
        <p:nvSpPr>
          <p:cNvPr id="7172" name="Line 4"/>
          <p:cNvSpPr>
            <a:spLocks noChangeShapeType="1"/>
          </p:cNvSpPr>
          <p:nvPr/>
        </p:nvSpPr>
        <p:spPr bwMode="auto">
          <a:xfrm flipV="1">
            <a:off x="4065093" y="1863609"/>
            <a:ext cx="3840193" cy="9524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3" name="Line 5"/>
          <p:cNvSpPr>
            <a:spLocks noChangeShapeType="1"/>
          </p:cNvSpPr>
          <p:nvPr/>
        </p:nvSpPr>
        <p:spPr bwMode="auto">
          <a:xfrm>
            <a:off x="3303093" y="164453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5" name="Line 7"/>
          <p:cNvSpPr>
            <a:spLocks noChangeShapeType="1"/>
          </p:cNvSpPr>
          <p:nvPr/>
        </p:nvSpPr>
        <p:spPr bwMode="auto">
          <a:xfrm flipV="1">
            <a:off x="4038599" y="3631397"/>
            <a:ext cx="3876627" cy="2124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3531693" y="1415934"/>
            <a:ext cx="685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i="0" dirty="0">
                <a:solidFill>
                  <a:srgbClr val="002060"/>
                </a:solidFill>
              </a:rPr>
              <a:t>A</a:t>
            </a:r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8022369" y="1439815"/>
            <a:ext cx="685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i="0" dirty="0">
                <a:solidFill>
                  <a:srgbClr val="002060"/>
                </a:solidFill>
              </a:rPr>
              <a:t>B</a:t>
            </a:r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3519431" y="3406353"/>
            <a:ext cx="685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i="0" dirty="0">
                <a:solidFill>
                  <a:srgbClr val="002060"/>
                </a:solidFill>
              </a:rPr>
              <a:t>D</a:t>
            </a:r>
          </a:p>
        </p:txBody>
      </p:sp>
      <p:sp>
        <p:nvSpPr>
          <p:cNvPr id="7181" name="Text Box 13"/>
          <p:cNvSpPr txBox="1">
            <a:spLocks noChangeArrowheads="1"/>
          </p:cNvSpPr>
          <p:nvPr/>
        </p:nvSpPr>
        <p:spPr bwMode="auto">
          <a:xfrm>
            <a:off x="8071064" y="3365499"/>
            <a:ext cx="685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i="0" dirty="0">
                <a:solidFill>
                  <a:srgbClr val="002060"/>
                </a:solidFill>
              </a:rPr>
              <a:t>C</a:t>
            </a:r>
          </a:p>
        </p:txBody>
      </p:sp>
      <p:sp>
        <p:nvSpPr>
          <p:cNvPr id="7182" name="Line 14"/>
          <p:cNvSpPr>
            <a:spLocks noChangeShapeType="1"/>
          </p:cNvSpPr>
          <p:nvPr/>
        </p:nvSpPr>
        <p:spPr bwMode="auto">
          <a:xfrm flipH="1">
            <a:off x="4065092" y="1873133"/>
            <a:ext cx="1" cy="175832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5" name="Text Box 17"/>
          <p:cNvSpPr txBox="1">
            <a:spLocks noChangeArrowheads="1"/>
          </p:cNvSpPr>
          <p:nvPr/>
        </p:nvSpPr>
        <p:spPr bwMode="auto">
          <a:xfrm>
            <a:off x="5545617" y="1422200"/>
            <a:ext cx="914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sz="2400" i="0" dirty="0">
                <a:solidFill>
                  <a:srgbClr val="FF0066"/>
                </a:solidFill>
              </a:rPr>
              <a:t>3cm</a:t>
            </a:r>
          </a:p>
        </p:txBody>
      </p:sp>
      <p:sp>
        <p:nvSpPr>
          <p:cNvPr id="7186" name="Text Box 18"/>
          <p:cNvSpPr txBox="1">
            <a:spLocks noChangeArrowheads="1"/>
          </p:cNvSpPr>
          <p:nvPr/>
        </p:nvSpPr>
        <p:spPr bwMode="auto">
          <a:xfrm>
            <a:off x="8225555" y="2397494"/>
            <a:ext cx="914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sz="2400" i="0" dirty="0">
                <a:solidFill>
                  <a:srgbClr val="FF0066"/>
                </a:solidFill>
              </a:rPr>
              <a:t>2cm</a:t>
            </a:r>
          </a:p>
        </p:txBody>
      </p:sp>
      <p:sp>
        <p:nvSpPr>
          <p:cNvPr id="7188" name="Text Box 20"/>
          <p:cNvSpPr txBox="1">
            <a:spLocks noChangeArrowheads="1"/>
          </p:cNvSpPr>
          <p:nvPr/>
        </p:nvSpPr>
        <p:spPr bwMode="auto">
          <a:xfrm>
            <a:off x="5436693" y="3655081"/>
            <a:ext cx="914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sz="2400" i="0" dirty="0">
                <a:solidFill>
                  <a:srgbClr val="FF0000"/>
                </a:solidFill>
              </a:rPr>
              <a:t>3cm</a:t>
            </a:r>
          </a:p>
        </p:txBody>
      </p:sp>
      <p:sp>
        <p:nvSpPr>
          <p:cNvPr id="7189" name="Text Box 21"/>
          <p:cNvSpPr txBox="1">
            <a:spLocks noChangeArrowheads="1"/>
          </p:cNvSpPr>
          <p:nvPr/>
        </p:nvSpPr>
        <p:spPr bwMode="auto">
          <a:xfrm>
            <a:off x="3352963" y="2473056"/>
            <a:ext cx="914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sz="2400" i="0" dirty="0">
                <a:solidFill>
                  <a:srgbClr val="FF0066"/>
                </a:solidFill>
              </a:rPr>
              <a:t>2cm</a:t>
            </a:r>
          </a:p>
        </p:txBody>
      </p:sp>
      <p:sp>
        <p:nvSpPr>
          <p:cNvPr id="7190" name="Line 22"/>
          <p:cNvSpPr>
            <a:spLocks noChangeShapeType="1"/>
          </p:cNvSpPr>
          <p:nvPr/>
        </p:nvSpPr>
        <p:spPr bwMode="auto">
          <a:xfrm flipH="1">
            <a:off x="7915227" y="1873133"/>
            <a:ext cx="0" cy="176404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91" name="Arc 23"/>
          <p:cNvSpPr>
            <a:spLocks/>
          </p:cNvSpPr>
          <p:nvPr/>
        </p:nvSpPr>
        <p:spPr bwMode="auto">
          <a:xfrm rot="21594516" flipH="1">
            <a:off x="4039695" y="1336297"/>
            <a:ext cx="3865723" cy="1376362"/>
          </a:xfrm>
          <a:custGeom>
            <a:avLst/>
            <a:gdLst>
              <a:gd name="T0" fmla="*/ 0 w 33981"/>
              <a:gd name="T1" fmla="*/ 2147483647 h 21600"/>
              <a:gd name="T2" fmla="*/ 2147483647 w 33981"/>
              <a:gd name="T3" fmla="*/ 2104719265 h 21600"/>
              <a:gd name="T4" fmla="*/ 2147483647 w 33981"/>
              <a:gd name="T5" fmla="*/ 2147483647 h 21600"/>
              <a:gd name="T6" fmla="*/ 0 60000 65536"/>
              <a:gd name="T7" fmla="*/ 0 60000 65536"/>
              <a:gd name="T8" fmla="*/ 0 60000 65536"/>
              <a:gd name="T9" fmla="*/ 0 w 33981"/>
              <a:gd name="T10" fmla="*/ 0 h 21600"/>
              <a:gd name="T11" fmla="*/ 33981 w 33981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981" h="21600" fill="none" extrusionOk="0">
                <a:moveTo>
                  <a:pt x="0" y="8391"/>
                </a:moveTo>
                <a:cubicBezTo>
                  <a:pt x="4090" y="3098"/>
                  <a:pt x="10402" y="-1"/>
                  <a:pt x="17091" y="0"/>
                </a:cubicBezTo>
                <a:cubicBezTo>
                  <a:pt x="23665" y="0"/>
                  <a:pt x="29882" y="2994"/>
                  <a:pt x="33980" y="8135"/>
                </a:cubicBezTo>
              </a:path>
              <a:path w="33981" h="21600" stroke="0" extrusionOk="0">
                <a:moveTo>
                  <a:pt x="0" y="8391"/>
                </a:moveTo>
                <a:cubicBezTo>
                  <a:pt x="4090" y="3098"/>
                  <a:pt x="10402" y="-1"/>
                  <a:pt x="17091" y="0"/>
                </a:cubicBezTo>
                <a:cubicBezTo>
                  <a:pt x="23665" y="0"/>
                  <a:pt x="29882" y="2994"/>
                  <a:pt x="33980" y="8135"/>
                </a:cubicBezTo>
                <a:lnTo>
                  <a:pt x="17091" y="21600"/>
                </a:lnTo>
                <a:lnTo>
                  <a:pt x="0" y="8391"/>
                </a:lnTo>
                <a:close/>
              </a:path>
            </a:pathLst>
          </a:custGeom>
          <a:noFill/>
          <a:ln w="28575">
            <a:solidFill>
              <a:srgbClr val="CC00CC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 sz="1100"/>
          </a:p>
        </p:txBody>
      </p:sp>
      <p:sp>
        <p:nvSpPr>
          <p:cNvPr id="7192" name="Arc 24"/>
          <p:cNvSpPr>
            <a:spLocks/>
          </p:cNvSpPr>
          <p:nvPr/>
        </p:nvSpPr>
        <p:spPr bwMode="auto">
          <a:xfrm rot="1831044">
            <a:off x="6555773" y="1794011"/>
            <a:ext cx="1887174" cy="1459308"/>
          </a:xfrm>
          <a:custGeom>
            <a:avLst/>
            <a:gdLst>
              <a:gd name="T0" fmla="*/ 2147483647 w 21600"/>
              <a:gd name="T1" fmla="*/ 0 h 18004"/>
              <a:gd name="T2" fmla="*/ 2147483647 w 21600"/>
              <a:gd name="T3" fmla="*/ 2147483647 h 18004"/>
              <a:gd name="T4" fmla="*/ 0 w 21600"/>
              <a:gd name="T5" fmla="*/ 2147483647 h 18004"/>
              <a:gd name="T6" fmla="*/ 0 60000 65536"/>
              <a:gd name="T7" fmla="*/ 0 60000 65536"/>
              <a:gd name="T8" fmla="*/ 0 60000 65536"/>
              <a:gd name="T9" fmla="*/ 0 w 21600"/>
              <a:gd name="T10" fmla="*/ 0 h 18004"/>
              <a:gd name="T11" fmla="*/ 21600 w 21600"/>
              <a:gd name="T12" fmla="*/ 18004 h 180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8004" fill="none" extrusionOk="0">
                <a:moveTo>
                  <a:pt x="11933" y="-1"/>
                </a:moveTo>
                <a:cubicBezTo>
                  <a:pt x="17970" y="4000"/>
                  <a:pt x="21600" y="10761"/>
                  <a:pt x="21600" y="18004"/>
                </a:cubicBezTo>
              </a:path>
              <a:path w="21600" h="18004" stroke="0" extrusionOk="0">
                <a:moveTo>
                  <a:pt x="11933" y="-1"/>
                </a:moveTo>
                <a:cubicBezTo>
                  <a:pt x="17970" y="4000"/>
                  <a:pt x="21600" y="10761"/>
                  <a:pt x="21600" y="18004"/>
                </a:cubicBezTo>
                <a:lnTo>
                  <a:pt x="0" y="18004"/>
                </a:lnTo>
                <a:lnTo>
                  <a:pt x="11933" y="-1"/>
                </a:lnTo>
                <a:close/>
              </a:path>
            </a:pathLst>
          </a:custGeom>
          <a:noFill/>
          <a:ln w="28575">
            <a:solidFill>
              <a:schemeClr val="hlink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 sz="1100"/>
          </a:p>
        </p:txBody>
      </p:sp>
      <p:sp>
        <p:nvSpPr>
          <p:cNvPr id="5138" name="Rectangle 25"/>
          <p:cNvSpPr>
            <a:spLocks noChangeArrowheads="1"/>
          </p:cNvSpPr>
          <p:nvPr/>
        </p:nvSpPr>
        <p:spPr bwMode="auto">
          <a:xfrm>
            <a:off x="1752601" y="152400"/>
            <a:ext cx="8753475" cy="65532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100"/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1066800" y="4346050"/>
            <a:ext cx="96012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Clr>
                <a:srgbClr val="660066"/>
              </a:buClr>
              <a:buFont typeface="Wingdings" pitchFamily="2" charset="2"/>
              <a:buChar char="v"/>
            </a:pPr>
            <a:r>
              <a:rPr lang="en-US" i="0" kern="0" dirty="0">
                <a:solidFill>
                  <a:srgbClr val="0066FF"/>
                </a:solidFill>
              </a:rPr>
              <a:t> </a:t>
            </a:r>
            <a:r>
              <a:rPr lang="en-US" i="0" kern="0" dirty="0">
                <a:solidFill>
                  <a:srgbClr val="FF0000"/>
                </a:solidFill>
              </a:rPr>
              <a:t>Muốn tính chu vi hình chữ nhật ta làm thế nào?</a:t>
            </a:r>
          </a:p>
        </p:txBody>
      </p:sp>
      <p:sp>
        <p:nvSpPr>
          <p:cNvPr id="22" name="Rectangle 10"/>
          <p:cNvSpPr>
            <a:spLocks noChangeArrowheads="1"/>
          </p:cNvSpPr>
          <p:nvPr/>
        </p:nvSpPr>
        <p:spPr bwMode="auto">
          <a:xfrm>
            <a:off x="1401065" y="5048523"/>
            <a:ext cx="9829800" cy="10772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i="0" dirty="0">
                <a:solidFill>
                  <a:srgbClr val="009900"/>
                </a:solidFill>
              </a:rPr>
              <a:t>Muốn tính chu vi hình chữ nhật ta tính tổng độ dài các cạnh của hình chữ nhật đó.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13">
            <a:extLst>
              <a:ext uri="{FF2B5EF4-FFF2-40B4-BE49-F238E27FC236}">
                <a16:creationId xmlns:a16="http://schemas.microsoft.com/office/drawing/2014/main" id="{1BABF1F1-C7C5-48A6-895A-C80DEFC2B2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026" y="0"/>
            <a:ext cx="1223302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sp>
        <p:nvSpPr>
          <p:cNvPr id="2" name="Text Box 4">
            <a:extLst>
              <a:ext uri="{FF2B5EF4-FFF2-40B4-BE49-F238E27FC236}">
                <a16:creationId xmlns:a16="http://schemas.microsoft.com/office/drawing/2014/main" id="{92488C8C-2A43-4A19-85FD-331B28203B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088" y="899228"/>
            <a:ext cx="12124447" cy="1902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1468" tIns="45731" rIns="91468" bIns="45731">
            <a:spAutoFit/>
          </a:bodyPr>
          <a:lstStyle>
            <a:lvl1pPr>
              <a:defRPr>
                <a:solidFill>
                  <a:schemeClr val="tx1"/>
                </a:solidFill>
                <a:latin typeface="HP001 4H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P001 4H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P001 4H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P001 4H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P001 4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CA" sz="391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CA" sz="391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CA" sz="391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CA" sz="391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CA" sz="391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391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CA" sz="391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391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CA" sz="391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391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CA" sz="391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3409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230 </a:t>
            </a:r>
            <a:r>
              <a:rPr lang="en-CA" sz="391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CA" sz="391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CA" sz="391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CA" sz="391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Hai </a:t>
            </a:r>
            <a:r>
              <a:rPr lang="en-CA" sz="391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CA" sz="391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391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CA" sz="391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391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CA" sz="391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391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CA" sz="391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391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CA" sz="391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391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CA" sz="391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90 </a:t>
            </a:r>
            <a:r>
              <a:rPr lang="en-CA" sz="391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CA" sz="391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CA" sz="391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CA" sz="391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391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CA" sz="391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Hai </a:t>
            </a:r>
            <a:r>
              <a:rPr lang="en-CA" sz="391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CA" sz="391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391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CA" sz="391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bao </a:t>
            </a:r>
            <a:r>
              <a:rPr lang="en-CA" sz="391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CA" sz="391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391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CA" sz="391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?</a:t>
            </a:r>
            <a:endParaRPr lang="en-CA" sz="3409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308" name="Text Box 4">
            <a:extLst>
              <a:ext uri="{FF2B5EF4-FFF2-40B4-BE49-F238E27FC236}">
                <a16:creationId xmlns:a16="http://schemas.microsoft.com/office/drawing/2014/main" id="{5AB6F599-03F9-4DCC-BDDA-B452B7D1B6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1026" y="2813865"/>
            <a:ext cx="6095646" cy="695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1468" tIns="45731" rIns="91468" bIns="45731">
            <a:spAutoFit/>
          </a:bodyPr>
          <a:lstStyle>
            <a:lvl1pPr>
              <a:defRPr>
                <a:solidFill>
                  <a:schemeClr val="tx1"/>
                </a:solidFill>
                <a:latin typeface="HP001 4H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P001 4H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P001 4H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P001 4H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P001 4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CA" altLang="en-US" sz="391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Tóm tắt</a:t>
            </a:r>
            <a:endParaRPr lang="en-CA" altLang="en-US" sz="391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4">
            <a:extLst>
              <a:ext uri="{FF2B5EF4-FFF2-40B4-BE49-F238E27FC236}">
                <a16:creationId xmlns:a16="http://schemas.microsoft.com/office/drawing/2014/main" id="{81D21C2F-1777-45E1-8CE1-A51D0CA994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9937" y="3025541"/>
            <a:ext cx="7488254" cy="354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1468" tIns="45731" rIns="91468" bIns="45731">
            <a:spAutoFit/>
          </a:bodyPr>
          <a:lstStyle>
            <a:lvl1pPr>
              <a:defRPr>
                <a:solidFill>
                  <a:schemeClr val="tx1"/>
                </a:solidFill>
                <a:latin typeface="HP001 4H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P001 4H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P001 4H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P001 4H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P001 4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CA" altLang="en-US" sz="3208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CA" altLang="en-US" sz="3208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altLang="en-US" sz="3208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CA" altLang="en-US" sz="3208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CA" altLang="en-US" sz="3208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CA" altLang="en-US" sz="3208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Hai </a:t>
            </a:r>
            <a:r>
              <a:rPr lang="en-CA" altLang="en-US" sz="3208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CA" altLang="en-US" sz="3208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altLang="en-US" sz="3208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CA" altLang="en-US" sz="3208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altLang="en-US" sz="3208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CA" altLang="en-US" sz="3208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altLang="en-US" sz="3208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CA" altLang="en-US" sz="3208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altLang="en-US" sz="3208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CA" altLang="en-US" sz="3208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spcBef>
                <a:spcPct val="50000"/>
              </a:spcBef>
            </a:pPr>
            <a:r>
              <a:rPr lang="en-CA" altLang="en-US" sz="3208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230 + 90= 320 ( </a:t>
            </a:r>
            <a:r>
              <a:rPr lang="en-CA" altLang="en-US" sz="3208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CA" altLang="en-US" sz="3208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>
              <a:spcBef>
                <a:spcPct val="50000"/>
              </a:spcBef>
            </a:pPr>
            <a:r>
              <a:rPr lang="en-CA" altLang="en-US" sz="3208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CA" altLang="en-US" sz="3208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altLang="en-US" sz="3208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CA" altLang="en-US" sz="3208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320 </a:t>
            </a:r>
            <a:r>
              <a:rPr lang="en-CA" altLang="en-US" sz="3208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en-CA" altLang="en-US" sz="3208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endParaRPr lang="en-CA" altLang="en-US" sz="2807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B1CFADA-403E-4351-A29D-BA5911CAFB79}"/>
              </a:ext>
            </a:extLst>
          </p:cNvPr>
          <p:cNvCxnSpPr/>
          <p:nvPr/>
        </p:nvCxnSpPr>
        <p:spPr>
          <a:xfrm>
            <a:off x="1517104" y="3733800"/>
            <a:ext cx="313535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8EB352C-6D29-442E-BEEF-D4BD7642DD8D}"/>
              </a:ext>
            </a:extLst>
          </p:cNvPr>
          <p:cNvCxnSpPr/>
          <p:nvPr/>
        </p:nvCxnSpPr>
        <p:spPr>
          <a:xfrm>
            <a:off x="1475723" y="3674896"/>
            <a:ext cx="0" cy="1053608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6B24949-6E08-44BB-AC31-923B760FF20D}"/>
              </a:ext>
            </a:extLst>
          </p:cNvPr>
          <p:cNvCxnSpPr/>
          <p:nvPr/>
        </p:nvCxnSpPr>
        <p:spPr>
          <a:xfrm>
            <a:off x="1475724" y="4800122"/>
            <a:ext cx="470144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8313" name="Picture 20">
            <a:extLst>
              <a:ext uri="{FF2B5EF4-FFF2-40B4-BE49-F238E27FC236}">
                <a16:creationId xmlns:a16="http://schemas.microsoft.com/office/drawing/2014/main" id="{33694C2E-6741-4761-8F83-7788388F5C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463" y="3754949"/>
            <a:ext cx="15916" cy="1045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Freeform 24">
            <a:extLst>
              <a:ext uri="{FF2B5EF4-FFF2-40B4-BE49-F238E27FC236}">
                <a16:creationId xmlns:a16="http://schemas.microsoft.com/office/drawing/2014/main" id="{802294A9-98E8-4E96-BEA3-62FC90F22474}"/>
              </a:ext>
            </a:extLst>
          </p:cNvPr>
          <p:cNvSpPr/>
          <p:nvPr/>
        </p:nvSpPr>
        <p:spPr>
          <a:xfrm>
            <a:off x="1475724" y="4836728"/>
            <a:ext cx="4699854" cy="469508"/>
          </a:xfrm>
          <a:custGeom>
            <a:avLst/>
            <a:gdLst>
              <a:gd name="connsiteX0" fmla="*/ 0 w 3854823"/>
              <a:gd name="connsiteY0" fmla="*/ 0 h 388608"/>
              <a:gd name="connsiteX1" fmla="*/ 932329 w 3854823"/>
              <a:gd name="connsiteY1" fmla="*/ 313765 h 388608"/>
              <a:gd name="connsiteX2" fmla="*/ 2716306 w 3854823"/>
              <a:gd name="connsiteY2" fmla="*/ 367553 h 388608"/>
              <a:gd name="connsiteX3" fmla="*/ 3854823 w 3854823"/>
              <a:gd name="connsiteY3" fmla="*/ 26894 h 388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54823" h="388608">
                <a:moveTo>
                  <a:pt x="0" y="0"/>
                </a:moveTo>
                <a:cubicBezTo>
                  <a:pt x="239805" y="126253"/>
                  <a:pt x="479611" y="252506"/>
                  <a:pt x="932329" y="313765"/>
                </a:cubicBezTo>
                <a:cubicBezTo>
                  <a:pt x="1385047" y="375024"/>
                  <a:pt x="2229224" y="415365"/>
                  <a:pt x="2716306" y="367553"/>
                </a:cubicBezTo>
                <a:cubicBezTo>
                  <a:pt x="3203388" y="319741"/>
                  <a:pt x="3659094" y="83671"/>
                  <a:pt x="3854823" y="26894"/>
                </a:cubicBezTo>
              </a:path>
            </a:pathLst>
          </a:cu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91468" tIns="45731" rIns="91468" bIns="45731" anchor="ctr"/>
          <a:lstStyle/>
          <a:p>
            <a:pPr algn="ctr">
              <a:defRPr/>
            </a:pPr>
            <a:endParaRPr lang="en-US" sz="1203"/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2FE551F9-961D-41E2-9B56-7C9C331764BE}"/>
              </a:ext>
            </a:extLst>
          </p:cNvPr>
          <p:cNvSpPr/>
          <p:nvPr/>
        </p:nvSpPr>
        <p:spPr>
          <a:xfrm>
            <a:off x="4579252" y="4582557"/>
            <a:ext cx="1582003" cy="218043"/>
          </a:xfrm>
          <a:custGeom>
            <a:avLst/>
            <a:gdLst>
              <a:gd name="connsiteX0" fmla="*/ 0 w 1308847"/>
              <a:gd name="connsiteY0" fmla="*/ 170349 h 179313"/>
              <a:gd name="connsiteX1" fmla="*/ 546847 w 1308847"/>
              <a:gd name="connsiteY1" fmla="*/ 19 h 179313"/>
              <a:gd name="connsiteX2" fmla="*/ 1308847 w 1308847"/>
              <a:gd name="connsiteY2" fmla="*/ 179313 h 179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08847" h="179313">
                <a:moveTo>
                  <a:pt x="0" y="170349"/>
                </a:moveTo>
                <a:cubicBezTo>
                  <a:pt x="164353" y="84437"/>
                  <a:pt x="328706" y="-1475"/>
                  <a:pt x="546847" y="19"/>
                </a:cubicBezTo>
                <a:cubicBezTo>
                  <a:pt x="764988" y="1513"/>
                  <a:pt x="1036917" y="90413"/>
                  <a:pt x="1308847" y="179313"/>
                </a:cubicBezTo>
              </a:path>
            </a:pathLst>
          </a:cu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91468" tIns="45731" rIns="91468" bIns="45731" anchor="ctr"/>
          <a:lstStyle/>
          <a:p>
            <a:pPr algn="ctr">
              <a:defRPr/>
            </a:pPr>
            <a:endParaRPr lang="en-US" sz="1203"/>
          </a:p>
        </p:txBody>
      </p:sp>
      <p:sp>
        <p:nvSpPr>
          <p:cNvPr id="98316" name="TextBox 27">
            <a:extLst>
              <a:ext uri="{FF2B5EF4-FFF2-40B4-BE49-F238E27FC236}">
                <a16:creationId xmlns:a16="http://schemas.microsoft.com/office/drawing/2014/main" id="{6DDCF11B-7833-45AF-9EC9-D6C5DA65EE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468" y="3264275"/>
            <a:ext cx="1193664" cy="587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68" tIns="45731" rIns="91468" bIns="45731">
            <a:spAutoFit/>
          </a:bodyPr>
          <a:lstStyle>
            <a:lvl1pPr>
              <a:defRPr>
                <a:solidFill>
                  <a:schemeClr val="tx1"/>
                </a:solidFill>
                <a:latin typeface="HP001 4H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P001 4H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P001 4H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P001 4H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P001 4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9pPr>
          </a:lstStyle>
          <a:p>
            <a:r>
              <a:rPr lang="en-US" altLang="en-US" sz="3208" b="1">
                <a:latin typeface="Times New Roman" panose="02020603050405020304" pitchFamily="18" charset="0"/>
                <a:cs typeface="Times New Roman" panose="02020603050405020304" pitchFamily="18" charset="0"/>
              </a:rPr>
              <a:t>Đội 1</a:t>
            </a:r>
          </a:p>
        </p:txBody>
      </p:sp>
      <p:sp>
        <p:nvSpPr>
          <p:cNvPr id="98317" name="TextBox 29">
            <a:extLst>
              <a:ext uri="{FF2B5EF4-FFF2-40B4-BE49-F238E27FC236}">
                <a16:creationId xmlns:a16="http://schemas.microsoft.com/office/drawing/2014/main" id="{BA2FC24E-C726-4508-8531-09759B2457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467" y="4367220"/>
            <a:ext cx="1260510" cy="587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68" tIns="45731" rIns="91468" bIns="45731">
            <a:spAutoFit/>
          </a:bodyPr>
          <a:lstStyle>
            <a:lvl1pPr>
              <a:defRPr>
                <a:solidFill>
                  <a:schemeClr val="tx1"/>
                </a:solidFill>
                <a:latin typeface="HP001 4H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P001 4H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P001 4H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P001 4H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P001 4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9pPr>
          </a:lstStyle>
          <a:p>
            <a:r>
              <a:rPr lang="en-US" altLang="en-US" sz="3208" b="1">
                <a:latin typeface="Times New Roman" panose="02020603050405020304" pitchFamily="18" charset="0"/>
                <a:cs typeface="Times New Roman" panose="02020603050405020304" pitchFamily="18" charset="0"/>
              </a:rPr>
              <a:t>Đội 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ECE285-6FBB-49D9-A38E-2A435F109BB1}"/>
              </a:ext>
            </a:extLst>
          </p:cNvPr>
          <p:cNvSpPr txBox="1"/>
          <p:nvPr/>
        </p:nvSpPr>
        <p:spPr>
          <a:xfrm>
            <a:off x="4782140" y="3355977"/>
            <a:ext cx="11619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90 câ90y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7A26C6-2BE9-4679-A990-FCEA697379A5}"/>
              </a:ext>
            </a:extLst>
          </p:cNvPr>
          <p:cNvSpPr txBox="1"/>
          <p:nvPr/>
        </p:nvSpPr>
        <p:spPr>
          <a:xfrm>
            <a:off x="4903001" y="4111639"/>
            <a:ext cx="1053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7451300-37A6-4FC8-A2D9-9EB603BBF563}"/>
              </a:ext>
            </a:extLst>
          </p:cNvPr>
          <p:cNvSpPr txBox="1"/>
          <p:nvPr/>
        </p:nvSpPr>
        <p:spPr>
          <a:xfrm>
            <a:off x="2180913" y="3773085"/>
            <a:ext cx="1310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230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34D29C6-BA13-4A09-8DD5-535BCACF7C5C}"/>
              </a:ext>
            </a:extLst>
          </p:cNvPr>
          <p:cNvSpPr txBox="1"/>
          <p:nvPr/>
        </p:nvSpPr>
        <p:spPr>
          <a:xfrm>
            <a:off x="3402250" y="5432638"/>
            <a:ext cx="1053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Freeform 24">
            <a:extLst>
              <a:ext uri="{FF2B5EF4-FFF2-40B4-BE49-F238E27FC236}">
                <a16:creationId xmlns:a16="http://schemas.microsoft.com/office/drawing/2014/main" id="{B2F7EE17-3694-4A5B-8577-033F21487531}"/>
              </a:ext>
            </a:extLst>
          </p:cNvPr>
          <p:cNvSpPr/>
          <p:nvPr/>
        </p:nvSpPr>
        <p:spPr>
          <a:xfrm>
            <a:off x="1535275" y="3805418"/>
            <a:ext cx="3100345" cy="413585"/>
          </a:xfrm>
          <a:custGeom>
            <a:avLst/>
            <a:gdLst>
              <a:gd name="connsiteX0" fmla="*/ 0 w 3854823"/>
              <a:gd name="connsiteY0" fmla="*/ 0 h 388608"/>
              <a:gd name="connsiteX1" fmla="*/ 932329 w 3854823"/>
              <a:gd name="connsiteY1" fmla="*/ 313765 h 388608"/>
              <a:gd name="connsiteX2" fmla="*/ 2716306 w 3854823"/>
              <a:gd name="connsiteY2" fmla="*/ 367553 h 388608"/>
              <a:gd name="connsiteX3" fmla="*/ 3854823 w 3854823"/>
              <a:gd name="connsiteY3" fmla="*/ 26894 h 388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54823" h="388608">
                <a:moveTo>
                  <a:pt x="0" y="0"/>
                </a:moveTo>
                <a:cubicBezTo>
                  <a:pt x="239805" y="126253"/>
                  <a:pt x="479611" y="252506"/>
                  <a:pt x="932329" y="313765"/>
                </a:cubicBezTo>
                <a:cubicBezTo>
                  <a:pt x="1385047" y="375024"/>
                  <a:pt x="2229224" y="415365"/>
                  <a:pt x="2716306" y="367553"/>
                </a:cubicBezTo>
                <a:cubicBezTo>
                  <a:pt x="3203388" y="319741"/>
                  <a:pt x="3659094" y="83671"/>
                  <a:pt x="3854823" y="26894"/>
                </a:cubicBezTo>
              </a:path>
            </a:pathLst>
          </a:cu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91468" tIns="45731" rIns="91468" bIns="45731" anchor="ctr"/>
          <a:lstStyle/>
          <a:p>
            <a:pPr algn="ctr">
              <a:defRPr/>
            </a:pPr>
            <a:endParaRPr lang="en-US" sz="1203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CC00CC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1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CC00CC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1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EA55FA2B-5680-48AF-89E4-8CDEB9E93DD7}" vid="{2CE52896-09F7-4AE3-B62B-79BAE2CEE1CC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1514</TotalTime>
  <Words>615</Words>
  <Application>Microsoft Office PowerPoint</Application>
  <PresentationFormat>Widescreen</PresentationFormat>
  <Paragraphs>111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30" baseType="lpstr">
      <vt:lpstr>.VnArabiaH</vt:lpstr>
      <vt:lpstr>Arial</vt:lpstr>
      <vt:lpstr>Calibri</vt:lpstr>
      <vt:lpstr>Calibri Light</vt:lpstr>
      <vt:lpstr>Cambria</vt:lpstr>
      <vt:lpstr>Comfortaa</vt:lpstr>
      <vt:lpstr>等线</vt:lpstr>
      <vt:lpstr>HP001 4 hàng</vt:lpstr>
      <vt:lpstr>SVN-Appleberry</vt:lpstr>
      <vt:lpstr>Times New Roman</vt:lpstr>
      <vt:lpstr>Wingdings</vt:lpstr>
      <vt:lpstr>方正卡通简体</vt:lpstr>
      <vt:lpstr>站酷快乐体2016修订版</vt:lpstr>
      <vt:lpstr>Default Design</vt:lpstr>
      <vt:lpstr>Office Theme</vt:lpstr>
      <vt:lpstr>PowerPoint Presentation</vt:lpstr>
      <vt:lpstr>PowerPoint Presentation</vt:lpstr>
      <vt:lpstr>PowerPoint Presentation</vt:lpstr>
      <vt:lpstr>PowerPoint Presentation</vt:lpstr>
      <vt:lpstr>b/. Tính chu vi hình tam giác MNP:</vt:lpstr>
      <vt:lpstr>b/. Tính chu vi hình tam giác MNP:</vt:lpstr>
      <vt:lpstr>Bài 2. Đo độ dài mỗi cạnh rồi tính chu vi hình chữ nhật ABCD</vt:lpstr>
      <vt:lpstr>Bài 2.Đo độ dài mỗi cạnh rồi tính chu vi hình chữ nhật ABCD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 HIEN</dc:creator>
  <cp:lastModifiedBy>loltntvl@gmail.com</cp:lastModifiedBy>
  <cp:revision>222</cp:revision>
  <cp:lastPrinted>1601-01-01T00:00:00Z</cp:lastPrinted>
  <dcterms:created xsi:type="dcterms:W3CDTF">1601-01-01T00:00:00Z</dcterms:created>
  <dcterms:modified xsi:type="dcterms:W3CDTF">2021-09-22T14:58:53Z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