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280" r:id="rId4"/>
    <p:sldId id="279" r:id="rId5"/>
    <p:sldId id="257" r:id="rId6"/>
    <p:sldId id="259" r:id="rId7"/>
    <p:sldId id="266" r:id="rId8"/>
    <p:sldId id="265" r:id="rId9"/>
    <p:sldId id="261" r:id="rId10"/>
    <p:sldId id="262" r:id="rId11"/>
    <p:sldId id="263" r:id="rId12"/>
    <p:sldId id="270" r:id="rId13"/>
    <p:sldId id="271" r:id="rId14"/>
    <p:sldId id="268" r:id="rId15"/>
    <p:sldId id="269" r:id="rId16"/>
    <p:sldId id="264" r:id="rId17"/>
    <p:sldId id="267" r:id="rId18"/>
    <p:sldId id="273" r:id="rId19"/>
    <p:sldId id="260" r:id="rId20"/>
    <p:sldId id="272" r:id="rId21"/>
    <p:sldId id="274" r:id="rId22"/>
    <p:sldId id="275" r:id="rId23"/>
    <p:sldId id="277" r:id="rId24"/>
    <p:sldId id="278"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4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842F9-AD83-4871-9937-F74CD8E95BFD}" type="datetimeFigureOut">
              <a:rPr lang="en-US" smtClean="0"/>
              <a:t>9/18/2021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7BC25-4B23-4C7A-A719-C36C3C239918}" type="slidenum">
              <a:rPr lang="en-US" smtClean="0"/>
              <a:t>‹#›</a:t>
            </a:fld>
            <a:endParaRPr lang="en-US"/>
          </a:p>
        </p:txBody>
      </p:sp>
    </p:spTree>
    <p:extLst>
      <p:ext uri="{BB962C8B-B14F-4D97-AF65-F5344CB8AC3E}">
        <p14:creationId xmlns:p14="http://schemas.microsoft.com/office/powerpoint/2010/main" val="394034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cs typeface="等线"/>
            </a:endParaRPr>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sz="2400">
                <a:solidFill>
                  <a:schemeClr val="tx1"/>
                </a:solidFill>
                <a:latin typeface="Times New Roman" panose="02020603050405020304" pitchFamily="18" charset="0"/>
              </a:defRPr>
            </a:lvl1pPr>
            <a:lvl2pPr marL="742950" indent="-285750" defTabSz="685800">
              <a:defRPr sz="2400">
                <a:solidFill>
                  <a:schemeClr val="tx1"/>
                </a:solidFill>
                <a:latin typeface="Times New Roman" panose="02020603050405020304" pitchFamily="18" charset="0"/>
              </a:defRPr>
            </a:lvl2pPr>
            <a:lvl3pPr marL="1143000" indent="-228600" defTabSz="685800">
              <a:defRPr sz="2400">
                <a:solidFill>
                  <a:schemeClr val="tx1"/>
                </a:solidFill>
                <a:latin typeface="Times New Roman" panose="02020603050405020304" pitchFamily="18" charset="0"/>
              </a:defRPr>
            </a:lvl3pPr>
            <a:lvl4pPr marL="1600200" indent="-228600" defTabSz="685800">
              <a:defRPr sz="2400">
                <a:solidFill>
                  <a:schemeClr val="tx1"/>
                </a:solidFill>
                <a:latin typeface="Times New Roman" panose="02020603050405020304" pitchFamily="18" charset="0"/>
              </a:defRPr>
            </a:lvl4pPr>
            <a:lvl5pPr marL="2057400" indent="-228600" defTabSz="685800">
              <a:defRPr sz="2400">
                <a:solidFill>
                  <a:schemeClr val="tx1"/>
                </a:solidFill>
                <a:latin typeface="Times New Roman" panose="02020603050405020304" pitchFamily="18" charset="0"/>
              </a:defRPr>
            </a:lvl5pPr>
            <a:lvl6pPr marL="2514600" indent="-228600" defTabSz="685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85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85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858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14CF0026-E62F-4C34-B422-8087384E26AB}"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171009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28936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250844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201622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C58E-802B-40B7-BF73-1967524A29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9FAD66-FEBA-49AB-8AC8-ECBA92F159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B195A1-C02C-46B4-8F86-53D05FF1D7DB}"/>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3226731-1C39-418F-B32B-C0617692685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694427-FD50-49BD-BFA2-567C9457BD71}"/>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60633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6834-9665-48DB-9B24-A7C83F0F8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20F8E-FBBB-415B-A949-0161C6E14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D3636-4905-4BA2-AF65-3A6BEE7BF80E}"/>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7D1C9C-8CB3-46B6-A29B-31B210EB595C}"/>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BD2936-FC6F-4838-9847-FAE43D4C61D5}"/>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6499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489C-6E5E-4476-A0D8-77E7C4DEC95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76BA20E-6A65-42F3-AF6B-E7E6A37043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76ADB-E405-46E8-81C3-F9F2408DCA33}"/>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20F4DD-FE76-40CD-A3BD-E9E6F93EA7A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594B20-661C-4101-A3CD-70EB7CA3E472}"/>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2570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2FA4-CA23-4129-80FC-257FAB778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2A72B-19CD-43FD-AD2C-B3713DCD24E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BF56C-EA39-49CA-A147-D0171568D8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5D4A6-9F49-4FF0-AA0E-79D73047186D}"/>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DFEAC54-F60F-49B6-9E72-1000850E020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3C70A6-5B8C-46DC-A5C2-A20059F8391B}"/>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6287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ED2E-732A-40C8-81C4-F6B1119145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B17BFA-B735-4D84-9085-95DBD8B1A1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252C2-9E3D-46FF-9363-647450E54E3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A1C5E1-D45C-4C1E-96CB-30D8F508DD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369818-9B82-4F97-A6BC-E80E2BEF35D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56919-F0B4-4587-91AA-FB3007FEC5D4}"/>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C9566F8-D1DA-4169-B61D-FD9E0736BD6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CF5F49B-8D85-4BAF-9210-BA35F091855B}"/>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2171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2835-02B2-45BD-9E8F-EBB6F4F45D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B424F2-72FC-493B-809E-5E32AB6E3603}"/>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2D266BA-E18C-4E3C-B153-75CF6F7133D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F368DE1-0160-4E3A-A7C2-FC12D66FDE0F}"/>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27921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B0712-4A3E-456B-9DA9-DCFDEE14BDD1}"/>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D6738A5-4AAC-403B-A0E2-272F2F077E47}"/>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E52970C-2C6E-4FD4-8847-038723D3CE57}"/>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4250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CE03-5C5D-40CC-A14D-FF2132A3C9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164BB6-4F36-41F8-AEED-504AD20D39A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39C1F-DC28-4CEA-B8AD-B5D032EE2F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D46C3A-BF82-4B83-B0EB-453C091ECC2B}"/>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C4A0DA-6746-4B9A-B7E8-31BA3237145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DA0D7D-61E0-4B66-B106-D72FA07117FF}"/>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2815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288957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068E-2110-4582-92D3-95DA0BB4CD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4A27526-F292-4822-82C6-C43CF3AFA2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B1A10E2-B53B-42D4-95A0-8C62420FA9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4EC559-0734-4861-B62B-15D4E26A17B6}"/>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8E9B5B9-3F99-465B-8936-004D1C0C18F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A24C7E6-8970-4F2A-BA05-1537D7A08B33}"/>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70218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605B-00A2-42F4-BBC5-B7802696C6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5EB22E-5CBC-4E14-AC7F-C673300D22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EEE4B-C56E-4323-9C12-EF8D1B4F0CB9}"/>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F0328-80D7-4A40-91BA-03512B4C1B0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50CD9-12AC-4C4C-998F-5BD94C885F26}"/>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1174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90797-9159-4834-B964-8AD2E07F3FE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6700FD-9760-43A4-B0BF-2BEFA71816B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46710-081C-43FF-94C4-8A2257101496}"/>
              </a:ext>
            </a:extLst>
          </p:cNvPr>
          <p:cNvSpPr>
            <a:spLocks noGrp="1"/>
          </p:cNvSpPr>
          <p:nvPr>
            <p:ph type="dt" sz="half" idx="10"/>
          </p:nvPr>
        </p:nvSpPr>
        <p:spPr/>
        <p:txBody>
          <a:body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6AFD49-FE17-49BF-A99B-0A958D37FB2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1464C0D-982A-43DC-B53D-E7A9BD6441A6}"/>
              </a:ext>
            </a:extLst>
          </p:cNvPr>
          <p:cNvSpPr>
            <a:spLocks noGrp="1"/>
          </p:cNvSpPr>
          <p:nvPr>
            <p:ph type="sldNum" sz="quarter" idx="12"/>
          </p:nvPr>
        </p:nvSpPr>
        <p:spPr/>
        <p:txBody>
          <a:body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2705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3AA5459-6930-437A-B231-D8AC7395F9ED}"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8823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42F5326-4B08-4301-AD87-AAE3D45DB39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9041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89C7D3C-2AFB-430F-A72A-B0DE1BF6E09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47655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84A7B7D-A50A-40A5-B10D-95DDB870971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53690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721800CD-DBDE-461F-800A-0D5AE417AAC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0279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D33963C-A942-4220-ACB6-3991D28DB20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69467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F038EE26-7BC5-4945-8372-442F56682C7F}"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5040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113876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5E456B8-1585-4EA9-A944-9180FD93999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4351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8C88103-1F3B-48EA-9867-392A7A62F040}"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95856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F01D0E8-AA91-4E00-9FEF-CB389B498948}"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64957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5F407CD-D066-47FB-A9CE-2A9EAB8BABBB}"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98110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defTabSz="685800" fontAlgn="base">
              <a:spcBef>
                <a:spcPct val="0"/>
              </a:spcBef>
              <a:spcAft>
                <a:spcPct val="0"/>
              </a:spcAft>
              <a:defRPr/>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defRPr/>
            </a:pPr>
            <a:fld id="{A6A93AA8-F8EC-4691-86BA-683E7536C106}"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44171345"/>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34542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216168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97824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313440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332670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725D6-C106-47C4-98BD-BF07EF1A1D15}" type="datetimeFigureOut">
              <a:rPr lang="vi-VN" smtClean="0"/>
              <a:pPr/>
              <a:t>18/09/2021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6D1A27B-B6FD-48AC-8338-407DF3E110EE}" type="slidenum">
              <a:rPr lang="vi-VN" smtClean="0"/>
              <a:pPr/>
              <a:t>‹#›</a:t>
            </a:fld>
            <a:endParaRPr lang="vi-VN"/>
          </a:p>
        </p:txBody>
      </p:sp>
    </p:spTree>
    <p:extLst>
      <p:ext uri="{BB962C8B-B14F-4D97-AF65-F5344CB8AC3E}">
        <p14:creationId xmlns:p14="http://schemas.microsoft.com/office/powerpoint/2010/main" val="37231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725D6-C106-47C4-98BD-BF07EF1A1D15}" type="datetimeFigureOut">
              <a:rPr lang="vi-VN" smtClean="0"/>
              <a:pPr/>
              <a:t>18/09/2021</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1A27B-B6FD-48AC-8338-407DF3E110EE}" type="slidenum">
              <a:rPr lang="vi-VN" smtClean="0"/>
              <a:pPr/>
              <a:t>‹#›</a:t>
            </a:fld>
            <a:endParaRPr lang="vi-VN"/>
          </a:p>
        </p:txBody>
      </p:sp>
    </p:spTree>
    <p:extLst>
      <p:ext uri="{BB962C8B-B14F-4D97-AF65-F5344CB8AC3E}">
        <p14:creationId xmlns:p14="http://schemas.microsoft.com/office/powerpoint/2010/main" val="4196848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934F8-171B-4F95-A6AC-1DE75FB199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4626E-E746-49DE-863A-27565F47E43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581B0-2D23-416E-95A7-326330E8C6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55EE5C0-6F87-4B4A-90AF-B89323E68C4D}" type="datetimeFigureOut">
              <a:rPr lang="en-US" smtClean="0">
                <a:solidFill>
                  <a:prstClr val="black">
                    <a:tint val="75000"/>
                  </a:prstClr>
                </a:solidFill>
              </a:rPr>
              <a:pPr defTabSz="685800"/>
              <a:t>9/18/2021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DE6A6D-7AAC-4835-84DF-0F223CC33D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E015637-F4D2-42BC-8C00-F871DEB690D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0059ED0-F605-4CDC-B396-9E8B3BFFD8D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3934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defTabSz="6858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50">
                <a:latin typeface="Arial" panose="020B0604020202020204" pitchFamily="34" charset="0"/>
              </a:defRPr>
            </a:lvl1pPr>
          </a:lstStyle>
          <a:p>
            <a:pPr defTabSz="685800" fontAlgn="base">
              <a:spcBef>
                <a:spcPct val="0"/>
              </a:spcBef>
              <a:spcAft>
                <a:spcPct val="0"/>
              </a:spcAft>
              <a:defRPr/>
            </a:pPr>
            <a:fld id="{8135DF36-CE12-42F0-A45C-1128B89B32C5}"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26432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335" y="4295775"/>
            <a:ext cx="303609" cy="27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图片 7"/>
          <p:cNvSpPr>
            <a:spLocks noChangeAspect="1"/>
          </p:cNvSpPr>
          <p:nvPr/>
        </p:nvSpPr>
        <p:spPr bwMode="auto">
          <a:xfrm>
            <a:off x="6235303" y="3711179"/>
            <a:ext cx="898922" cy="117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defRPr/>
            </a:pPr>
            <a:endParaRPr lang="en-US" sz="1694">
              <a:solidFill>
                <a:srgbClr val="000000"/>
              </a:solidFill>
              <a:latin typeface="Times New Roman" panose="02020603050405020304" pitchFamily="18" charset="0"/>
            </a:endParaRPr>
          </a:p>
        </p:txBody>
      </p:sp>
      <p:sp>
        <p:nvSpPr>
          <p:cNvPr id="5126" name="图片 9"/>
          <p:cNvSpPr>
            <a:spLocks noChangeAspect="1"/>
          </p:cNvSpPr>
          <p:nvPr/>
        </p:nvSpPr>
        <p:spPr bwMode="auto">
          <a:xfrm>
            <a:off x="2005013" y="2578894"/>
            <a:ext cx="1526381" cy="226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defRPr/>
            </a:pPr>
            <a:endParaRPr lang="en-US" sz="1694">
              <a:solidFill>
                <a:srgbClr val="000000"/>
              </a:solidFill>
              <a:latin typeface="Times New Roman" panose="02020603050405020304" pitchFamily="18" charset="0"/>
            </a:endParaRPr>
          </a:p>
        </p:txBody>
      </p:sp>
      <p:sp>
        <p:nvSpPr>
          <p:cNvPr id="5127" name="图片 10"/>
          <p:cNvSpPr>
            <a:spLocks noChangeAspect="1"/>
          </p:cNvSpPr>
          <p:nvPr/>
        </p:nvSpPr>
        <p:spPr bwMode="auto">
          <a:xfrm>
            <a:off x="6517482" y="2753916"/>
            <a:ext cx="616744"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defRPr/>
            </a:pPr>
            <a:endParaRPr lang="en-US" sz="1694">
              <a:solidFill>
                <a:srgbClr val="000000"/>
              </a:solidFill>
              <a:latin typeface="Times New Roman" panose="02020603050405020304" pitchFamily="18" charset="0"/>
            </a:endParaRPr>
          </a:p>
        </p:txBody>
      </p:sp>
      <p:sp>
        <p:nvSpPr>
          <p:cNvPr id="5128" name="图片 8"/>
          <p:cNvSpPr>
            <a:spLocks noChangeAspect="1"/>
          </p:cNvSpPr>
          <p:nvPr/>
        </p:nvSpPr>
        <p:spPr bwMode="auto">
          <a:xfrm>
            <a:off x="1989535" y="4574382"/>
            <a:ext cx="2544365"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defRPr/>
            </a:pPr>
            <a:endParaRPr lang="en-US" sz="1694">
              <a:solidFill>
                <a:srgbClr val="000000"/>
              </a:solidFill>
              <a:latin typeface="Times New Roman" panose="02020603050405020304" pitchFamily="18" charset="0"/>
            </a:endParaRPr>
          </a:p>
        </p:txBody>
      </p:sp>
      <p:sp>
        <p:nvSpPr>
          <p:cNvPr id="5129" name="图片 13"/>
          <p:cNvSpPr>
            <a:spLocks noChangeAspect="1"/>
          </p:cNvSpPr>
          <p:nvPr/>
        </p:nvSpPr>
        <p:spPr bwMode="auto">
          <a:xfrm>
            <a:off x="4018360" y="4012407"/>
            <a:ext cx="1496615"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defRPr/>
            </a:pPr>
            <a:endParaRPr lang="en-US" sz="1694">
              <a:solidFill>
                <a:srgbClr val="000000"/>
              </a:solidFill>
              <a:latin typeface="Times New Roman" panose="02020603050405020304" pitchFamily="18" charset="0"/>
            </a:endParaRPr>
          </a:p>
        </p:txBody>
      </p:sp>
      <p:sp>
        <p:nvSpPr>
          <p:cNvPr id="52" name="Rectangle 51"/>
          <p:cNvSpPr/>
          <p:nvPr/>
        </p:nvSpPr>
        <p:spPr>
          <a:xfrm>
            <a:off x="3019425" y="1314306"/>
            <a:ext cx="4114800" cy="325984"/>
          </a:xfrm>
          <a:prstGeom prst="rect">
            <a:avLst/>
          </a:prstGeom>
          <a:noFill/>
        </p:spPr>
        <p:txBody>
          <a:bodyPr lIns="38729" tIns="19366" rIns="38729" bIns="19366">
            <a:spAutoFit/>
            <a:scene3d>
              <a:camera prst="orthographicFront"/>
              <a:lightRig rig="soft" dir="t">
                <a:rot lat="0" lon="0" rev="15600000"/>
              </a:lightRig>
            </a:scene3d>
            <a:sp3d extrusionH="57150" prstMaterial="softEdge">
              <a:bevelT w="25400" h="38100"/>
            </a:sp3d>
          </a:bodyPr>
          <a:lstStyle/>
          <a:p>
            <a:pPr algn="ctr" defTabSz="387296">
              <a:defRPr/>
            </a:pPr>
            <a:r>
              <a:rPr lang="en-US" sz="1864" b="1" dirty="0">
                <a:ln/>
                <a:solidFill>
                  <a:srgbClr val="7030A0"/>
                </a:solidFill>
                <a:latin typeface="Times New Roman" panose="02020603050405020304" pitchFamily="18" charset="0"/>
                <a:ea typeface="宋体"/>
                <a:cs typeface="Times New Roman" panose="02020603050405020304" pitchFamily="18" charset="0"/>
              </a:rPr>
              <a:t>TRƯỜNG TIỂU HỌC</a:t>
            </a:r>
            <a:r>
              <a:rPr lang="vi-VN" sz="1864" b="1" dirty="0">
                <a:ln/>
                <a:solidFill>
                  <a:srgbClr val="7030A0"/>
                </a:solidFill>
                <a:latin typeface="Times New Roman" panose="02020603050405020304" pitchFamily="18" charset="0"/>
                <a:ea typeface="宋体"/>
                <a:cs typeface="Times New Roman" panose="02020603050405020304" pitchFamily="18" charset="0"/>
              </a:rPr>
              <a:t> LÊ QUÝ ĐÔN</a:t>
            </a:r>
            <a:endParaRPr lang="en-US" sz="1864" b="1" dirty="0">
              <a:ln/>
              <a:solidFill>
                <a:srgbClr val="7030A0"/>
              </a:solidFill>
              <a:latin typeface="Times New Roman" panose="02020603050405020304" pitchFamily="18" charset="0"/>
              <a:ea typeface="宋体"/>
              <a:cs typeface="Times New Roman" panose="02020603050405020304" pitchFamily="18" charset="0"/>
            </a:endParaRPr>
          </a:p>
        </p:txBody>
      </p:sp>
      <p:sp>
        <p:nvSpPr>
          <p:cNvPr id="4106" name="WordArt 21"/>
          <p:cNvSpPr>
            <a:spLocks noChangeArrowheads="1" noChangeShapeType="1" noTextEdit="1"/>
          </p:cNvSpPr>
          <p:nvPr/>
        </p:nvSpPr>
        <p:spPr bwMode="auto">
          <a:xfrm>
            <a:off x="1989535" y="1656755"/>
            <a:ext cx="5893223" cy="2522339"/>
          </a:xfrm>
          <a:prstGeom prst="rect">
            <a:avLst/>
          </a:prstGeom>
        </p:spPr>
        <p:txBody>
          <a:bodyPr wrap="none" fromWordArt="1">
            <a:prstTxWarp prst="textDeflate">
              <a:avLst>
                <a:gd name="adj" fmla="val 26227"/>
              </a:avLst>
            </a:prstTxWarp>
          </a:bodyPr>
          <a:lstStyle/>
          <a:p>
            <a:pPr algn="ctr" defTabSz="685800" eaLnBrk="0" fontAlgn="base" hangingPunct="0">
              <a:spcBef>
                <a:spcPct val="0"/>
              </a:spcBef>
              <a:spcAft>
                <a:spcPct val="0"/>
              </a:spcAft>
              <a:defRPr/>
            </a:pP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Chào</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mừng</a:t>
            </a:r>
            <a:endPar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defRPr/>
            </a:pP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các</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vi-VN"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con</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tham</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gia</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lớp</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r>
              <a:rPr lang="en-US" sz="1271" b="1" kern="10" dirty="0" err="1">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học</a:t>
            </a:r>
            <a:r>
              <a:rPr lang="en-US" sz="1271" b="1" kern="10" dirty="0">
                <a:ln w="9525" cap="rnd">
                  <a:solidFill>
                    <a:srgbClr val="00FF00"/>
                  </a:solidFill>
                  <a:prstDash val="sysDot"/>
                  <a:round/>
                  <a:headEnd/>
                  <a:tailEnd/>
                </a:ln>
                <a:solidFill>
                  <a:srgbClr val="FF0000"/>
                </a:solidFill>
                <a:latin typeface="Times New Roman" panose="02020603050405020304" pitchFamily="18" charset="0"/>
                <a:cs typeface="Times New Roman" panose="02020603050405020304" pitchFamily="18" charset="0"/>
              </a:rPr>
              <a:t> </a:t>
            </a:r>
          </a:p>
        </p:txBody>
      </p:sp>
      <p:sp>
        <p:nvSpPr>
          <p:cNvPr id="4107" name="TextBox 1"/>
          <p:cNvSpPr txBox="1">
            <a:spLocks noChangeArrowheads="1"/>
          </p:cNvSpPr>
          <p:nvPr/>
        </p:nvSpPr>
        <p:spPr bwMode="auto">
          <a:xfrm>
            <a:off x="3340545" y="4763990"/>
            <a:ext cx="4180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0" fontAlgn="base" hangingPunct="0">
              <a:spcBef>
                <a:spcPct val="0"/>
              </a:spcBef>
              <a:spcAft>
                <a:spcPct val="0"/>
              </a:spcAft>
              <a:buNone/>
              <a:defRPr/>
            </a:pPr>
            <a:r>
              <a:rPr lang="en-GB" altLang="en-US" sz="2400" b="1" dirty="0" err="1">
                <a:solidFill>
                  <a:srgbClr val="000000"/>
                </a:solidFill>
                <a:latin typeface="Times New Roman" panose="02020603050405020304" pitchFamily="18" charset="0"/>
              </a:rPr>
              <a:t>Giáo</a:t>
            </a:r>
            <a:r>
              <a:rPr lang="en-GB" altLang="en-US" sz="2400" b="1" dirty="0">
                <a:solidFill>
                  <a:srgbClr val="000000"/>
                </a:solidFill>
                <a:latin typeface="Times New Roman" panose="02020603050405020304" pitchFamily="18" charset="0"/>
              </a:rPr>
              <a:t> </a:t>
            </a:r>
            <a:r>
              <a:rPr lang="en-GB" altLang="en-US" sz="2400" b="1" dirty="0" err="1">
                <a:solidFill>
                  <a:srgbClr val="000000"/>
                </a:solidFill>
                <a:latin typeface="Times New Roman" panose="02020603050405020304" pitchFamily="18" charset="0"/>
              </a:rPr>
              <a:t>viên</a:t>
            </a:r>
            <a:r>
              <a:rPr lang="en-GB" altLang="en-US" sz="2400" b="1" dirty="0">
                <a:solidFill>
                  <a:srgbClr val="000000"/>
                </a:solidFill>
                <a:latin typeface="Times New Roman" panose="02020603050405020304" pitchFamily="18" charset="0"/>
              </a:rPr>
              <a:t>: </a:t>
            </a:r>
            <a:r>
              <a:rPr lang="vi-VN" altLang="en-US" sz="2400" b="1" dirty="0">
                <a:solidFill>
                  <a:srgbClr val="000000"/>
                </a:solidFill>
                <a:latin typeface="Times New Roman" panose="02020603050405020304" pitchFamily="18" charset="0"/>
              </a:rPr>
              <a:t>Lê Hoài Phương</a:t>
            </a:r>
            <a:endParaRPr lang="en-US" altLang="en-US"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87212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4.79167E-6 2.96296E-6 L 4.79167E-6 -0.07223 " pathEditMode="relative" rAng="0" ptsTypes="AA">
                                      <p:cBhvr>
                                        <p:cTn id="6" dur="250" accel="50000" decel="50000" autoRev="1" fill="hold">
                                          <p:stCondLst>
                                            <p:cond delay="0"/>
                                          </p:stCondLst>
                                        </p:cTn>
                                        <p:tgtEl>
                                          <p:spTgt spid="52">
                                            <p:txEl>
                                              <p:pRg st="0" end="0"/>
                                            </p:txEl>
                                          </p:spTgt>
                                        </p:tgtEl>
                                        <p:attrNameLst>
                                          <p:attrName>ppt_x</p:attrName>
                                          <p:attrName>ppt_y</p:attrName>
                                        </p:attrNameLst>
                                      </p:cBhvr>
                                      <p:rCtr x="0" y="-3611"/>
                                    </p:animMotion>
                                    <p:animRot by="1500000">
                                      <p:cBhvr>
                                        <p:cTn id="7" dur="125" fill="hold">
                                          <p:stCondLst>
                                            <p:cond delay="0"/>
                                          </p:stCondLst>
                                        </p:cTn>
                                        <p:tgtEl>
                                          <p:spTgt spid="52">
                                            <p:txEl>
                                              <p:pRg st="0" end="0"/>
                                            </p:txEl>
                                          </p:spTgt>
                                        </p:tgtEl>
                                        <p:attrNameLst>
                                          <p:attrName>r</p:attrName>
                                        </p:attrNameLst>
                                      </p:cBhvr>
                                    </p:animRot>
                                    <p:animRot by="-1500000">
                                      <p:cBhvr>
                                        <p:cTn id="8" dur="125" fill="hold">
                                          <p:stCondLst>
                                            <p:cond delay="125"/>
                                          </p:stCondLst>
                                        </p:cTn>
                                        <p:tgtEl>
                                          <p:spTgt spid="52">
                                            <p:txEl>
                                              <p:pRg st="0" end="0"/>
                                            </p:txEl>
                                          </p:spTgt>
                                        </p:tgtEl>
                                        <p:attrNameLst>
                                          <p:attrName>r</p:attrName>
                                        </p:attrNameLst>
                                      </p:cBhvr>
                                    </p:animRot>
                                    <p:animRot by="-1500000">
                                      <p:cBhvr>
                                        <p:cTn id="9" dur="125" fill="hold">
                                          <p:stCondLst>
                                            <p:cond delay="250"/>
                                          </p:stCondLst>
                                        </p:cTn>
                                        <p:tgtEl>
                                          <p:spTgt spid="52">
                                            <p:txEl>
                                              <p:pRg st="0" end="0"/>
                                            </p:txEl>
                                          </p:spTgt>
                                        </p:tgtEl>
                                        <p:attrNameLst>
                                          <p:attrName>r</p:attrName>
                                        </p:attrNameLst>
                                      </p:cBhvr>
                                    </p:animRot>
                                    <p:animRot by="1500000">
                                      <p:cBhvr>
                                        <p:cTn id="10" dur="125" fill="hold">
                                          <p:stCondLst>
                                            <p:cond delay="375"/>
                                          </p:stCondLst>
                                        </p:cTn>
                                        <p:tgtEl>
                                          <p:spTgt spid="5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39" y="179991"/>
            <a:ext cx="4111708" cy="6458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798801" y="0"/>
            <a:ext cx="3901446" cy="3046988"/>
          </a:xfrm>
          <a:prstGeom prst="rect">
            <a:avLst/>
          </a:prstGeom>
        </p:spPr>
        <p:txBody>
          <a:bodyPr wrap="square">
            <a:spAutoFit/>
          </a:bodyPr>
          <a:lstStyle/>
          <a:p>
            <a:pPr algn="just"/>
            <a:r>
              <a:rPr lang="en-US" sz="4800" i="1">
                <a:solidFill>
                  <a:srgbClr val="002060"/>
                </a:solidFill>
              </a:rPr>
              <a:t>Quan sát bên trong mũi, các con nhìn thấy gì trong mũi?</a:t>
            </a:r>
            <a:endParaRPr lang="vi-VN" sz="4800" i="1">
              <a:solidFill>
                <a:srgbClr val="002060"/>
              </a:solidFill>
            </a:endParaRPr>
          </a:p>
        </p:txBody>
      </p:sp>
      <p:sp>
        <p:nvSpPr>
          <p:cNvPr id="9" name="Rectangle 8"/>
          <p:cNvSpPr/>
          <p:nvPr/>
        </p:nvSpPr>
        <p:spPr>
          <a:xfrm>
            <a:off x="4798801" y="3289035"/>
            <a:ext cx="4170387" cy="3046988"/>
          </a:xfrm>
          <a:prstGeom prst="rect">
            <a:avLst/>
          </a:prstGeom>
        </p:spPr>
        <p:txBody>
          <a:bodyPr wrap="square">
            <a:spAutoFit/>
          </a:bodyPr>
          <a:lstStyle/>
          <a:p>
            <a:pPr algn="just"/>
            <a:r>
              <a:rPr lang="en-US" sz="4800" i="1" dirty="0" err="1">
                <a:solidFill>
                  <a:srgbClr val="FF0000"/>
                </a:solidFill>
              </a:rPr>
              <a:t>Trong</a:t>
            </a:r>
            <a:r>
              <a:rPr lang="en-US" sz="4800" i="1" dirty="0">
                <a:solidFill>
                  <a:srgbClr val="FF0000"/>
                </a:solidFill>
              </a:rPr>
              <a:t> </a:t>
            </a:r>
            <a:r>
              <a:rPr lang="en-US" sz="4800" i="1" dirty="0" err="1">
                <a:solidFill>
                  <a:srgbClr val="FF0000"/>
                </a:solidFill>
              </a:rPr>
              <a:t>mũi</a:t>
            </a:r>
            <a:r>
              <a:rPr lang="en-US" sz="4800" i="1" dirty="0">
                <a:solidFill>
                  <a:srgbClr val="FF0000"/>
                </a:solidFill>
              </a:rPr>
              <a:t> </a:t>
            </a:r>
            <a:r>
              <a:rPr lang="en-US" sz="4800" i="1" dirty="0" err="1">
                <a:solidFill>
                  <a:srgbClr val="FF0000"/>
                </a:solidFill>
              </a:rPr>
              <a:t>có</a:t>
            </a:r>
            <a:r>
              <a:rPr lang="en-US" sz="4800" i="1" dirty="0">
                <a:solidFill>
                  <a:srgbClr val="FF0000"/>
                </a:solidFill>
              </a:rPr>
              <a:t> </a:t>
            </a:r>
            <a:r>
              <a:rPr lang="en-US" sz="4800" i="1" dirty="0" err="1">
                <a:solidFill>
                  <a:srgbClr val="FF0000"/>
                </a:solidFill>
              </a:rPr>
              <a:t>lông</a:t>
            </a:r>
            <a:r>
              <a:rPr lang="en-US" sz="4800" i="1" dirty="0">
                <a:solidFill>
                  <a:srgbClr val="FF0000"/>
                </a:solidFill>
              </a:rPr>
              <a:t> </a:t>
            </a:r>
            <a:r>
              <a:rPr lang="en-US" sz="4800" i="1" dirty="0" err="1">
                <a:solidFill>
                  <a:srgbClr val="FF0000"/>
                </a:solidFill>
              </a:rPr>
              <a:t>mao</a:t>
            </a:r>
            <a:r>
              <a:rPr lang="en-US" sz="4800" i="1" dirty="0">
                <a:solidFill>
                  <a:srgbClr val="FF0000"/>
                </a:solidFill>
              </a:rPr>
              <a:t>, </a:t>
            </a:r>
            <a:r>
              <a:rPr lang="en-US" sz="4800" i="1" dirty="0" err="1">
                <a:solidFill>
                  <a:srgbClr val="FF0000"/>
                </a:solidFill>
              </a:rPr>
              <a:t>mao</a:t>
            </a:r>
            <a:r>
              <a:rPr lang="en-US" sz="4800" i="1" dirty="0">
                <a:solidFill>
                  <a:srgbClr val="FF0000"/>
                </a:solidFill>
              </a:rPr>
              <a:t> </a:t>
            </a:r>
            <a:r>
              <a:rPr lang="en-US" sz="4800" i="1" dirty="0" err="1">
                <a:solidFill>
                  <a:srgbClr val="FF0000"/>
                </a:solidFill>
              </a:rPr>
              <a:t>mạch</a:t>
            </a:r>
            <a:r>
              <a:rPr lang="en-US" sz="4800" i="1" dirty="0">
                <a:solidFill>
                  <a:srgbClr val="FF0000"/>
                </a:solidFill>
              </a:rPr>
              <a:t> </a:t>
            </a:r>
            <a:r>
              <a:rPr lang="en-US" sz="4800" i="1" dirty="0" err="1">
                <a:solidFill>
                  <a:srgbClr val="FF0000"/>
                </a:solidFill>
              </a:rPr>
              <a:t>và</a:t>
            </a:r>
            <a:r>
              <a:rPr lang="en-US" sz="4800" i="1" dirty="0">
                <a:solidFill>
                  <a:srgbClr val="FF0000"/>
                </a:solidFill>
              </a:rPr>
              <a:t> </a:t>
            </a:r>
            <a:r>
              <a:rPr lang="en-US" sz="4800" i="1" dirty="0" err="1">
                <a:solidFill>
                  <a:srgbClr val="FF0000"/>
                </a:solidFill>
              </a:rPr>
              <a:t>các</a:t>
            </a:r>
            <a:r>
              <a:rPr lang="en-US" sz="4800" i="1" dirty="0">
                <a:solidFill>
                  <a:srgbClr val="FF0000"/>
                </a:solidFill>
              </a:rPr>
              <a:t> </a:t>
            </a:r>
            <a:r>
              <a:rPr lang="en-US" sz="4800" i="1" dirty="0" err="1">
                <a:solidFill>
                  <a:srgbClr val="FF0000"/>
                </a:solidFill>
              </a:rPr>
              <a:t>tuyến</a:t>
            </a:r>
            <a:r>
              <a:rPr lang="en-US" sz="4800" i="1" dirty="0">
                <a:solidFill>
                  <a:srgbClr val="FF0000"/>
                </a:solidFill>
              </a:rPr>
              <a:t> </a:t>
            </a:r>
            <a:r>
              <a:rPr lang="en-US" sz="4800" i="1" dirty="0" err="1">
                <a:solidFill>
                  <a:srgbClr val="FF0000"/>
                </a:solidFill>
              </a:rPr>
              <a:t>dịch</a:t>
            </a:r>
            <a:r>
              <a:rPr lang="en-US" sz="4800" i="1" dirty="0">
                <a:solidFill>
                  <a:srgbClr val="FF0000"/>
                </a:solidFill>
              </a:rPr>
              <a:t> </a:t>
            </a:r>
            <a:r>
              <a:rPr lang="en-US" sz="4800" i="1" dirty="0" err="1">
                <a:solidFill>
                  <a:srgbClr val="FF0000"/>
                </a:solidFill>
              </a:rPr>
              <a:t>nhầy</a:t>
            </a:r>
            <a:endParaRPr lang="vi-VN" sz="4800" i="1" dirty="0">
              <a:solidFill>
                <a:srgbClr val="FF0000"/>
              </a:solidFill>
            </a:endParaRPr>
          </a:p>
        </p:txBody>
      </p:sp>
    </p:spTree>
    <p:extLst>
      <p:ext uri="{BB962C8B-B14F-4D97-AF65-F5344CB8AC3E}">
        <p14:creationId xmlns:p14="http://schemas.microsoft.com/office/powerpoint/2010/main" val="34922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5126"/>
            <a:ext cx="4381881" cy="6129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94129" y="1707340"/>
            <a:ext cx="4329953" cy="3785652"/>
          </a:xfrm>
          <a:prstGeom prst="rect">
            <a:avLst/>
          </a:prstGeom>
        </p:spPr>
        <p:txBody>
          <a:bodyPr wrap="square">
            <a:spAutoFit/>
          </a:bodyPr>
          <a:lstStyle/>
          <a:p>
            <a:pPr algn="just"/>
            <a:r>
              <a:rPr lang="en-US" sz="4800" dirty="0" err="1">
                <a:solidFill>
                  <a:srgbClr val="002060"/>
                </a:solidFill>
              </a:rPr>
              <a:t>Hằng</a:t>
            </a:r>
            <a:r>
              <a:rPr lang="en-US" sz="4800" dirty="0">
                <a:solidFill>
                  <a:srgbClr val="002060"/>
                </a:solidFill>
              </a:rPr>
              <a:t> </a:t>
            </a:r>
            <a:r>
              <a:rPr lang="en-US" sz="4800" dirty="0" err="1">
                <a:solidFill>
                  <a:srgbClr val="002060"/>
                </a:solidFill>
              </a:rPr>
              <a:t>ngày</a:t>
            </a:r>
            <a:r>
              <a:rPr lang="en-US" sz="4800" dirty="0">
                <a:solidFill>
                  <a:srgbClr val="002060"/>
                </a:solidFill>
              </a:rPr>
              <a:t>, </a:t>
            </a:r>
            <a:r>
              <a:rPr lang="en-US" sz="4800" dirty="0" err="1">
                <a:solidFill>
                  <a:srgbClr val="002060"/>
                </a:solidFill>
              </a:rPr>
              <a:t>dùng</a:t>
            </a:r>
            <a:r>
              <a:rPr lang="en-US" sz="4800" dirty="0">
                <a:solidFill>
                  <a:srgbClr val="002060"/>
                </a:solidFill>
              </a:rPr>
              <a:t> </a:t>
            </a:r>
            <a:r>
              <a:rPr lang="en-US" sz="4800" dirty="0" err="1">
                <a:solidFill>
                  <a:srgbClr val="002060"/>
                </a:solidFill>
              </a:rPr>
              <a:t>khăn</a:t>
            </a:r>
            <a:r>
              <a:rPr lang="en-US" sz="4800" dirty="0">
                <a:solidFill>
                  <a:srgbClr val="002060"/>
                </a:solidFill>
              </a:rPr>
              <a:t> </a:t>
            </a:r>
            <a:r>
              <a:rPr lang="en-US" sz="4800" dirty="0" err="1">
                <a:solidFill>
                  <a:srgbClr val="002060"/>
                </a:solidFill>
              </a:rPr>
              <a:t>sạch</a:t>
            </a:r>
            <a:r>
              <a:rPr lang="en-US" sz="4800" dirty="0">
                <a:solidFill>
                  <a:srgbClr val="002060"/>
                </a:solidFill>
              </a:rPr>
              <a:t> </a:t>
            </a:r>
            <a:r>
              <a:rPr lang="en-US" sz="4800" dirty="0" err="1">
                <a:solidFill>
                  <a:srgbClr val="002060"/>
                </a:solidFill>
              </a:rPr>
              <a:t>lau</a:t>
            </a:r>
            <a:r>
              <a:rPr lang="en-US" sz="4800" dirty="0">
                <a:solidFill>
                  <a:srgbClr val="002060"/>
                </a:solidFill>
              </a:rPr>
              <a:t> </a:t>
            </a:r>
            <a:r>
              <a:rPr lang="en-US" sz="4800" dirty="0" err="1">
                <a:solidFill>
                  <a:srgbClr val="002060"/>
                </a:solidFill>
              </a:rPr>
              <a:t>phía</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mũi</a:t>
            </a:r>
            <a:r>
              <a:rPr lang="en-US" sz="4800" dirty="0">
                <a:solidFill>
                  <a:srgbClr val="002060"/>
                </a:solidFill>
              </a:rPr>
              <a:t>, con </a:t>
            </a:r>
            <a:r>
              <a:rPr lang="en-US" sz="4800" dirty="0" err="1">
                <a:solidFill>
                  <a:srgbClr val="002060"/>
                </a:solidFill>
              </a:rPr>
              <a:t>thấy</a:t>
            </a:r>
            <a:r>
              <a:rPr lang="en-US" sz="4800" dirty="0">
                <a:solidFill>
                  <a:srgbClr val="002060"/>
                </a:solidFill>
              </a:rPr>
              <a:t> </a:t>
            </a:r>
            <a:r>
              <a:rPr lang="en-US" sz="4800" dirty="0" err="1">
                <a:solidFill>
                  <a:srgbClr val="002060"/>
                </a:solidFill>
              </a:rPr>
              <a:t>trên</a:t>
            </a:r>
            <a:r>
              <a:rPr lang="en-US" sz="4800" dirty="0">
                <a:solidFill>
                  <a:srgbClr val="002060"/>
                </a:solidFill>
              </a:rPr>
              <a:t> </a:t>
            </a:r>
            <a:r>
              <a:rPr lang="en-US" sz="4800" dirty="0" err="1">
                <a:solidFill>
                  <a:srgbClr val="002060"/>
                </a:solidFill>
              </a:rPr>
              <a:t>khăn</a:t>
            </a:r>
            <a:r>
              <a:rPr lang="en-US" sz="4800" dirty="0">
                <a:solidFill>
                  <a:srgbClr val="002060"/>
                </a:solidFill>
              </a:rPr>
              <a:t> </a:t>
            </a:r>
            <a:r>
              <a:rPr lang="en-US" sz="4800" dirty="0" err="1">
                <a:solidFill>
                  <a:srgbClr val="002060"/>
                </a:solidFill>
              </a:rPr>
              <a:t>có</a:t>
            </a:r>
            <a:r>
              <a:rPr lang="en-US" sz="4800" dirty="0">
                <a:solidFill>
                  <a:srgbClr val="002060"/>
                </a:solidFill>
              </a:rPr>
              <a:t> </a:t>
            </a:r>
            <a:r>
              <a:rPr lang="en-US" sz="4800" dirty="0" err="1">
                <a:solidFill>
                  <a:srgbClr val="002060"/>
                </a:solidFill>
              </a:rPr>
              <a:t>gì</a:t>
            </a:r>
            <a:r>
              <a:rPr lang="en-US" sz="4800" dirty="0">
                <a:solidFill>
                  <a:srgbClr val="002060"/>
                </a:solidFill>
              </a:rPr>
              <a:t>?</a:t>
            </a:r>
            <a:endParaRPr lang="vi-VN" sz="4800" dirty="0">
              <a:solidFill>
                <a:srgbClr val="002060"/>
              </a:solidFill>
            </a:endParaRPr>
          </a:p>
        </p:txBody>
      </p:sp>
    </p:spTree>
    <p:extLst>
      <p:ext uri="{BB962C8B-B14F-4D97-AF65-F5344CB8AC3E}">
        <p14:creationId xmlns:p14="http://schemas.microsoft.com/office/powerpoint/2010/main" val="310376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idapbacsi.net/wp-content/uploads/2014/02/tre-bi-so-mui-chay-nuoc-mu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81" y="260778"/>
            <a:ext cx="7495802" cy="4977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14482" y="5345569"/>
            <a:ext cx="7495801" cy="1323439"/>
          </a:xfrm>
          <a:prstGeom prst="rect">
            <a:avLst/>
          </a:prstGeom>
        </p:spPr>
        <p:txBody>
          <a:bodyPr wrap="square">
            <a:spAutoFit/>
          </a:bodyPr>
          <a:lstStyle/>
          <a:p>
            <a:pPr algn="ctr"/>
            <a:r>
              <a:rPr lang="en-US" sz="4000">
                <a:solidFill>
                  <a:srgbClr val="002060"/>
                </a:solidFill>
              </a:rPr>
              <a:t>Khi bị sổ mũi, con thấy có gì chảy ra từ hai lỗ mũi?</a:t>
            </a:r>
            <a:endParaRPr lang="vi-VN" sz="4000">
              <a:solidFill>
                <a:srgbClr val="002060"/>
              </a:solidFill>
            </a:endParaRPr>
          </a:p>
        </p:txBody>
      </p:sp>
    </p:spTree>
    <p:extLst>
      <p:ext uri="{BB962C8B-B14F-4D97-AF65-F5344CB8AC3E}">
        <p14:creationId xmlns:p14="http://schemas.microsoft.com/office/powerpoint/2010/main" val="281232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53035" y="363071"/>
            <a:ext cx="8001000" cy="5311588"/>
          </a:xfrm>
          <a:prstGeom prst="cloudCallou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C00000"/>
                </a:solidFill>
              </a:rPr>
              <a:t>Nên thở bằng mũi hay thở bằng miệng ? Vì sao ?</a:t>
            </a:r>
            <a:endParaRPr lang="vi-VN" sz="5400">
              <a:solidFill>
                <a:srgbClr val="C00000"/>
              </a:solidFill>
            </a:endParaRPr>
          </a:p>
        </p:txBody>
      </p:sp>
    </p:spTree>
    <p:extLst>
      <p:ext uri="{BB962C8B-B14F-4D97-AF65-F5344CB8AC3E}">
        <p14:creationId xmlns:p14="http://schemas.microsoft.com/office/powerpoint/2010/main" val="157739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http://previews.123rf.com/images/usikova/usikova1310/usikova131000001/23161111-kids-school-yellow-background--Stock-Vector-school-border-tea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6"/>
            <a:ext cx="9144000" cy="690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2723" y="230655"/>
            <a:ext cx="4558553" cy="4893647"/>
          </a:xfrm>
          <a:prstGeom prst="rect">
            <a:avLst/>
          </a:prstGeom>
          <a:noFill/>
        </p:spPr>
        <p:txBody>
          <a:bodyPr wrap="square" rtlCol="0">
            <a:spAutoFit/>
          </a:bodyPr>
          <a:lstStyle/>
          <a:p>
            <a:pPr algn="ctr"/>
            <a:r>
              <a:rPr lang="en-US" sz="3200" b="1">
                <a:solidFill>
                  <a:srgbClr val="C00000"/>
                </a:solidFill>
              </a:rPr>
              <a:t>KẾT LUẬN</a:t>
            </a:r>
          </a:p>
          <a:p>
            <a:pPr algn="just"/>
            <a:r>
              <a:rPr lang="vi-VN" sz="2800" i="1"/>
              <a:t>+ Trong lỗ mũi có nhiều lông để cản bớt bụi trong không khí khi ta hít vào.</a:t>
            </a:r>
          </a:p>
          <a:p>
            <a:pPr algn="just"/>
            <a:r>
              <a:rPr lang="vi-VN" sz="2800" i="1"/>
              <a:t>+ Ngoài ra, trong mũi còn có nhiều tuyến tiết dịch nhầy để cản bụi, diệt khuẩn, tạo độ ẩm, đồng thời có nhiều mao mạch sưởi ấm không khí hít vào.</a:t>
            </a:r>
          </a:p>
          <a:p>
            <a:endParaRPr lang="vi-VN" sz="2800"/>
          </a:p>
        </p:txBody>
      </p:sp>
    </p:spTree>
    <p:extLst>
      <p:ext uri="{BB962C8B-B14F-4D97-AF65-F5344CB8AC3E}">
        <p14:creationId xmlns:p14="http://schemas.microsoft.com/office/powerpoint/2010/main" val="340257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71"/>
            <a:ext cx="9345706" cy="6081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1734" y="2128837"/>
            <a:ext cx="7400937" cy="1325563"/>
          </a:xfrm>
        </p:spPr>
        <p:txBody>
          <a:bodyPr>
            <a:normAutofit fontScale="90000"/>
          </a:bodyPr>
          <a:lstStyle/>
          <a:p>
            <a:pPr algn="ctr">
              <a:lnSpc>
                <a:spcPct val="100000"/>
              </a:lnSpc>
            </a:pPr>
            <a:r>
              <a:rPr lang="en-US"/>
              <a:t>  </a:t>
            </a:r>
            <a: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t>Hoạt động 2: </a:t>
            </a:r>
            <a:b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t>Nên thở </a:t>
            </a:r>
            <a:b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6000" b="1">
                <a:solidFill>
                  <a:srgbClr val="FF0000"/>
                </a:solidFill>
                <a:latin typeface="Tahoma" panose="020B0604030504040204" pitchFamily="34" charset="0"/>
                <a:ea typeface="Tahoma" panose="020B0604030504040204" pitchFamily="34" charset="0"/>
                <a:cs typeface="Tahoma" panose="020B0604030504040204" pitchFamily="34" charset="0"/>
              </a:rPr>
              <a:t>như thế nào ?</a:t>
            </a:r>
            <a:endParaRPr lang="vi-VN" sz="6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418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0944"/>
            <a:ext cx="4322618" cy="275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309" y="263236"/>
            <a:ext cx="4168640" cy="3397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100944"/>
            <a:ext cx="4568949" cy="275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E8441ED-D642-4106-B299-6F37104FCC32}"/>
              </a:ext>
            </a:extLst>
          </p:cNvPr>
          <p:cNvSpPr txBox="1"/>
          <p:nvPr/>
        </p:nvSpPr>
        <p:spPr>
          <a:xfrm>
            <a:off x="169309" y="374074"/>
            <a:ext cx="4803000" cy="2923877"/>
          </a:xfrm>
          <a:prstGeom prst="rect">
            <a:avLst/>
          </a:prstGeom>
          <a:noFill/>
        </p:spPr>
        <p:txBody>
          <a:bodyPr wrap="square" rtlCol="0">
            <a:spAutoFit/>
          </a:bodyPr>
          <a:lstStyle/>
          <a:p>
            <a:r>
              <a:rPr lang="en-US" sz="2800" b="1" dirty="0"/>
              <a:t>Quan </a:t>
            </a:r>
            <a:r>
              <a:rPr lang="en-US" sz="2800" b="1" dirty="0" err="1"/>
              <a:t>sát</a:t>
            </a:r>
            <a:r>
              <a:rPr lang="en-US" sz="2800" b="1" dirty="0"/>
              <a:t> </a:t>
            </a:r>
            <a:r>
              <a:rPr lang="en-US" sz="2800" b="1" dirty="0" err="1"/>
              <a:t>hình</a:t>
            </a:r>
            <a:r>
              <a:rPr lang="en-US" sz="2800" b="1" dirty="0"/>
              <a:t> 3,4,5 </a:t>
            </a:r>
            <a:r>
              <a:rPr lang="en-US" sz="2800" b="1" dirty="0" err="1"/>
              <a:t>trang</a:t>
            </a:r>
            <a:r>
              <a:rPr lang="en-US" sz="2800" b="1" dirty="0"/>
              <a:t> 7 </a:t>
            </a:r>
            <a:r>
              <a:rPr lang="en-US" sz="2800" b="1" dirty="0" err="1"/>
              <a:t>trong</a:t>
            </a:r>
            <a:r>
              <a:rPr lang="en-US" sz="2800" b="1" dirty="0"/>
              <a:t> SGK </a:t>
            </a:r>
            <a:r>
              <a:rPr lang="en-US" sz="2800" b="1" dirty="0" err="1"/>
              <a:t>và</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3200" b="1" i="1" dirty="0" err="1">
                <a:solidFill>
                  <a:srgbClr val="FF0000"/>
                </a:solidFill>
              </a:rPr>
              <a:t>Bức</a:t>
            </a:r>
            <a:r>
              <a:rPr lang="en-US" sz="3200" b="1" i="1" dirty="0">
                <a:solidFill>
                  <a:srgbClr val="FF0000"/>
                </a:solidFill>
              </a:rPr>
              <a:t> </a:t>
            </a:r>
            <a:r>
              <a:rPr lang="en-US" sz="3200" b="1" i="1" dirty="0" err="1">
                <a:solidFill>
                  <a:srgbClr val="FF0000"/>
                </a:solidFill>
              </a:rPr>
              <a:t>tranh</a:t>
            </a:r>
            <a:r>
              <a:rPr lang="en-US" sz="3200" b="1" i="1" dirty="0">
                <a:solidFill>
                  <a:srgbClr val="FF0000"/>
                </a:solidFill>
              </a:rPr>
              <a:t> </a:t>
            </a:r>
            <a:r>
              <a:rPr lang="en-US" sz="3200" b="1" i="1" dirty="0" err="1">
                <a:solidFill>
                  <a:srgbClr val="FF0000"/>
                </a:solidFill>
              </a:rPr>
              <a:t>nào</a:t>
            </a:r>
            <a:r>
              <a:rPr lang="en-US" sz="3200" b="1" i="1" dirty="0">
                <a:solidFill>
                  <a:srgbClr val="FF0000"/>
                </a:solidFill>
              </a:rPr>
              <a:t> </a:t>
            </a:r>
            <a:r>
              <a:rPr lang="en-US" sz="3200" b="1" i="1" dirty="0" err="1">
                <a:solidFill>
                  <a:srgbClr val="FF0000"/>
                </a:solidFill>
              </a:rPr>
              <a:t>thể</a:t>
            </a:r>
            <a:r>
              <a:rPr lang="en-US" sz="3200" b="1" i="1" dirty="0">
                <a:solidFill>
                  <a:srgbClr val="FF0000"/>
                </a:solidFill>
              </a:rPr>
              <a:t> </a:t>
            </a:r>
            <a:r>
              <a:rPr lang="en-US" sz="3200" b="1" i="1" dirty="0" err="1">
                <a:solidFill>
                  <a:srgbClr val="FF0000"/>
                </a:solidFill>
              </a:rPr>
              <a:t>hiện</a:t>
            </a:r>
            <a:r>
              <a:rPr lang="en-US" sz="3200" b="1" i="1" dirty="0">
                <a:solidFill>
                  <a:srgbClr val="FF0000"/>
                </a:solidFill>
              </a:rPr>
              <a:t> </a:t>
            </a:r>
            <a:r>
              <a:rPr lang="en-US" sz="3200" b="1" i="1" dirty="0" err="1">
                <a:solidFill>
                  <a:srgbClr val="FF0000"/>
                </a:solidFill>
              </a:rPr>
              <a:t>không</a:t>
            </a:r>
            <a:r>
              <a:rPr lang="en-US" sz="3200" b="1" i="1" dirty="0">
                <a:solidFill>
                  <a:srgbClr val="FF0000"/>
                </a:solidFill>
              </a:rPr>
              <a:t> </a:t>
            </a:r>
            <a:r>
              <a:rPr lang="en-US" sz="3200" b="1" i="1" dirty="0" err="1">
                <a:solidFill>
                  <a:srgbClr val="FF0000"/>
                </a:solidFill>
              </a:rPr>
              <a:t>khí</a:t>
            </a:r>
            <a:r>
              <a:rPr lang="en-US" sz="3200" b="1" i="1" dirty="0">
                <a:solidFill>
                  <a:srgbClr val="FF0000"/>
                </a:solidFill>
              </a:rPr>
              <a:t> </a:t>
            </a:r>
            <a:r>
              <a:rPr lang="en-US" sz="3200" b="1" i="1" dirty="0" err="1">
                <a:solidFill>
                  <a:srgbClr val="FF0000"/>
                </a:solidFill>
              </a:rPr>
              <a:t>trong</a:t>
            </a:r>
            <a:r>
              <a:rPr lang="en-US" sz="3200" b="1" i="1" dirty="0">
                <a:solidFill>
                  <a:srgbClr val="FF0000"/>
                </a:solidFill>
              </a:rPr>
              <a:t> </a:t>
            </a:r>
            <a:r>
              <a:rPr lang="en-US" sz="3200" b="1" i="1" dirty="0" err="1">
                <a:solidFill>
                  <a:srgbClr val="FF0000"/>
                </a:solidFill>
              </a:rPr>
              <a:t>lành</a:t>
            </a:r>
            <a:r>
              <a:rPr lang="en-US" sz="3200" b="1" i="1" dirty="0">
                <a:solidFill>
                  <a:srgbClr val="FF0000"/>
                </a:solidFill>
              </a:rPr>
              <a:t>, </a:t>
            </a:r>
            <a:r>
              <a:rPr lang="en-US" sz="3200" b="1" i="1" dirty="0" err="1">
                <a:solidFill>
                  <a:srgbClr val="FF0000"/>
                </a:solidFill>
              </a:rPr>
              <a:t>bức</a:t>
            </a:r>
            <a:r>
              <a:rPr lang="en-US" sz="3200" b="1" i="1" dirty="0">
                <a:solidFill>
                  <a:srgbClr val="FF0000"/>
                </a:solidFill>
              </a:rPr>
              <a:t> </a:t>
            </a:r>
            <a:r>
              <a:rPr lang="en-US" sz="3200" b="1" i="1" dirty="0" err="1">
                <a:solidFill>
                  <a:srgbClr val="FF0000"/>
                </a:solidFill>
              </a:rPr>
              <a:t>tranh</a:t>
            </a:r>
            <a:r>
              <a:rPr lang="en-US" sz="3200" b="1" i="1" dirty="0">
                <a:solidFill>
                  <a:srgbClr val="FF0000"/>
                </a:solidFill>
              </a:rPr>
              <a:t> </a:t>
            </a:r>
            <a:r>
              <a:rPr lang="en-US" sz="3200" b="1" i="1" dirty="0" err="1">
                <a:solidFill>
                  <a:srgbClr val="FF0000"/>
                </a:solidFill>
              </a:rPr>
              <a:t>nào</a:t>
            </a:r>
            <a:r>
              <a:rPr lang="en-US" sz="3200" b="1" i="1" dirty="0">
                <a:solidFill>
                  <a:srgbClr val="FF0000"/>
                </a:solidFill>
              </a:rPr>
              <a:t> </a:t>
            </a:r>
            <a:r>
              <a:rPr lang="en-US" sz="3200" b="1" i="1" dirty="0" err="1">
                <a:solidFill>
                  <a:srgbClr val="FF0000"/>
                </a:solidFill>
              </a:rPr>
              <a:t>thể</a:t>
            </a:r>
            <a:r>
              <a:rPr lang="en-US" sz="3200" b="1" i="1" dirty="0">
                <a:solidFill>
                  <a:srgbClr val="FF0000"/>
                </a:solidFill>
              </a:rPr>
              <a:t> </a:t>
            </a:r>
            <a:r>
              <a:rPr lang="en-US" sz="3200" b="1" i="1" dirty="0" err="1">
                <a:solidFill>
                  <a:srgbClr val="FF0000"/>
                </a:solidFill>
              </a:rPr>
              <a:t>hiện</a:t>
            </a:r>
            <a:r>
              <a:rPr lang="en-US" sz="3200" b="1" i="1" dirty="0">
                <a:solidFill>
                  <a:srgbClr val="FF0000"/>
                </a:solidFill>
              </a:rPr>
              <a:t> </a:t>
            </a:r>
            <a:r>
              <a:rPr lang="en-US" sz="3200" b="1" i="1" dirty="0" err="1">
                <a:solidFill>
                  <a:srgbClr val="FF0000"/>
                </a:solidFill>
              </a:rPr>
              <a:t>không</a:t>
            </a:r>
            <a:r>
              <a:rPr lang="en-US" sz="3200" b="1" i="1" dirty="0">
                <a:solidFill>
                  <a:srgbClr val="FF0000"/>
                </a:solidFill>
              </a:rPr>
              <a:t> </a:t>
            </a:r>
            <a:r>
              <a:rPr lang="en-US" sz="3200" b="1" i="1" dirty="0" err="1">
                <a:solidFill>
                  <a:srgbClr val="FF0000"/>
                </a:solidFill>
              </a:rPr>
              <a:t>khí</a:t>
            </a:r>
            <a:r>
              <a:rPr lang="en-US" sz="3200" b="1" i="1" dirty="0">
                <a:solidFill>
                  <a:srgbClr val="FF0000"/>
                </a:solidFill>
              </a:rPr>
              <a:t> </a:t>
            </a:r>
            <a:r>
              <a:rPr lang="en-US" sz="3200" b="1" i="1" dirty="0" err="1">
                <a:solidFill>
                  <a:srgbClr val="FF0000"/>
                </a:solidFill>
              </a:rPr>
              <a:t>có</a:t>
            </a:r>
            <a:r>
              <a:rPr lang="en-US" sz="3200" b="1" i="1" dirty="0">
                <a:solidFill>
                  <a:srgbClr val="FF0000"/>
                </a:solidFill>
              </a:rPr>
              <a:t> </a:t>
            </a:r>
            <a:r>
              <a:rPr lang="en-US" sz="3200" b="1" i="1" dirty="0" err="1">
                <a:solidFill>
                  <a:srgbClr val="FF0000"/>
                </a:solidFill>
              </a:rPr>
              <a:t>nhiều</a:t>
            </a:r>
            <a:r>
              <a:rPr lang="en-US" sz="3200" b="1" i="1" dirty="0">
                <a:solidFill>
                  <a:srgbClr val="FF0000"/>
                </a:solidFill>
              </a:rPr>
              <a:t> </a:t>
            </a:r>
            <a:r>
              <a:rPr lang="en-US" sz="3200" b="1" i="1" dirty="0" err="1">
                <a:solidFill>
                  <a:srgbClr val="FF0000"/>
                </a:solidFill>
              </a:rPr>
              <a:t>khói</a:t>
            </a:r>
            <a:r>
              <a:rPr lang="en-US" sz="3200" b="1" i="1" dirty="0">
                <a:solidFill>
                  <a:srgbClr val="FF0000"/>
                </a:solidFill>
              </a:rPr>
              <a:t> </a:t>
            </a:r>
            <a:r>
              <a:rPr lang="en-US" sz="3200" b="1" i="1" dirty="0" err="1">
                <a:solidFill>
                  <a:srgbClr val="FF0000"/>
                </a:solidFill>
              </a:rPr>
              <a:t>bụi</a:t>
            </a:r>
            <a:r>
              <a:rPr lang="en-US" sz="3200" b="1" i="1" dirty="0">
                <a:solidFill>
                  <a:srgbClr val="FF0000"/>
                </a:solidFill>
              </a:rPr>
              <a:t>?</a:t>
            </a:r>
          </a:p>
        </p:txBody>
      </p:sp>
    </p:spTree>
    <p:extLst>
      <p:ext uri="{BB962C8B-B14F-4D97-AF65-F5344CB8AC3E}">
        <p14:creationId xmlns:p14="http://schemas.microsoft.com/office/powerpoint/2010/main" val="407480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6255" y="282387"/>
            <a:ext cx="8839200" cy="1882588"/>
          </a:xfrm>
          <a:prstGeom prst="roundRect">
            <a:avLst/>
          </a:prstGeom>
          <a:solidFill>
            <a:srgbClr val="B2D23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ysClr val="windowText" lastClr="000000"/>
                </a:solidFill>
              </a:rPr>
              <a:t>Em</a:t>
            </a:r>
            <a:r>
              <a:rPr lang="en-US" sz="3200" dirty="0">
                <a:solidFill>
                  <a:sysClr val="windowText" lastClr="000000"/>
                </a:solidFill>
              </a:rPr>
              <a:t> </a:t>
            </a:r>
            <a:r>
              <a:rPr lang="en-US" sz="3200" dirty="0" err="1">
                <a:solidFill>
                  <a:sysClr val="windowText" lastClr="000000"/>
                </a:solidFill>
              </a:rPr>
              <a:t>cảm</a:t>
            </a:r>
            <a:r>
              <a:rPr lang="en-US" sz="3200" dirty="0">
                <a:solidFill>
                  <a:sysClr val="windowText" lastClr="000000"/>
                </a:solidFill>
              </a:rPr>
              <a:t> </a:t>
            </a:r>
            <a:r>
              <a:rPr lang="en-US" sz="3200" dirty="0" err="1">
                <a:solidFill>
                  <a:sysClr val="windowText" lastClr="000000"/>
                </a:solidFill>
              </a:rPr>
              <a:t>thấy</a:t>
            </a:r>
            <a:r>
              <a:rPr lang="en-US" sz="3200" dirty="0">
                <a:solidFill>
                  <a:sysClr val="windowText" lastClr="000000"/>
                </a:solidFill>
              </a:rPr>
              <a:t> </a:t>
            </a:r>
            <a:r>
              <a:rPr lang="en-US" sz="3200" dirty="0" err="1">
                <a:solidFill>
                  <a:sysClr val="windowText" lastClr="000000"/>
                </a:solidFill>
              </a:rPr>
              <a:t>thế</a:t>
            </a:r>
            <a:r>
              <a:rPr lang="en-US" sz="3200" dirty="0">
                <a:solidFill>
                  <a:sysClr val="windowText" lastClr="000000"/>
                </a:solidFill>
              </a:rPr>
              <a:t> </a:t>
            </a:r>
            <a:r>
              <a:rPr lang="en-US" sz="3200" dirty="0" err="1">
                <a:solidFill>
                  <a:sysClr val="windowText" lastClr="000000"/>
                </a:solidFill>
              </a:rPr>
              <a:t>nào</a:t>
            </a:r>
            <a:r>
              <a:rPr lang="en-US" sz="3200" dirty="0">
                <a:solidFill>
                  <a:sysClr val="windowText" lastClr="000000"/>
                </a:solidFill>
              </a:rPr>
              <a:t> </a:t>
            </a:r>
            <a:r>
              <a:rPr lang="en-US" sz="3200" dirty="0" err="1">
                <a:solidFill>
                  <a:sysClr val="windowText" lastClr="000000"/>
                </a:solidFill>
              </a:rPr>
              <a:t>khi</a:t>
            </a:r>
            <a:r>
              <a:rPr lang="en-US" sz="3200" dirty="0">
                <a:solidFill>
                  <a:sysClr val="windowText" lastClr="000000"/>
                </a:solidFill>
              </a:rPr>
              <a:t> </a:t>
            </a:r>
            <a:r>
              <a:rPr lang="en-US" sz="3200" dirty="0" err="1">
                <a:solidFill>
                  <a:sysClr val="windowText" lastClr="000000"/>
                </a:solidFill>
              </a:rPr>
              <a:t>được</a:t>
            </a:r>
            <a:r>
              <a:rPr lang="en-US" sz="3200" dirty="0">
                <a:solidFill>
                  <a:sysClr val="windowText" lastClr="000000"/>
                </a:solidFill>
              </a:rPr>
              <a:t> </a:t>
            </a:r>
            <a:r>
              <a:rPr lang="en-US" sz="3200" dirty="0" err="1">
                <a:solidFill>
                  <a:sysClr val="windowText" lastClr="000000"/>
                </a:solidFill>
              </a:rPr>
              <a:t>hít</a:t>
            </a:r>
            <a:r>
              <a:rPr lang="en-US" sz="3200" dirty="0">
                <a:solidFill>
                  <a:sysClr val="windowText" lastClr="000000"/>
                </a:solidFill>
              </a:rPr>
              <a:t> </a:t>
            </a:r>
            <a:r>
              <a:rPr lang="en-US" sz="3200" dirty="0" err="1">
                <a:solidFill>
                  <a:sysClr val="windowText" lastClr="000000"/>
                </a:solidFill>
              </a:rPr>
              <a:t>thở</a:t>
            </a:r>
            <a:r>
              <a:rPr lang="en-US" sz="3200" dirty="0">
                <a:solidFill>
                  <a:sysClr val="windowText" lastClr="000000"/>
                </a:solidFill>
              </a:rPr>
              <a:t> </a:t>
            </a:r>
            <a:r>
              <a:rPr lang="en-US" sz="3200" dirty="0" err="1">
                <a:solidFill>
                  <a:sysClr val="windowText" lastClr="000000"/>
                </a:solidFill>
              </a:rPr>
              <a:t>không</a:t>
            </a:r>
            <a:r>
              <a:rPr lang="en-US" sz="3200" dirty="0">
                <a:solidFill>
                  <a:sysClr val="windowText" lastClr="000000"/>
                </a:solidFill>
              </a:rPr>
              <a:t> </a:t>
            </a:r>
            <a:r>
              <a:rPr lang="en-US" sz="3200" dirty="0" err="1">
                <a:solidFill>
                  <a:sysClr val="windowText" lastClr="000000"/>
                </a:solidFill>
              </a:rPr>
              <a:t>khí</a:t>
            </a:r>
            <a:r>
              <a:rPr lang="en-US" sz="3200" dirty="0">
                <a:solidFill>
                  <a:sysClr val="windowText" lastClr="000000"/>
                </a:solidFill>
              </a:rPr>
              <a:t> </a:t>
            </a:r>
            <a:r>
              <a:rPr lang="en-US" sz="3200" dirty="0" err="1">
                <a:solidFill>
                  <a:sysClr val="windowText" lastClr="000000"/>
                </a:solidFill>
              </a:rPr>
              <a:t>trong</a:t>
            </a:r>
            <a:r>
              <a:rPr lang="en-US" sz="3200" dirty="0">
                <a:solidFill>
                  <a:sysClr val="windowText" lastClr="000000"/>
                </a:solidFill>
              </a:rPr>
              <a:t> </a:t>
            </a:r>
            <a:r>
              <a:rPr lang="en-US" sz="3200" dirty="0" err="1">
                <a:solidFill>
                  <a:sysClr val="windowText" lastClr="000000"/>
                </a:solidFill>
              </a:rPr>
              <a:t>lành</a:t>
            </a:r>
            <a:r>
              <a:rPr lang="en-US" sz="3200" dirty="0">
                <a:solidFill>
                  <a:sysClr val="windowText" lastClr="000000"/>
                </a:solidFill>
              </a:rPr>
              <a:t> ở </a:t>
            </a:r>
            <a:r>
              <a:rPr lang="en-US" sz="3200" dirty="0" err="1">
                <a:solidFill>
                  <a:sysClr val="windowText" lastClr="000000"/>
                </a:solidFill>
              </a:rPr>
              <a:t>trong</a:t>
            </a:r>
            <a:r>
              <a:rPr lang="en-US" sz="3200" dirty="0">
                <a:solidFill>
                  <a:sysClr val="windowText" lastClr="000000"/>
                </a:solidFill>
              </a:rPr>
              <a:t> </a:t>
            </a:r>
            <a:r>
              <a:rPr lang="en-US" sz="3200" dirty="0" err="1">
                <a:solidFill>
                  <a:sysClr val="windowText" lastClr="000000"/>
                </a:solidFill>
              </a:rPr>
              <a:t>các</a:t>
            </a:r>
            <a:r>
              <a:rPr lang="en-US" sz="3200" dirty="0">
                <a:solidFill>
                  <a:sysClr val="windowText" lastClr="000000"/>
                </a:solidFill>
              </a:rPr>
              <a:t> </a:t>
            </a:r>
            <a:r>
              <a:rPr lang="en-US" sz="3200" dirty="0" err="1">
                <a:solidFill>
                  <a:sysClr val="windowText" lastClr="000000"/>
                </a:solidFill>
              </a:rPr>
              <a:t>công</a:t>
            </a:r>
            <a:r>
              <a:rPr lang="en-US" sz="3200" dirty="0">
                <a:solidFill>
                  <a:sysClr val="windowText" lastClr="000000"/>
                </a:solidFill>
              </a:rPr>
              <a:t> </a:t>
            </a:r>
            <a:r>
              <a:rPr lang="en-US" sz="3200" dirty="0" err="1">
                <a:solidFill>
                  <a:sysClr val="windowText" lastClr="000000"/>
                </a:solidFill>
              </a:rPr>
              <a:t>viên</a:t>
            </a:r>
            <a:r>
              <a:rPr lang="en-US" sz="3200" dirty="0">
                <a:solidFill>
                  <a:sysClr val="windowText" lastClr="000000"/>
                </a:solidFill>
              </a:rPr>
              <a:t>, </a:t>
            </a:r>
            <a:r>
              <a:rPr lang="en-US" sz="3200" dirty="0" err="1">
                <a:solidFill>
                  <a:sysClr val="windowText" lastClr="000000"/>
                </a:solidFill>
              </a:rPr>
              <a:t>vườn</a:t>
            </a:r>
            <a:r>
              <a:rPr lang="en-US" sz="3200" dirty="0">
                <a:solidFill>
                  <a:sysClr val="windowText" lastClr="000000"/>
                </a:solidFill>
              </a:rPr>
              <a:t> </a:t>
            </a:r>
            <a:r>
              <a:rPr lang="en-US" sz="3200" dirty="0" err="1">
                <a:solidFill>
                  <a:sysClr val="windowText" lastClr="000000"/>
                </a:solidFill>
              </a:rPr>
              <a:t>hoa</a:t>
            </a:r>
            <a:r>
              <a:rPr lang="en-US" sz="3200" dirty="0">
                <a:solidFill>
                  <a:sysClr val="windowText" lastClr="000000"/>
                </a:solidFill>
              </a:rPr>
              <a:t> ?</a:t>
            </a:r>
            <a:endParaRPr lang="vi-VN" sz="3200" dirty="0">
              <a:solidFill>
                <a:sysClr val="windowText" lastClr="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6" y="2443903"/>
            <a:ext cx="8548254" cy="4225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5750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2" y="2795970"/>
            <a:ext cx="3976278" cy="3327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033" y="2795970"/>
            <a:ext cx="4786445" cy="330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13830" y="310"/>
            <a:ext cx="9130169" cy="1978407"/>
          </a:xfrm>
          <a:prstGeom prst="roundRect">
            <a:avLst/>
          </a:prstGeom>
          <a:solidFill>
            <a:srgbClr val="B2D23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ysClr val="windowText" lastClr="000000"/>
                </a:solidFill>
              </a:rPr>
              <a:t>Khi</a:t>
            </a:r>
            <a:r>
              <a:rPr lang="en-US" sz="3200" dirty="0">
                <a:solidFill>
                  <a:sysClr val="windowText" lastClr="000000"/>
                </a:solidFill>
              </a:rPr>
              <a:t> </a:t>
            </a:r>
            <a:r>
              <a:rPr lang="en-US" sz="3200" dirty="0" err="1">
                <a:solidFill>
                  <a:sysClr val="windowText" lastClr="000000"/>
                </a:solidFill>
              </a:rPr>
              <a:t>đi</a:t>
            </a:r>
            <a:r>
              <a:rPr lang="en-US" sz="3200" dirty="0">
                <a:solidFill>
                  <a:sysClr val="windowText" lastClr="000000"/>
                </a:solidFill>
              </a:rPr>
              <a:t> </a:t>
            </a:r>
            <a:r>
              <a:rPr lang="en-US" sz="3200" dirty="0" err="1">
                <a:solidFill>
                  <a:sysClr val="windowText" lastClr="000000"/>
                </a:solidFill>
              </a:rPr>
              <a:t>ngoài</a:t>
            </a:r>
            <a:r>
              <a:rPr lang="en-US" sz="3200" dirty="0">
                <a:solidFill>
                  <a:sysClr val="windowText" lastClr="000000"/>
                </a:solidFill>
              </a:rPr>
              <a:t> </a:t>
            </a:r>
            <a:r>
              <a:rPr lang="en-US" sz="3200" dirty="0" err="1">
                <a:solidFill>
                  <a:sysClr val="windowText" lastClr="000000"/>
                </a:solidFill>
              </a:rPr>
              <a:t>đường</a:t>
            </a:r>
            <a:r>
              <a:rPr lang="en-US" sz="3200" dirty="0">
                <a:solidFill>
                  <a:sysClr val="windowText" lastClr="000000"/>
                </a:solidFill>
              </a:rPr>
              <a:t> </a:t>
            </a:r>
            <a:r>
              <a:rPr lang="en-US" sz="3200" dirty="0" err="1">
                <a:solidFill>
                  <a:sysClr val="windowText" lastClr="000000"/>
                </a:solidFill>
              </a:rPr>
              <a:t>có</a:t>
            </a:r>
            <a:r>
              <a:rPr lang="en-US" sz="3200" dirty="0">
                <a:solidFill>
                  <a:sysClr val="windowText" lastClr="000000"/>
                </a:solidFill>
              </a:rPr>
              <a:t> </a:t>
            </a:r>
            <a:r>
              <a:rPr lang="en-US" sz="3200" dirty="0" err="1">
                <a:solidFill>
                  <a:sysClr val="windowText" lastClr="000000"/>
                </a:solidFill>
              </a:rPr>
              <a:t>nhiều</a:t>
            </a:r>
            <a:r>
              <a:rPr lang="en-US" sz="3200" dirty="0">
                <a:solidFill>
                  <a:sysClr val="windowText" lastClr="000000"/>
                </a:solidFill>
              </a:rPr>
              <a:t> </a:t>
            </a:r>
            <a:r>
              <a:rPr lang="en-US" sz="3200" dirty="0" err="1">
                <a:solidFill>
                  <a:sysClr val="windowText" lastClr="000000"/>
                </a:solidFill>
              </a:rPr>
              <a:t>khói</a:t>
            </a:r>
            <a:r>
              <a:rPr lang="en-US" sz="3200" dirty="0">
                <a:solidFill>
                  <a:sysClr val="windowText" lastClr="000000"/>
                </a:solidFill>
              </a:rPr>
              <a:t>, </a:t>
            </a:r>
            <a:r>
              <a:rPr lang="en-US" sz="3200" dirty="0" err="1">
                <a:solidFill>
                  <a:sysClr val="windowText" lastClr="000000"/>
                </a:solidFill>
              </a:rPr>
              <a:t>bụi</a:t>
            </a:r>
            <a:r>
              <a:rPr lang="en-US" sz="3200" dirty="0">
                <a:solidFill>
                  <a:sysClr val="windowText" lastClr="000000"/>
                </a:solidFill>
              </a:rPr>
              <a:t> </a:t>
            </a:r>
            <a:r>
              <a:rPr lang="en-US" sz="3200" dirty="0" err="1">
                <a:solidFill>
                  <a:sysClr val="windowText" lastClr="000000"/>
                </a:solidFill>
              </a:rPr>
              <a:t>hoặc</a:t>
            </a:r>
            <a:r>
              <a:rPr lang="en-US" sz="3200" dirty="0">
                <a:solidFill>
                  <a:sysClr val="windowText" lastClr="000000"/>
                </a:solidFill>
              </a:rPr>
              <a:t> ở </a:t>
            </a:r>
            <a:r>
              <a:rPr lang="en-US" sz="3200" dirty="0" err="1">
                <a:solidFill>
                  <a:sysClr val="windowText" lastClr="000000"/>
                </a:solidFill>
              </a:rPr>
              <a:t>trong</a:t>
            </a:r>
            <a:r>
              <a:rPr lang="en-US" sz="3200" dirty="0">
                <a:solidFill>
                  <a:sysClr val="windowText" lastClr="000000"/>
                </a:solidFill>
              </a:rPr>
              <a:t> </a:t>
            </a:r>
            <a:r>
              <a:rPr lang="en-US" sz="3200" dirty="0" err="1">
                <a:solidFill>
                  <a:sysClr val="windowText" lastClr="000000"/>
                </a:solidFill>
              </a:rPr>
              <a:t>bếp</a:t>
            </a:r>
            <a:r>
              <a:rPr lang="en-US" sz="3200" dirty="0">
                <a:solidFill>
                  <a:sysClr val="windowText" lastClr="000000"/>
                </a:solidFill>
              </a:rPr>
              <a:t> </a:t>
            </a:r>
            <a:r>
              <a:rPr lang="en-US" sz="3200" dirty="0" err="1">
                <a:solidFill>
                  <a:sysClr val="windowText" lastClr="000000"/>
                </a:solidFill>
              </a:rPr>
              <a:t>đun</a:t>
            </a:r>
            <a:r>
              <a:rPr lang="en-US" sz="3200" dirty="0">
                <a:solidFill>
                  <a:sysClr val="windowText" lastClr="000000"/>
                </a:solidFill>
              </a:rPr>
              <a:t> </a:t>
            </a:r>
            <a:r>
              <a:rPr lang="en-US" sz="3200" dirty="0" err="1">
                <a:solidFill>
                  <a:sysClr val="windowText" lastClr="000000"/>
                </a:solidFill>
              </a:rPr>
              <a:t>bằng</a:t>
            </a:r>
            <a:r>
              <a:rPr lang="en-US" sz="3200" dirty="0">
                <a:solidFill>
                  <a:sysClr val="windowText" lastClr="000000"/>
                </a:solidFill>
              </a:rPr>
              <a:t> </a:t>
            </a:r>
            <a:r>
              <a:rPr lang="en-US" sz="3200" dirty="0" err="1">
                <a:solidFill>
                  <a:sysClr val="windowText" lastClr="000000"/>
                </a:solidFill>
              </a:rPr>
              <a:t>củi</a:t>
            </a:r>
            <a:r>
              <a:rPr lang="en-US" sz="3200" dirty="0">
                <a:solidFill>
                  <a:sysClr val="windowText" lastClr="000000"/>
                </a:solidFill>
              </a:rPr>
              <a:t>, </a:t>
            </a:r>
            <a:r>
              <a:rPr lang="en-US" sz="3200" dirty="0" err="1">
                <a:solidFill>
                  <a:sysClr val="windowText" lastClr="000000"/>
                </a:solidFill>
              </a:rPr>
              <a:t>rơm</a:t>
            </a:r>
            <a:r>
              <a:rPr lang="en-US" sz="3200" dirty="0">
                <a:solidFill>
                  <a:sysClr val="windowText" lastClr="000000"/>
                </a:solidFill>
              </a:rPr>
              <a:t>, than, </a:t>
            </a:r>
            <a:r>
              <a:rPr lang="en-US" sz="3200" dirty="0" err="1">
                <a:solidFill>
                  <a:sysClr val="windowText" lastClr="000000"/>
                </a:solidFill>
              </a:rPr>
              <a:t>em</a:t>
            </a:r>
            <a:r>
              <a:rPr lang="en-US" sz="3200" dirty="0">
                <a:solidFill>
                  <a:sysClr val="windowText" lastClr="000000"/>
                </a:solidFill>
              </a:rPr>
              <a:t> </a:t>
            </a:r>
            <a:r>
              <a:rPr lang="en-US" sz="3200" dirty="0" err="1">
                <a:solidFill>
                  <a:sysClr val="windowText" lastClr="000000"/>
                </a:solidFill>
              </a:rPr>
              <a:t>cảm</a:t>
            </a:r>
            <a:r>
              <a:rPr lang="en-US" sz="3200" dirty="0">
                <a:solidFill>
                  <a:sysClr val="windowText" lastClr="000000"/>
                </a:solidFill>
              </a:rPr>
              <a:t> </a:t>
            </a:r>
            <a:r>
              <a:rPr lang="en-US" sz="3200" dirty="0" err="1">
                <a:solidFill>
                  <a:sysClr val="windowText" lastClr="000000"/>
                </a:solidFill>
              </a:rPr>
              <a:t>thấy</a:t>
            </a:r>
            <a:r>
              <a:rPr lang="en-US" sz="3200" dirty="0">
                <a:solidFill>
                  <a:sysClr val="windowText" lastClr="000000"/>
                </a:solidFill>
              </a:rPr>
              <a:t> </a:t>
            </a:r>
            <a:r>
              <a:rPr lang="en-US" sz="3200" dirty="0" err="1">
                <a:solidFill>
                  <a:sysClr val="windowText" lastClr="000000"/>
                </a:solidFill>
              </a:rPr>
              <a:t>thế</a:t>
            </a:r>
            <a:r>
              <a:rPr lang="en-US" sz="3200" dirty="0">
                <a:solidFill>
                  <a:sysClr val="windowText" lastClr="000000"/>
                </a:solidFill>
              </a:rPr>
              <a:t> </a:t>
            </a:r>
            <a:r>
              <a:rPr lang="en-US" sz="3200" dirty="0" err="1">
                <a:solidFill>
                  <a:sysClr val="windowText" lastClr="000000"/>
                </a:solidFill>
              </a:rPr>
              <a:t>nào</a:t>
            </a:r>
            <a:r>
              <a:rPr lang="en-US" sz="3200" dirty="0">
                <a:solidFill>
                  <a:sysClr val="windowText" lastClr="000000"/>
                </a:solidFill>
              </a:rPr>
              <a:t>?</a:t>
            </a:r>
            <a:endParaRPr lang="vi-VN" sz="3200" dirty="0">
              <a:solidFill>
                <a:sysClr val="windowText" lastClr="000000"/>
              </a:solidFill>
            </a:endParaRPr>
          </a:p>
        </p:txBody>
      </p:sp>
    </p:spTree>
    <p:extLst>
      <p:ext uri="{BB962C8B-B14F-4D97-AF65-F5344CB8AC3E}">
        <p14:creationId xmlns:p14="http://schemas.microsoft.com/office/powerpoint/2010/main" val="78494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01" y="138952"/>
            <a:ext cx="8152279" cy="925793"/>
          </a:xfrm>
        </p:spPr>
        <p:txBody>
          <a:bodyPr>
            <a:normAutofit fontScale="90000"/>
          </a:bodyPr>
          <a:lstStyle/>
          <a:p>
            <a:r>
              <a:rPr lang="en-US" b="1">
                <a:solidFill>
                  <a:srgbClr val="0070C0"/>
                </a:solidFill>
              </a:rPr>
              <a:t>Thở không khí trong lành có ích lợi gì ?</a:t>
            </a:r>
            <a:endParaRPr lang="vi-VN" b="1">
              <a:solidFill>
                <a:srgbClr val="0070C0"/>
              </a:solidFill>
            </a:endParaRPr>
          </a:p>
        </p:txBody>
      </p:sp>
      <p:pic>
        <p:nvPicPr>
          <p:cNvPr id="3074" name="Picture 2" descr="http://l.f26.img.vnecdn.net/2013/04/24/ecopark-3-1367466150_50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765" y="1064745"/>
            <a:ext cx="4585447" cy="341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timemart.vn/upload/305/fck/khong-khi-sach-2.jpg"/>
          <p:cNvPicPr>
            <a:picLocks noChangeAspect="1" noChangeArrowheads="1"/>
          </p:cNvPicPr>
          <p:nvPr/>
        </p:nvPicPr>
        <p:blipFill rotWithShape="1">
          <a:blip r:embed="rId3">
            <a:extLst>
              <a:ext uri="{28A0092B-C50C-407E-A947-70E740481C1C}">
                <a14:useLocalDpi xmlns:a14="http://schemas.microsoft.com/office/drawing/2010/main" val="0"/>
              </a:ext>
            </a:extLst>
          </a:blip>
          <a:srcRect r="-62" b="5008"/>
          <a:stretch/>
        </p:blipFill>
        <p:spPr bwMode="auto">
          <a:xfrm>
            <a:off x="53788" y="1064746"/>
            <a:ext cx="4361890" cy="3413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6200" y="5275729"/>
            <a:ext cx="8152279" cy="9257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err="1">
                <a:solidFill>
                  <a:srgbClr val="FF0000"/>
                </a:solidFill>
              </a:rPr>
              <a:t>Thở</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khí</a:t>
            </a:r>
            <a:r>
              <a:rPr lang="en-US" b="1" i="1" dirty="0">
                <a:solidFill>
                  <a:srgbClr val="FF0000"/>
                </a:solidFill>
              </a:rPr>
              <a:t> </a:t>
            </a:r>
            <a:r>
              <a:rPr lang="en-US" b="1" i="1" dirty="0" err="1">
                <a:solidFill>
                  <a:srgbClr val="FF0000"/>
                </a:solidFill>
              </a:rPr>
              <a:t>trong</a:t>
            </a:r>
            <a:r>
              <a:rPr lang="en-US" b="1" i="1" dirty="0">
                <a:solidFill>
                  <a:srgbClr val="FF0000"/>
                </a:solidFill>
              </a:rPr>
              <a:t> </a:t>
            </a:r>
            <a:r>
              <a:rPr lang="en-US" b="1" i="1" dirty="0" err="1">
                <a:solidFill>
                  <a:srgbClr val="FF0000"/>
                </a:solidFill>
              </a:rPr>
              <a:t>lành</a:t>
            </a:r>
            <a:r>
              <a:rPr lang="en-US" b="1" i="1" dirty="0">
                <a:solidFill>
                  <a:srgbClr val="FF0000"/>
                </a:solidFill>
              </a:rPr>
              <a:t> </a:t>
            </a:r>
            <a:r>
              <a:rPr lang="en-US" b="1" i="1" dirty="0" err="1">
                <a:solidFill>
                  <a:srgbClr val="FF0000"/>
                </a:solidFill>
              </a:rPr>
              <a:t>giúp</a:t>
            </a:r>
            <a:r>
              <a:rPr lang="en-US" b="1" i="1" dirty="0">
                <a:solidFill>
                  <a:srgbClr val="FF0000"/>
                </a:solidFill>
              </a:rPr>
              <a:t> </a:t>
            </a:r>
            <a:r>
              <a:rPr lang="en-US" b="1" i="1" dirty="0" err="1">
                <a:solidFill>
                  <a:srgbClr val="FF0000"/>
                </a:solidFill>
              </a:rPr>
              <a:t>cung</a:t>
            </a:r>
            <a:r>
              <a:rPr lang="en-US" b="1" i="1" dirty="0">
                <a:solidFill>
                  <a:srgbClr val="FF0000"/>
                </a:solidFill>
              </a:rPr>
              <a:t> </a:t>
            </a:r>
            <a:r>
              <a:rPr lang="en-US" b="1" i="1" dirty="0" err="1">
                <a:solidFill>
                  <a:srgbClr val="FF0000"/>
                </a:solidFill>
              </a:rPr>
              <a:t>cấp</a:t>
            </a:r>
            <a:r>
              <a:rPr lang="en-US" b="1" i="1" dirty="0">
                <a:solidFill>
                  <a:srgbClr val="FF0000"/>
                </a:solidFill>
              </a:rPr>
              <a:t> </a:t>
            </a:r>
            <a:r>
              <a:rPr lang="en-US" b="1" i="1" dirty="0" err="1">
                <a:solidFill>
                  <a:srgbClr val="FF0000"/>
                </a:solidFill>
              </a:rPr>
              <a:t>đủ</a:t>
            </a:r>
            <a:r>
              <a:rPr lang="en-US" b="1" i="1" dirty="0">
                <a:solidFill>
                  <a:srgbClr val="FF0000"/>
                </a:solidFill>
              </a:rPr>
              <a:t> ô xi </a:t>
            </a:r>
            <a:r>
              <a:rPr lang="en-US" b="1" i="1" dirty="0" err="1">
                <a:solidFill>
                  <a:srgbClr val="FF0000"/>
                </a:solidFill>
              </a:rPr>
              <a:t>thấm</a:t>
            </a:r>
            <a:r>
              <a:rPr lang="en-US" b="1" i="1" dirty="0">
                <a:solidFill>
                  <a:srgbClr val="FF0000"/>
                </a:solidFill>
              </a:rPr>
              <a:t> </a:t>
            </a:r>
            <a:r>
              <a:rPr lang="en-US" b="1" i="1" dirty="0" err="1">
                <a:solidFill>
                  <a:srgbClr val="FF0000"/>
                </a:solidFill>
              </a:rPr>
              <a:t>vào</a:t>
            </a:r>
            <a:r>
              <a:rPr lang="en-US" b="1" i="1" dirty="0">
                <a:solidFill>
                  <a:srgbClr val="FF0000"/>
                </a:solidFill>
              </a:rPr>
              <a:t> </a:t>
            </a:r>
            <a:r>
              <a:rPr lang="en-US" b="1" i="1" dirty="0" err="1">
                <a:solidFill>
                  <a:srgbClr val="FF0000"/>
                </a:solidFill>
              </a:rPr>
              <a:t>máu</a:t>
            </a:r>
            <a:r>
              <a:rPr lang="en-US" b="1" i="1" dirty="0">
                <a:solidFill>
                  <a:srgbClr val="FF0000"/>
                </a:solidFill>
              </a:rPr>
              <a:t> </a:t>
            </a:r>
            <a:r>
              <a:rPr lang="en-US" b="1" i="1" dirty="0" err="1">
                <a:solidFill>
                  <a:srgbClr val="FF0000"/>
                </a:solidFill>
              </a:rPr>
              <a:t>đi</a:t>
            </a:r>
            <a:r>
              <a:rPr lang="en-US" b="1" i="1" dirty="0">
                <a:solidFill>
                  <a:srgbClr val="FF0000"/>
                </a:solidFill>
              </a:rPr>
              <a:t> </a:t>
            </a:r>
            <a:r>
              <a:rPr lang="en-US" b="1" i="1" dirty="0" err="1">
                <a:solidFill>
                  <a:srgbClr val="FF0000"/>
                </a:solidFill>
              </a:rPr>
              <a:t>nuôi</a:t>
            </a:r>
            <a:r>
              <a:rPr lang="en-US" b="1" i="1" dirty="0">
                <a:solidFill>
                  <a:srgbClr val="FF0000"/>
                </a:solidFill>
              </a:rPr>
              <a:t> </a:t>
            </a:r>
            <a:r>
              <a:rPr lang="en-US" b="1" i="1" dirty="0" err="1">
                <a:solidFill>
                  <a:srgbClr val="FF0000"/>
                </a:solidFill>
              </a:rPr>
              <a:t>cơ</a:t>
            </a:r>
            <a:r>
              <a:rPr lang="en-US" b="1" i="1" dirty="0">
                <a:solidFill>
                  <a:srgbClr val="FF0000"/>
                </a:solidFill>
              </a:rPr>
              <a:t> </a:t>
            </a:r>
            <a:r>
              <a:rPr lang="en-US" b="1" i="1" dirty="0" err="1">
                <a:solidFill>
                  <a:srgbClr val="FF0000"/>
                </a:solidFill>
              </a:rPr>
              <a:t>thể</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cơ</a:t>
            </a:r>
            <a:r>
              <a:rPr lang="en-US" b="1" i="1" dirty="0">
                <a:solidFill>
                  <a:srgbClr val="FF0000"/>
                </a:solidFill>
              </a:rPr>
              <a:t> </a:t>
            </a:r>
            <a:r>
              <a:rPr lang="en-US" b="1" i="1" dirty="0" err="1">
                <a:solidFill>
                  <a:srgbClr val="FF0000"/>
                </a:solidFill>
              </a:rPr>
              <a:t>thể</a:t>
            </a:r>
            <a:r>
              <a:rPr lang="en-US" b="1" i="1" dirty="0">
                <a:solidFill>
                  <a:srgbClr val="FF0000"/>
                </a:solidFill>
              </a:rPr>
              <a:t> </a:t>
            </a:r>
            <a:r>
              <a:rPr lang="en-US" b="1" i="1" dirty="0" err="1">
                <a:solidFill>
                  <a:srgbClr val="FF0000"/>
                </a:solidFill>
              </a:rPr>
              <a:t>khỏe</a:t>
            </a:r>
            <a:r>
              <a:rPr lang="en-US" b="1" i="1" dirty="0">
                <a:solidFill>
                  <a:srgbClr val="FF0000"/>
                </a:solidFill>
              </a:rPr>
              <a:t> </a:t>
            </a:r>
            <a:r>
              <a:rPr lang="en-US" b="1" i="1" dirty="0" err="1">
                <a:solidFill>
                  <a:srgbClr val="FF0000"/>
                </a:solidFill>
              </a:rPr>
              <a:t>mạnh</a:t>
            </a:r>
            <a:r>
              <a:rPr lang="en-US" b="1" i="1" dirty="0">
                <a:solidFill>
                  <a:srgbClr val="FF0000"/>
                </a:solidFill>
              </a:rPr>
              <a:t>.</a:t>
            </a:r>
            <a:endParaRPr lang="vi-VN" b="1" i="1" dirty="0">
              <a:solidFill>
                <a:srgbClr val="FF0000"/>
              </a:solidFill>
            </a:endParaRPr>
          </a:p>
        </p:txBody>
      </p:sp>
    </p:spTree>
    <p:extLst>
      <p:ext uri="{BB962C8B-B14F-4D97-AF65-F5344CB8AC3E}">
        <p14:creationId xmlns:p14="http://schemas.microsoft.com/office/powerpoint/2010/main" val="24587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9144000" cy="5147732"/>
          </a:xfrm>
          <a:prstGeom prst="rect">
            <a:avLst/>
          </a:prstGeom>
        </p:spPr>
      </p:pic>
      <p:sp>
        <p:nvSpPr>
          <p:cNvPr id="20" name="Oval 19">
            <a:extLst>
              <a:ext uri="{FF2B5EF4-FFF2-40B4-BE49-F238E27FC236}">
                <a16:creationId xmlns:a16="http://schemas.microsoft.com/office/drawing/2014/main" id="{C0325518-2F7D-4F2F-A352-96271AFDA392}"/>
              </a:ext>
            </a:extLst>
          </p:cNvPr>
          <p:cNvSpPr/>
          <p:nvPr/>
        </p:nvSpPr>
        <p:spPr>
          <a:xfrm>
            <a:off x="1291605" y="2271323"/>
            <a:ext cx="1156122" cy="1156122"/>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9">
              <a:solidFill>
                <a:prstClr val="white"/>
              </a:solidFill>
              <a:latin typeface="Calibri" panose="020F0502020204030204"/>
            </a:endParaRPr>
          </a:p>
        </p:txBody>
      </p:sp>
      <p:sp>
        <p:nvSpPr>
          <p:cNvPr id="21" name="Oval 20">
            <a:extLst>
              <a:ext uri="{FF2B5EF4-FFF2-40B4-BE49-F238E27FC236}">
                <a16:creationId xmlns:a16="http://schemas.microsoft.com/office/drawing/2014/main" id="{218DF5D8-F399-410C-8784-70115665CF19}"/>
              </a:ext>
            </a:extLst>
          </p:cNvPr>
          <p:cNvSpPr/>
          <p:nvPr/>
        </p:nvSpPr>
        <p:spPr>
          <a:xfrm>
            <a:off x="3095026" y="2281631"/>
            <a:ext cx="1156122" cy="1156122"/>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9">
              <a:solidFill>
                <a:prstClr val="white"/>
              </a:solidFill>
              <a:latin typeface="Calibri" panose="020F0502020204030204"/>
            </a:endParaRPr>
          </a:p>
        </p:txBody>
      </p:sp>
      <p:sp>
        <p:nvSpPr>
          <p:cNvPr id="22" name="Oval 21">
            <a:extLst>
              <a:ext uri="{FF2B5EF4-FFF2-40B4-BE49-F238E27FC236}">
                <a16:creationId xmlns:a16="http://schemas.microsoft.com/office/drawing/2014/main" id="{28501CB9-3D48-4B08-A5AD-77E87F6419EE}"/>
              </a:ext>
            </a:extLst>
          </p:cNvPr>
          <p:cNvSpPr/>
          <p:nvPr/>
        </p:nvSpPr>
        <p:spPr>
          <a:xfrm>
            <a:off x="4898447" y="2271323"/>
            <a:ext cx="1156122" cy="1156122"/>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9">
              <a:solidFill>
                <a:prstClr val="white"/>
              </a:solidFill>
              <a:latin typeface="Calibri" panose="020F0502020204030204"/>
            </a:endParaRPr>
          </a:p>
        </p:txBody>
      </p:sp>
      <p:sp>
        <p:nvSpPr>
          <p:cNvPr id="23" name="Oval 22">
            <a:extLst>
              <a:ext uri="{FF2B5EF4-FFF2-40B4-BE49-F238E27FC236}">
                <a16:creationId xmlns:a16="http://schemas.microsoft.com/office/drawing/2014/main" id="{849C8A21-D062-4203-943D-349B818F5A7E}"/>
              </a:ext>
            </a:extLst>
          </p:cNvPr>
          <p:cNvSpPr/>
          <p:nvPr/>
        </p:nvSpPr>
        <p:spPr>
          <a:xfrm>
            <a:off x="6701868" y="2271323"/>
            <a:ext cx="1156122" cy="1156122"/>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09">
              <a:solidFill>
                <a:prstClr val="white"/>
              </a:solidFill>
              <a:latin typeface="Calibri" panose="020F0502020204030204"/>
            </a:endParaRPr>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286" y="2384870"/>
            <a:ext cx="811223" cy="811223"/>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819" y="2429399"/>
            <a:ext cx="811223" cy="811223"/>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2234" y="2443771"/>
            <a:ext cx="811223" cy="811223"/>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4228" y="2472440"/>
            <a:ext cx="811223" cy="811223"/>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65702" y="3437753"/>
            <a:ext cx="1592723" cy="233642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Chuẩn</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bị</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đầy</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đủ</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sách</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vở</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đồ</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dùng</a:t>
            </a:r>
            <a:endParaRPr lang="zh-CN" altLang="en-US" sz="2931"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76725" y="3428999"/>
            <a:ext cx="1592723" cy="2345177"/>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pP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Tập</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trung</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lắng</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nghe</a:t>
            </a:r>
            <a:endParaRPr lang="zh-CN" altLang="en-US" sz="2931"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146" y="3429000"/>
            <a:ext cx="1592723" cy="2345176"/>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pP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Chủ</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động</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ghi</a:t>
            </a:r>
            <a:r>
              <a:rPr lang="en-US" altLang="zh-CN" sz="2931"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931" b="1" dirty="0" err="1">
                <a:solidFill>
                  <a:srgbClr val="44546A">
                    <a:lumMod val="50000"/>
                  </a:srgbClr>
                </a:solidFill>
                <a:latin typeface="Times New Roman" panose="02020603050405020304" pitchFamily="18" charset="0"/>
                <a:cs typeface="Times New Roman" panose="02020603050405020304" pitchFamily="18" charset="0"/>
                <a:sym typeface="+mn-ea"/>
              </a:rPr>
              <a:t>chép</a:t>
            </a:r>
            <a:endParaRPr lang="zh-CN" altLang="en-US" sz="2931"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83567" y="3429001"/>
            <a:ext cx="1592723" cy="2345174"/>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Thực</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hành</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yêu</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cầu</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của</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giáo</a:t>
            </a:r>
            <a:r>
              <a:rPr lang="en-US" altLang="zh-CN" sz="2700" b="1" dirty="0">
                <a:solidFill>
                  <a:srgbClr val="44546A">
                    <a:lumMod val="50000"/>
                  </a:srgbClr>
                </a:solidFill>
                <a:latin typeface="Times New Roman" panose="02020603050405020304" pitchFamily="18" charset="0"/>
                <a:cs typeface="Times New Roman" panose="02020603050405020304" pitchFamily="18" charset="0"/>
                <a:sym typeface="+mn-ea"/>
              </a:rPr>
              <a:t> </a:t>
            </a:r>
            <a:r>
              <a:rPr lang="en-US" altLang="zh-CN" sz="2700" b="1" dirty="0" err="1">
                <a:solidFill>
                  <a:srgbClr val="44546A">
                    <a:lumMod val="50000"/>
                  </a:srgbClr>
                </a:solidFill>
                <a:latin typeface="Times New Roman" panose="02020603050405020304" pitchFamily="18" charset="0"/>
                <a:cs typeface="Times New Roman" panose="02020603050405020304" pitchFamily="18" charset="0"/>
                <a:sym typeface="+mn-ea"/>
              </a:rPr>
              <a:t>viên</a:t>
            </a:r>
            <a:endParaRPr lang="zh-CN" altLang="en-US" sz="2700" b="1" dirty="0">
              <a:solidFill>
                <a:srgbClr val="44546A">
                  <a:lumMod val="50000"/>
                </a:srgbClr>
              </a:solidFill>
              <a:latin typeface="Times New Roman" panose="02020603050405020304" pitchFamily="18" charset="0"/>
              <a:cs typeface="Times New Roman" panose="02020603050405020304" pitchFamily="18" charset="0"/>
              <a:sym typeface="+mn-ea"/>
            </a:endParaRPr>
          </a:p>
        </p:txBody>
      </p:sp>
      <p:cxnSp>
        <p:nvCxnSpPr>
          <p:cNvPr id="15" name="Straight Connector 14"/>
          <p:cNvCxnSpPr/>
          <p:nvPr/>
        </p:nvCxnSpPr>
        <p:spPr>
          <a:xfrm>
            <a:off x="18336" y="1333334"/>
            <a:ext cx="910733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88221" y="1081513"/>
            <a:ext cx="6367559" cy="509076"/>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defTabSz="685800"/>
            <a:r>
              <a:rPr lang="en-US" altLang="zh-CN" sz="2390" b="1" spc="449"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390" b="1" spc="449"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1468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3437" y="377965"/>
            <a:ext cx="8152279" cy="925793"/>
          </a:xfrm>
        </p:spPr>
        <p:txBody>
          <a:bodyPr>
            <a:noAutofit/>
          </a:bodyPr>
          <a:lstStyle/>
          <a:p>
            <a:pPr algn="ctr">
              <a:lnSpc>
                <a:spcPct val="100000"/>
              </a:lnSpc>
            </a:pPr>
            <a:r>
              <a:rPr lang="en-US" sz="4800" b="1">
                <a:solidFill>
                  <a:schemeClr val="accent5">
                    <a:lumMod val="50000"/>
                  </a:schemeClr>
                </a:solidFill>
              </a:rPr>
              <a:t>Tác hại của việc hít thở không khí ô nhiễm là gì? </a:t>
            </a:r>
            <a:endParaRPr lang="vi-VN" sz="4800" b="1">
              <a:solidFill>
                <a:schemeClr val="accent5">
                  <a:lumMod val="50000"/>
                </a:schemeClr>
              </a:solidFill>
            </a:endParaRPr>
          </a:p>
        </p:txBody>
      </p:sp>
      <p:pic>
        <p:nvPicPr>
          <p:cNvPr id="4098" name="Picture 2" descr="http://www.thiennhien.net/wp-content/uploads/2013/10/211013_MT_onhiem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2" y="1863446"/>
            <a:ext cx="4558552" cy="2938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vacne.org.vn/Images/image/Thang5-2014/Ngay%2023/O%20nhiem%20khong%20khi%20-%20sat%20nhan%20tham%20l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906" y="1863446"/>
            <a:ext cx="4149288" cy="2938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07577" y="5147608"/>
            <a:ext cx="9036423" cy="1323439"/>
          </a:xfrm>
          <a:prstGeom prst="rect">
            <a:avLst/>
          </a:prstGeom>
        </p:spPr>
        <p:txBody>
          <a:bodyPr wrap="square">
            <a:spAutoFit/>
          </a:bodyPr>
          <a:lstStyle/>
          <a:p>
            <a:pPr algn="ctr"/>
            <a:r>
              <a:rPr lang="en-US" sz="4000" i="1" dirty="0" err="1">
                <a:solidFill>
                  <a:srgbClr val="FF0000"/>
                </a:solidFill>
              </a:rPr>
              <a:t>Hít</a:t>
            </a:r>
            <a:r>
              <a:rPr lang="en-US" sz="4000" i="1" dirty="0">
                <a:solidFill>
                  <a:srgbClr val="FF0000"/>
                </a:solidFill>
              </a:rPr>
              <a:t> </a:t>
            </a:r>
            <a:r>
              <a:rPr lang="en-US" sz="4000" i="1" dirty="0" err="1">
                <a:solidFill>
                  <a:srgbClr val="FF0000"/>
                </a:solidFill>
              </a:rPr>
              <a:t>thở</a:t>
            </a:r>
            <a:r>
              <a:rPr lang="en-US" sz="4000" i="1" dirty="0">
                <a:solidFill>
                  <a:srgbClr val="FF0000"/>
                </a:solidFill>
              </a:rPr>
              <a:t> </a:t>
            </a:r>
            <a:r>
              <a:rPr lang="en-US" sz="4000" i="1" dirty="0" err="1">
                <a:solidFill>
                  <a:srgbClr val="FF0000"/>
                </a:solidFill>
              </a:rPr>
              <a:t>không</a:t>
            </a:r>
            <a:r>
              <a:rPr lang="en-US" sz="4000" i="1" dirty="0">
                <a:solidFill>
                  <a:srgbClr val="FF0000"/>
                </a:solidFill>
              </a:rPr>
              <a:t> </a:t>
            </a:r>
            <a:r>
              <a:rPr lang="en-US" sz="4000" i="1" dirty="0" err="1">
                <a:solidFill>
                  <a:srgbClr val="FF0000"/>
                </a:solidFill>
              </a:rPr>
              <a:t>khí</a:t>
            </a:r>
            <a:r>
              <a:rPr lang="en-US" sz="4000" i="1" dirty="0">
                <a:solidFill>
                  <a:srgbClr val="FF0000"/>
                </a:solidFill>
              </a:rPr>
              <a:t> ô </a:t>
            </a:r>
            <a:r>
              <a:rPr lang="en-US" sz="4000" i="1" dirty="0" err="1">
                <a:solidFill>
                  <a:srgbClr val="FF0000"/>
                </a:solidFill>
              </a:rPr>
              <a:t>nhiễm</a:t>
            </a:r>
            <a:r>
              <a:rPr lang="en-US" sz="4000" i="1" dirty="0">
                <a:solidFill>
                  <a:srgbClr val="FF0000"/>
                </a:solidFill>
              </a:rPr>
              <a:t> </a:t>
            </a:r>
            <a:r>
              <a:rPr lang="en-US" sz="4000" i="1" dirty="0" err="1">
                <a:solidFill>
                  <a:srgbClr val="FF0000"/>
                </a:solidFill>
              </a:rPr>
              <a:t>có</a:t>
            </a:r>
            <a:r>
              <a:rPr lang="en-US" sz="4000" i="1" dirty="0">
                <a:solidFill>
                  <a:srgbClr val="FF0000"/>
                </a:solidFill>
              </a:rPr>
              <a:t> </a:t>
            </a:r>
            <a:r>
              <a:rPr lang="en-US" sz="4000" i="1" dirty="0" err="1">
                <a:solidFill>
                  <a:srgbClr val="FF0000"/>
                </a:solidFill>
              </a:rPr>
              <a:t>nhiều</a:t>
            </a:r>
            <a:r>
              <a:rPr lang="en-US" sz="4000" i="1" dirty="0">
                <a:solidFill>
                  <a:srgbClr val="FF0000"/>
                </a:solidFill>
              </a:rPr>
              <a:t> </a:t>
            </a:r>
            <a:r>
              <a:rPr lang="en-US" sz="4000" i="1" dirty="0" err="1">
                <a:solidFill>
                  <a:srgbClr val="FF0000"/>
                </a:solidFill>
              </a:rPr>
              <a:t>khí</a:t>
            </a:r>
            <a:r>
              <a:rPr lang="en-US" sz="4000" i="1" dirty="0">
                <a:solidFill>
                  <a:srgbClr val="FF0000"/>
                </a:solidFill>
              </a:rPr>
              <a:t> </a:t>
            </a:r>
          </a:p>
          <a:p>
            <a:pPr algn="ctr"/>
            <a:r>
              <a:rPr lang="en-US" sz="4000" i="1" dirty="0" err="1">
                <a:solidFill>
                  <a:srgbClr val="FF0000"/>
                </a:solidFill>
              </a:rPr>
              <a:t>các</a:t>
            </a:r>
            <a:r>
              <a:rPr lang="en-US" sz="4000" i="1" dirty="0">
                <a:solidFill>
                  <a:srgbClr val="FF0000"/>
                </a:solidFill>
              </a:rPr>
              <a:t> – </a:t>
            </a:r>
            <a:r>
              <a:rPr lang="en-US" sz="4000" i="1" dirty="0" err="1">
                <a:solidFill>
                  <a:srgbClr val="FF0000"/>
                </a:solidFill>
              </a:rPr>
              <a:t>bô</a:t>
            </a:r>
            <a:r>
              <a:rPr lang="en-US" sz="4000" i="1" dirty="0">
                <a:solidFill>
                  <a:srgbClr val="FF0000"/>
                </a:solidFill>
              </a:rPr>
              <a:t> – </a:t>
            </a:r>
            <a:r>
              <a:rPr lang="en-US" sz="4000" i="1" dirty="0" err="1">
                <a:solidFill>
                  <a:srgbClr val="FF0000"/>
                </a:solidFill>
              </a:rPr>
              <a:t>níc</a:t>
            </a:r>
            <a:r>
              <a:rPr lang="en-US" sz="4000" i="1" dirty="0">
                <a:solidFill>
                  <a:srgbClr val="FF0000"/>
                </a:solidFill>
              </a:rPr>
              <a:t>, </a:t>
            </a:r>
            <a:r>
              <a:rPr lang="en-US" sz="4000" i="1" dirty="0" err="1">
                <a:solidFill>
                  <a:srgbClr val="FF0000"/>
                </a:solidFill>
              </a:rPr>
              <a:t>bụi</a:t>
            </a:r>
            <a:r>
              <a:rPr lang="en-US" sz="4000" i="1" dirty="0">
                <a:solidFill>
                  <a:srgbClr val="FF0000"/>
                </a:solidFill>
              </a:rPr>
              <a:t> </a:t>
            </a:r>
            <a:r>
              <a:rPr lang="en-US" sz="4000" i="1" dirty="0" err="1">
                <a:solidFill>
                  <a:srgbClr val="FF0000"/>
                </a:solidFill>
              </a:rPr>
              <a:t>bẩn</a:t>
            </a:r>
            <a:r>
              <a:rPr lang="en-US" sz="4000" i="1" dirty="0">
                <a:solidFill>
                  <a:srgbClr val="FF0000"/>
                </a:solidFill>
              </a:rPr>
              <a:t> </a:t>
            </a:r>
            <a:r>
              <a:rPr lang="en-US" sz="4000" i="1" dirty="0" err="1">
                <a:solidFill>
                  <a:srgbClr val="FF0000"/>
                </a:solidFill>
              </a:rPr>
              <a:t>có</a:t>
            </a:r>
            <a:r>
              <a:rPr lang="en-US" sz="4000" i="1" dirty="0">
                <a:solidFill>
                  <a:srgbClr val="FF0000"/>
                </a:solidFill>
              </a:rPr>
              <a:t> </a:t>
            </a:r>
            <a:r>
              <a:rPr lang="en-US" sz="4000" i="1" dirty="0" err="1">
                <a:solidFill>
                  <a:srgbClr val="FF0000"/>
                </a:solidFill>
              </a:rPr>
              <a:t>hại</a:t>
            </a:r>
            <a:r>
              <a:rPr lang="en-US" sz="4000" i="1" dirty="0">
                <a:solidFill>
                  <a:srgbClr val="FF0000"/>
                </a:solidFill>
              </a:rPr>
              <a:t> </a:t>
            </a:r>
            <a:r>
              <a:rPr lang="en-US" sz="4000" i="1" dirty="0" err="1">
                <a:solidFill>
                  <a:srgbClr val="FF0000"/>
                </a:solidFill>
              </a:rPr>
              <a:t>cho</a:t>
            </a:r>
            <a:r>
              <a:rPr lang="en-US" sz="4000" i="1" dirty="0">
                <a:solidFill>
                  <a:srgbClr val="FF0000"/>
                </a:solidFill>
              </a:rPr>
              <a:t> </a:t>
            </a:r>
            <a:r>
              <a:rPr lang="en-US" sz="4000" i="1" dirty="0" err="1">
                <a:solidFill>
                  <a:srgbClr val="FF0000"/>
                </a:solidFill>
              </a:rPr>
              <a:t>sức</a:t>
            </a:r>
            <a:r>
              <a:rPr lang="en-US" sz="4000" i="1" dirty="0">
                <a:solidFill>
                  <a:srgbClr val="FF0000"/>
                </a:solidFill>
              </a:rPr>
              <a:t> </a:t>
            </a:r>
            <a:r>
              <a:rPr lang="en-US" sz="4000" i="1" dirty="0" err="1">
                <a:solidFill>
                  <a:srgbClr val="FF0000"/>
                </a:solidFill>
              </a:rPr>
              <a:t>khỏe</a:t>
            </a:r>
            <a:endParaRPr lang="vi-VN" sz="4000" i="1" dirty="0">
              <a:solidFill>
                <a:srgbClr val="FF0000"/>
              </a:solidFill>
            </a:endParaRPr>
          </a:p>
        </p:txBody>
      </p:sp>
    </p:spTree>
    <p:extLst>
      <p:ext uri="{BB962C8B-B14F-4D97-AF65-F5344CB8AC3E}">
        <p14:creationId xmlns:p14="http://schemas.microsoft.com/office/powerpoint/2010/main" val="30008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http://previews.123rf.com/images/usikova/usikova1310/usikova131000001/23161111-kids-school-yellow-background--Stock-Vector-school-border-tea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6"/>
            <a:ext cx="9144000" cy="690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3185" y="-49026"/>
            <a:ext cx="5237630" cy="6186309"/>
          </a:xfrm>
          <a:prstGeom prst="rect">
            <a:avLst/>
          </a:prstGeom>
          <a:noFill/>
        </p:spPr>
        <p:txBody>
          <a:bodyPr wrap="square" rtlCol="0">
            <a:spAutoFit/>
          </a:bodyPr>
          <a:lstStyle/>
          <a:p>
            <a:pPr algn="ctr"/>
            <a:r>
              <a:rPr lang="en-US" sz="3200" b="1">
                <a:solidFill>
                  <a:srgbClr val="C00000"/>
                </a:solidFill>
              </a:rPr>
              <a:t>KẾT LUẬN</a:t>
            </a:r>
          </a:p>
          <a:p>
            <a:r>
              <a:rPr lang="vi-VN" sz="2800" i="1"/>
              <a:t>- Không khí trong lành là không khí chứa nhiều khí oxi, ít khí các-bô-níc và khói bụi… Khí oxi cần cho hoạt động sống của cơ thể. Vì vậy, thở không khí trong lành sẽ giúp ta khỏe mạnh. </a:t>
            </a:r>
            <a:endParaRPr lang="vi-VN" sz="2800"/>
          </a:p>
          <a:p>
            <a:r>
              <a:rPr lang="vi-VN" sz="2800" i="1"/>
              <a:t>- Không khí chứa nhiều khí các-bô-níc, khói, bụi là không khí bị ô nhiễm. Vì vậy, thở không khí bị ô nhiễm sẽ có hại cho sức khỏe.</a:t>
            </a:r>
            <a:endParaRPr lang="vi-VN" sz="2800"/>
          </a:p>
          <a:p>
            <a:pPr algn="just"/>
            <a:endParaRPr lang="vi-VN" sz="2800" i="1"/>
          </a:p>
          <a:p>
            <a:endParaRPr lang="vi-VN" sz="2800"/>
          </a:p>
        </p:txBody>
      </p:sp>
    </p:spTree>
    <p:extLst>
      <p:ext uri="{BB962C8B-B14F-4D97-AF65-F5344CB8AC3E}">
        <p14:creationId xmlns:p14="http://schemas.microsoft.com/office/powerpoint/2010/main" val="403623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clipartpanda.com/layout-clipart-original-6704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 y="121024"/>
            <a:ext cx="7799294" cy="6736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3799" y="3254189"/>
            <a:ext cx="6387353" cy="1446550"/>
          </a:xfrm>
          <a:prstGeom prst="rect">
            <a:avLst/>
          </a:prstGeom>
          <a:noFill/>
        </p:spPr>
        <p:txBody>
          <a:bodyPr wrap="square" rtlCol="0">
            <a:spAutoFit/>
          </a:bodyPr>
          <a:lstStyle/>
          <a:p>
            <a:pPr marL="285750" indent="-285750" algn="just">
              <a:buFontTx/>
              <a:buChar char="-"/>
            </a:pPr>
            <a:r>
              <a:rPr lang="vi-VN" sz="4400" b="1" dirty="0">
                <a:solidFill>
                  <a:srgbClr val="FF0000"/>
                </a:solidFill>
              </a:rPr>
              <a:t>Xem trước bài sau: </a:t>
            </a:r>
            <a:r>
              <a:rPr lang="vi-VN" sz="4400" b="1" i="1" dirty="0">
                <a:solidFill>
                  <a:srgbClr val="FF0000"/>
                </a:solidFill>
              </a:rPr>
              <a:t>“Vệ sinh hô hấp”.</a:t>
            </a:r>
          </a:p>
        </p:txBody>
      </p:sp>
      <p:sp>
        <p:nvSpPr>
          <p:cNvPr id="5" name="TextBox 4">
            <a:extLst>
              <a:ext uri="{FF2B5EF4-FFF2-40B4-BE49-F238E27FC236}">
                <a16:creationId xmlns:a16="http://schemas.microsoft.com/office/drawing/2014/main" id="{9611682A-04A4-4213-81DC-55F91EC98433}"/>
              </a:ext>
            </a:extLst>
          </p:cNvPr>
          <p:cNvSpPr txBox="1"/>
          <p:nvPr/>
        </p:nvSpPr>
        <p:spPr>
          <a:xfrm>
            <a:off x="318655" y="1454727"/>
            <a:ext cx="8520545" cy="78970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4038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 y="4259141"/>
            <a:ext cx="8763705" cy="2208894"/>
          </a:xfrm>
          <a:prstGeom prst="rect">
            <a:avLst/>
          </a:prstGeom>
        </p:spPr>
      </p:pic>
      <p:sp>
        <p:nvSpPr>
          <p:cNvPr id="7" name="TextBox 6"/>
          <p:cNvSpPr txBox="1"/>
          <p:nvPr/>
        </p:nvSpPr>
        <p:spPr>
          <a:xfrm>
            <a:off x="1211049" y="712179"/>
            <a:ext cx="7234517" cy="923330"/>
          </a:xfrm>
          <a:prstGeom prst="rect">
            <a:avLst/>
          </a:prstGeom>
          <a:noFill/>
        </p:spPr>
        <p:txBody>
          <a:bodyPr wrap="square" rtlCol="0">
            <a:spAutoFit/>
          </a:bodyPr>
          <a:lstStyle/>
          <a:p>
            <a:pPr algn="ctr"/>
            <a:r>
              <a:rPr lang="en-US" sz="5400" b="1" dirty="0" err="1" smtClean="0">
                <a:solidFill>
                  <a:srgbClr val="E91E26"/>
                </a:solidFill>
              </a:rPr>
              <a:t>Tự</a:t>
            </a:r>
            <a:r>
              <a:rPr lang="en-US" sz="5400" b="1" dirty="0" smtClean="0">
                <a:solidFill>
                  <a:srgbClr val="E91E26"/>
                </a:solidFill>
              </a:rPr>
              <a:t> </a:t>
            </a:r>
            <a:r>
              <a:rPr lang="en-US" sz="5400" b="1" dirty="0" err="1">
                <a:solidFill>
                  <a:srgbClr val="E91E26"/>
                </a:solidFill>
              </a:rPr>
              <a:t>nhiên</a:t>
            </a:r>
            <a:r>
              <a:rPr lang="en-US" sz="5400" b="1" dirty="0">
                <a:solidFill>
                  <a:srgbClr val="E91E26"/>
                </a:solidFill>
              </a:rPr>
              <a:t> </a:t>
            </a:r>
            <a:r>
              <a:rPr lang="en-US" sz="5400" b="1" dirty="0" err="1">
                <a:solidFill>
                  <a:srgbClr val="E91E26"/>
                </a:solidFill>
              </a:rPr>
              <a:t>và</a:t>
            </a:r>
            <a:r>
              <a:rPr lang="en-US" sz="5400" b="1" dirty="0">
                <a:solidFill>
                  <a:srgbClr val="E91E26"/>
                </a:solidFill>
              </a:rPr>
              <a:t> </a:t>
            </a:r>
            <a:r>
              <a:rPr lang="en-US" sz="5400" b="1" dirty="0" err="1">
                <a:solidFill>
                  <a:srgbClr val="E91E26"/>
                </a:solidFill>
              </a:rPr>
              <a:t>xã</a:t>
            </a:r>
            <a:r>
              <a:rPr lang="en-US" sz="5400" b="1" dirty="0">
                <a:solidFill>
                  <a:srgbClr val="E91E26"/>
                </a:solidFill>
              </a:rPr>
              <a:t> </a:t>
            </a:r>
            <a:r>
              <a:rPr lang="en-US" sz="5400" b="1" dirty="0" err="1">
                <a:solidFill>
                  <a:srgbClr val="E91E26"/>
                </a:solidFill>
              </a:rPr>
              <a:t>hội</a:t>
            </a:r>
            <a:endParaRPr lang="vi-VN" sz="5400" b="1" dirty="0">
              <a:solidFill>
                <a:srgbClr val="E91E26"/>
              </a:solidFill>
            </a:endParaRPr>
          </a:p>
        </p:txBody>
      </p:sp>
      <p:sp>
        <p:nvSpPr>
          <p:cNvPr id="2" name="Rectangle 1">
            <a:extLst>
              <a:ext uri="{FF2B5EF4-FFF2-40B4-BE49-F238E27FC236}">
                <a16:creationId xmlns:a16="http://schemas.microsoft.com/office/drawing/2014/main" id="{FAB21E8E-6233-4717-B550-A79341B4918A}"/>
              </a:ext>
            </a:extLst>
          </p:cNvPr>
          <p:cNvSpPr/>
          <p:nvPr/>
        </p:nvSpPr>
        <p:spPr>
          <a:xfrm>
            <a:off x="1330036" y="2131717"/>
            <a:ext cx="6996545" cy="707886"/>
          </a:xfrm>
          <a:prstGeom prst="rect">
            <a:avLst/>
          </a:prstGeom>
        </p:spPr>
        <p:txBody>
          <a:bodyPr wrap="square">
            <a:spAutoFit/>
          </a:bodyPr>
          <a:lstStyle/>
          <a:p>
            <a:pPr algn="ctr"/>
            <a:r>
              <a:rPr lang="vi-VN" sz="4000" b="1" dirty="0">
                <a:solidFill>
                  <a:srgbClr val="002060"/>
                </a:solidFill>
                <a:latin typeface="HP001 5Ha" panose="020B0603050302020204" pitchFamily="34" charset="-127"/>
                <a:ea typeface="HP001 5Ha" panose="020B0603050302020204" pitchFamily="34" charset="-127"/>
              </a:rPr>
              <a:t>Bài 2: Nên thở như thế nào? </a:t>
            </a:r>
          </a:p>
        </p:txBody>
      </p:sp>
    </p:spTree>
    <p:extLst>
      <p:ext uri="{BB962C8B-B14F-4D97-AF65-F5344CB8AC3E}">
        <p14:creationId xmlns:p14="http://schemas.microsoft.com/office/powerpoint/2010/main" val="403121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91" y="-55880"/>
            <a:ext cx="7886700" cy="1325563"/>
          </a:xfrm>
        </p:spPr>
        <p:txBody>
          <a:bodyPr/>
          <a:lstStyle/>
          <a:p>
            <a:r>
              <a:rPr lang="en-US" b="1" u="sng" dirty="0" err="1"/>
              <a:t>Khởi</a:t>
            </a:r>
            <a:r>
              <a:rPr lang="en-US" b="1" u="sng" dirty="0"/>
              <a:t> </a:t>
            </a:r>
            <a:r>
              <a:rPr lang="en-US" b="1" u="sng" dirty="0" err="1"/>
              <a:t>động</a:t>
            </a:r>
            <a:r>
              <a:rPr lang="en-US" b="1" u="sng" dirty="0"/>
              <a:t>:</a:t>
            </a:r>
            <a:endParaRPr lang="vi-VN" b="1" u="sng" dirty="0"/>
          </a:p>
        </p:txBody>
      </p:sp>
      <p:pic>
        <p:nvPicPr>
          <p:cNvPr id="4" name="Picture 6" descr="http://previews.123rf.com/images/kozzzlova/kozzzlova0912/kozzzlova091200012/6083058-set-of-images-of-funny-kids-on-a-white-background-8-banners-and-speech-bubbles-theme-Stock-Vec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47240" t="9020" r="6341" b="49181"/>
          <a:stretch/>
        </p:blipFill>
        <p:spPr bwMode="auto">
          <a:xfrm>
            <a:off x="2528046" y="986850"/>
            <a:ext cx="6615954" cy="5957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8694" y="1310023"/>
            <a:ext cx="4988859" cy="1323439"/>
          </a:xfrm>
          <a:prstGeom prst="rect">
            <a:avLst/>
          </a:prstGeom>
          <a:noFill/>
        </p:spPr>
        <p:txBody>
          <a:bodyPr wrap="square" rtlCol="0">
            <a:spAutoFit/>
          </a:bodyPr>
          <a:lstStyle/>
          <a:p>
            <a:r>
              <a:rPr lang="vi-VN" sz="4000" i="1">
                <a:solidFill>
                  <a:srgbClr val="C00000"/>
                </a:solidFill>
                <a:cs typeface="Arial" panose="020B0604020202020204" pitchFamily="34" charset="0"/>
              </a:rPr>
              <a:t>Cơ quan hô hấp gồm những bộ phận nào?</a:t>
            </a:r>
            <a:endParaRPr lang="vi-VN" sz="4000" i="1">
              <a:solidFill>
                <a:srgbClr val="C00000"/>
              </a:solidFill>
            </a:endParaRPr>
          </a:p>
        </p:txBody>
      </p:sp>
      <p:sp>
        <p:nvSpPr>
          <p:cNvPr id="6" name="TextBox 5"/>
          <p:cNvSpPr txBox="1"/>
          <p:nvPr/>
        </p:nvSpPr>
        <p:spPr>
          <a:xfrm>
            <a:off x="2998693" y="1123269"/>
            <a:ext cx="4988859" cy="1938992"/>
          </a:xfrm>
          <a:prstGeom prst="rect">
            <a:avLst/>
          </a:prstGeom>
          <a:noFill/>
        </p:spPr>
        <p:txBody>
          <a:bodyPr wrap="square" rtlCol="0">
            <a:spAutoFit/>
          </a:bodyPr>
          <a:lstStyle/>
          <a:p>
            <a:pPr algn="ctr"/>
            <a:r>
              <a:rPr lang="vi-VN" sz="4000" i="1">
                <a:solidFill>
                  <a:srgbClr val="C00000"/>
                </a:solidFill>
                <a:cs typeface="Arial" panose="020B0604020202020204" pitchFamily="34" charset="0"/>
              </a:rPr>
              <a:t>Cơ quan hô hấp gồm mũi, khí quản, phế quản và 2 lá phổi</a:t>
            </a:r>
            <a:endParaRPr lang="vi-VN" sz="4000" i="1">
              <a:solidFill>
                <a:srgbClr val="C00000"/>
              </a:solidFill>
            </a:endParaRPr>
          </a:p>
        </p:txBody>
      </p:sp>
    </p:spTree>
    <p:extLst>
      <p:ext uri="{BB962C8B-B14F-4D97-AF65-F5344CB8AC3E}">
        <p14:creationId xmlns:p14="http://schemas.microsoft.com/office/powerpoint/2010/main" val="16793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91" y="-55880"/>
            <a:ext cx="7886700" cy="1325563"/>
          </a:xfrm>
        </p:spPr>
        <p:txBody>
          <a:bodyPr/>
          <a:lstStyle/>
          <a:p>
            <a:r>
              <a:rPr lang="en-US" b="1" u="sng" dirty="0" err="1"/>
              <a:t>Khởi</a:t>
            </a:r>
            <a:r>
              <a:rPr lang="en-US" b="1" u="sng" dirty="0"/>
              <a:t> </a:t>
            </a:r>
            <a:r>
              <a:rPr lang="en-US" b="1" u="sng" dirty="0" err="1"/>
              <a:t>động</a:t>
            </a:r>
            <a:r>
              <a:rPr lang="en-US" b="1" u="sng" dirty="0"/>
              <a:t>:</a:t>
            </a:r>
            <a:endParaRPr lang="vi-VN" b="1" u="sng" dirty="0"/>
          </a:p>
        </p:txBody>
      </p:sp>
      <p:pic>
        <p:nvPicPr>
          <p:cNvPr id="4" name="Picture 6" descr="http://previews.123rf.com/images/kozzzlova/kozzzlova0912/kozzzlova091200012/6083058-set-of-images-of-funny-kids-on-a-white-background-8-banners-and-speech-bubbles-theme-Stock-Vec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47240" t="9020" r="6341" b="49181"/>
          <a:stretch/>
        </p:blipFill>
        <p:spPr bwMode="auto">
          <a:xfrm>
            <a:off x="2528046" y="986850"/>
            <a:ext cx="6615954" cy="5957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4224" y="1269683"/>
            <a:ext cx="5328397" cy="1446550"/>
          </a:xfrm>
          <a:prstGeom prst="rect">
            <a:avLst/>
          </a:prstGeom>
          <a:noFill/>
        </p:spPr>
        <p:txBody>
          <a:bodyPr wrap="square" rtlCol="0">
            <a:spAutoFit/>
          </a:bodyPr>
          <a:lstStyle/>
          <a:p>
            <a:r>
              <a:rPr lang="vi-VN" sz="4400" i="1">
                <a:solidFill>
                  <a:srgbClr val="C00000"/>
                </a:solidFill>
                <a:cs typeface="Arial" panose="020B0604020202020204" pitchFamily="34" charset="0"/>
              </a:rPr>
              <a:t>Nêu vai trò của hoạt động thở ?</a:t>
            </a:r>
            <a:endParaRPr lang="vi-VN" sz="4400" i="1">
              <a:solidFill>
                <a:srgbClr val="C00000"/>
              </a:solidFill>
            </a:endParaRPr>
          </a:p>
        </p:txBody>
      </p:sp>
      <p:sp>
        <p:nvSpPr>
          <p:cNvPr id="6" name="TextBox 5"/>
          <p:cNvSpPr txBox="1"/>
          <p:nvPr/>
        </p:nvSpPr>
        <p:spPr>
          <a:xfrm>
            <a:off x="2850777" y="1081852"/>
            <a:ext cx="5328397" cy="1938992"/>
          </a:xfrm>
          <a:prstGeom prst="rect">
            <a:avLst/>
          </a:prstGeom>
          <a:noFill/>
        </p:spPr>
        <p:txBody>
          <a:bodyPr wrap="square" rtlCol="0">
            <a:spAutoFit/>
          </a:bodyPr>
          <a:lstStyle/>
          <a:p>
            <a:pPr algn="ctr"/>
            <a:r>
              <a:rPr lang="vi-VN" sz="4000" i="1">
                <a:solidFill>
                  <a:srgbClr val="C00000"/>
                </a:solidFill>
                <a:cs typeface="Arial" panose="020B0604020202020204" pitchFamily="34" charset="0"/>
              </a:rPr>
              <a:t>Nhờ có hoạt động thở cơ thể chúng ta luôn có đủ oxi để sống.</a:t>
            </a:r>
            <a:endParaRPr lang="vi-VN" sz="4000" i="1">
              <a:solidFill>
                <a:srgbClr val="C00000"/>
              </a:solidFill>
            </a:endParaRPr>
          </a:p>
        </p:txBody>
      </p:sp>
    </p:spTree>
    <p:extLst>
      <p:ext uri="{BB962C8B-B14F-4D97-AF65-F5344CB8AC3E}">
        <p14:creationId xmlns:p14="http://schemas.microsoft.com/office/powerpoint/2010/main" val="2939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046" y="268941"/>
            <a:ext cx="8901953" cy="1446550"/>
          </a:xfrm>
          <a:prstGeom prst="rect">
            <a:avLst/>
          </a:prstGeom>
          <a:noFill/>
        </p:spPr>
        <p:txBody>
          <a:bodyPr wrap="square" rtlCol="0">
            <a:spAutoFit/>
          </a:bodyPr>
          <a:lstStyle/>
          <a:p>
            <a:pPr algn="ctr"/>
            <a:r>
              <a:rPr lang="en-US" sz="4400" dirty="0" err="1"/>
              <a:t>Nhìn</a:t>
            </a:r>
            <a:r>
              <a:rPr lang="vi-VN" sz="4400" dirty="0"/>
              <a:t> vào hình và nói đường đi của không khí khi hít vào, thở ra ?</a:t>
            </a:r>
          </a:p>
        </p:txBody>
      </p:sp>
      <p:pic>
        <p:nvPicPr>
          <p:cNvPr id="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694" y="2063284"/>
            <a:ext cx="5899971" cy="3597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29"/>
          <p:cNvSpPr txBox="1">
            <a:spLocks noChangeArrowheads="1"/>
          </p:cNvSpPr>
          <p:nvPr/>
        </p:nvSpPr>
        <p:spPr bwMode="auto">
          <a:xfrm>
            <a:off x="2559051" y="5747395"/>
            <a:ext cx="1440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800" b="1">
                <a:solidFill>
                  <a:srgbClr val="FF0000"/>
                </a:solidFill>
                <a:latin typeface="Times New Roman" panose="02020603050405020304" pitchFamily="18" charset="0"/>
              </a:rPr>
              <a:t>H</a:t>
            </a:r>
            <a:r>
              <a:rPr lang="vi-VN" altLang="vi-VN" sz="2800" b="1">
                <a:solidFill>
                  <a:srgbClr val="FF0000"/>
                </a:solidFill>
                <a:latin typeface="Times New Roman" panose="02020603050405020304" pitchFamily="18" charset="0"/>
              </a:rPr>
              <a:t>ít</a:t>
            </a:r>
            <a:r>
              <a:rPr lang="en-US" altLang="vi-VN" sz="2800" b="1">
                <a:solidFill>
                  <a:srgbClr val="FF0000"/>
                </a:solidFill>
                <a:latin typeface="Times New Roman" panose="02020603050405020304" pitchFamily="18" charset="0"/>
              </a:rPr>
              <a:t> v</a:t>
            </a:r>
            <a:r>
              <a:rPr lang="vi-VN" altLang="vi-VN" sz="2800" b="1">
                <a:solidFill>
                  <a:srgbClr val="FF0000"/>
                </a:solidFill>
                <a:latin typeface="Times New Roman" panose="02020603050405020304" pitchFamily="18" charset="0"/>
              </a:rPr>
              <a:t>ào</a:t>
            </a:r>
          </a:p>
        </p:txBody>
      </p:sp>
      <p:sp>
        <p:nvSpPr>
          <p:cNvPr id="6" name="Text Box 30"/>
          <p:cNvSpPr txBox="1">
            <a:spLocks noChangeArrowheads="1"/>
          </p:cNvSpPr>
          <p:nvPr/>
        </p:nvSpPr>
        <p:spPr bwMode="auto">
          <a:xfrm>
            <a:off x="5667935" y="5747395"/>
            <a:ext cx="1599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800" b="1">
                <a:solidFill>
                  <a:srgbClr val="FF0000"/>
                </a:solidFill>
                <a:latin typeface="Times New Roman" panose="02020603050405020304" pitchFamily="18" charset="0"/>
              </a:rPr>
              <a:t>Th</a:t>
            </a:r>
            <a:r>
              <a:rPr lang="vi-VN" altLang="vi-VN" sz="2800" b="1">
                <a:solidFill>
                  <a:srgbClr val="FF0000"/>
                </a:solidFill>
                <a:latin typeface="Times New Roman" panose="02020603050405020304" pitchFamily="18" charset="0"/>
              </a:rPr>
              <a:t>ở</a:t>
            </a:r>
            <a:r>
              <a:rPr lang="en-US" altLang="vi-VN" sz="2800" b="1">
                <a:solidFill>
                  <a:srgbClr val="FF0000"/>
                </a:solidFill>
                <a:latin typeface="Times New Roman" panose="02020603050405020304" pitchFamily="18" charset="0"/>
              </a:rPr>
              <a:t> ra</a:t>
            </a:r>
            <a:endParaRPr lang="vi-VN" altLang="vi-VN" sz="28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265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60" y="-92440"/>
            <a:ext cx="9589239" cy="7010400"/>
          </a:xfrm>
          <a:prstGeom prst="rect">
            <a:avLst/>
          </a:prstGeom>
        </p:spPr>
      </p:pic>
      <p:sp>
        <p:nvSpPr>
          <p:cNvPr id="5" name="TextBox 4"/>
          <p:cNvSpPr txBox="1"/>
          <p:nvPr/>
        </p:nvSpPr>
        <p:spPr>
          <a:xfrm>
            <a:off x="1124603" y="1279200"/>
            <a:ext cx="7325716" cy="769431"/>
          </a:xfrm>
          <a:prstGeom prst="rect">
            <a:avLst/>
          </a:prstGeom>
          <a:noFill/>
        </p:spPr>
        <p:txBody>
          <a:bodyPr wrap="square" lIns="91430" tIns="45715" rIns="91430" bIns="45715" rtlCol="0">
            <a:spAutoFit/>
          </a:bodyPr>
          <a:lstStyle/>
          <a:p>
            <a:pPr algn="ctr"/>
            <a:r>
              <a:rPr lang="en-US" sz="4400" b="1" dirty="0" err="1">
                <a:solidFill>
                  <a:schemeClr val="bg1"/>
                </a:solidFill>
                <a:latin typeface="HP001 5Ha" panose="020B0603050302020204" pitchFamily="34" charset="-127"/>
                <a:ea typeface="HP001 5Ha" panose="020B0603050302020204" pitchFamily="34" charset="-127"/>
              </a:rPr>
              <a:t>Tự</a:t>
            </a:r>
            <a:r>
              <a:rPr lang="en-US" sz="4400" b="1" dirty="0">
                <a:solidFill>
                  <a:schemeClr val="bg1"/>
                </a:solidFill>
                <a:latin typeface="HP001 5Ha" panose="020B0603050302020204" pitchFamily="34" charset="-127"/>
                <a:ea typeface="HP001 5Ha" panose="020B0603050302020204" pitchFamily="34" charset="-127"/>
              </a:rPr>
              <a:t> </a:t>
            </a:r>
            <a:r>
              <a:rPr lang="en-US" sz="4400" b="1" dirty="0" err="1">
                <a:solidFill>
                  <a:schemeClr val="bg1"/>
                </a:solidFill>
                <a:latin typeface="HP001 5Ha" panose="020B0603050302020204" pitchFamily="34" charset="-127"/>
                <a:ea typeface="HP001 5Ha" panose="020B0603050302020204" pitchFamily="34" charset="-127"/>
              </a:rPr>
              <a:t>nhiên</a:t>
            </a:r>
            <a:r>
              <a:rPr lang="en-US" sz="4400" b="1" dirty="0">
                <a:solidFill>
                  <a:schemeClr val="bg1"/>
                </a:solidFill>
                <a:latin typeface="HP001 5Ha" panose="020B0603050302020204" pitchFamily="34" charset="-127"/>
                <a:ea typeface="HP001 5Ha" panose="020B0603050302020204" pitchFamily="34" charset="-127"/>
              </a:rPr>
              <a:t> </a:t>
            </a:r>
            <a:r>
              <a:rPr lang="en-US" sz="4400" b="1" dirty="0" err="1">
                <a:solidFill>
                  <a:schemeClr val="bg1"/>
                </a:solidFill>
                <a:latin typeface="HP001 5Ha" panose="020B0603050302020204" pitchFamily="34" charset="-127"/>
                <a:ea typeface="HP001 5Ha" panose="020B0603050302020204" pitchFamily="34" charset="-127"/>
              </a:rPr>
              <a:t>và</a:t>
            </a:r>
            <a:r>
              <a:rPr lang="en-US" sz="4400" b="1" dirty="0">
                <a:solidFill>
                  <a:schemeClr val="bg1"/>
                </a:solidFill>
                <a:latin typeface="HP001 5Ha" panose="020B0603050302020204" pitchFamily="34" charset="-127"/>
                <a:ea typeface="HP001 5Ha" panose="020B0603050302020204" pitchFamily="34" charset="-127"/>
              </a:rPr>
              <a:t> </a:t>
            </a:r>
            <a:r>
              <a:rPr lang="en-US" sz="4400" b="1" dirty="0" err="1">
                <a:solidFill>
                  <a:schemeClr val="bg1"/>
                </a:solidFill>
                <a:latin typeface="HP001 5Ha" panose="020B0603050302020204" pitchFamily="34" charset="-127"/>
                <a:ea typeface="HP001 5Ha" panose="020B0603050302020204" pitchFamily="34" charset="-127"/>
              </a:rPr>
              <a:t>xã</a:t>
            </a:r>
            <a:r>
              <a:rPr lang="en-US" sz="4400" b="1" dirty="0">
                <a:solidFill>
                  <a:schemeClr val="bg1"/>
                </a:solidFill>
                <a:latin typeface="HP001 5Ha" panose="020B0603050302020204" pitchFamily="34" charset="-127"/>
                <a:ea typeface="HP001 5Ha" panose="020B0603050302020204" pitchFamily="34" charset="-127"/>
              </a:rPr>
              <a:t> </a:t>
            </a:r>
            <a:r>
              <a:rPr lang="en-US" sz="4400" b="1" dirty="0" err="1">
                <a:solidFill>
                  <a:schemeClr val="bg1"/>
                </a:solidFill>
                <a:latin typeface="HP001 5Ha" panose="020B0603050302020204" pitchFamily="34" charset="-127"/>
                <a:ea typeface="HP001 5Ha" panose="020B0603050302020204" pitchFamily="34" charset="-127"/>
              </a:rPr>
              <a:t>hội</a:t>
            </a:r>
            <a:endParaRPr lang="en-US" sz="4400" b="1" dirty="0">
              <a:solidFill>
                <a:schemeClr val="bg1"/>
              </a:solidFill>
              <a:latin typeface="HP001 5Ha" panose="020B0603050302020204" pitchFamily="34" charset="-127"/>
              <a:ea typeface="HP001 5Ha" panose="020B0603050302020204" pitchFamily="34" charset="-127"/>
            </a:endParaRPr>
          </a:p>
        </p:txBody>
      </p:sp>
      <p:sp>
        <p:nvSpPr>
          <p:cNvPr id="6" name="TextBox 5"/>
          <p:cNvSpPr txBox="1"/>
          <p:nvPr/>
        </p:nvSpPr>
        <p:spPr>
          <a:xfrm>
            <a:off x="749300" y="2342519"/>
            <a:ext cx="8394700" cy="707876"/>
          </a:xfrm>
          <a:prstGeom prst="rect">
            <a:avLst/>
          </a:prstGeom>
          <a:noFill/>
        </p:spPr>
        <p:txBody>
          <a:bodyPr wrap="square" lIns="91430" tIns="45715" rIns="91430" bIns="45715" rtlCol="0">
            <a:spAutoFit/>
          </a:bodyPr>
          <a:lstStyle/>
          <a:p>
            <a:pPr algn="ctr"/>
            <a:r>
              <a:rPr lang="vi-VN" sz="4000" b="1" dirty="0">
                <a:solidFill>
                  <a:srgbClr val="FFFF66"/>
                </a:solidFill>
                <a:latin typeface="HP001 5Ha" panose="020B0603050302020204" pitchFamily="34" charset="-127"/>
                <a:ea typeface="HP001 5Ha" panose="020B0603050302020204" pitchFamily="34" charset="-127"/>
              </a:rPr>
              <a:t>Bài 2: Nên thở như </a:t>
            </a:r>
            <a:r>
              <a:rPr lang="vi-VN" sz="4000" b="1" dirty="0" smtClean="0">
                <a:solidFill>
                  <a:srgbClr val="FFFF66"/>
                </a:solidFill>
                <a:latin typeface="HP001 5Ha" panose="020B0603050302020204" pitchFamily="34" charset="-127"/>
                <a:ea typeface="HP001 5Ha" panose="020B0603050302020204" pitchFamily="34" charset="-127"/>
              </a:rPr>
              <a:t>thế </a:t>
            </a:r>
            <a:r>
              <a:rPr lang="vi-VN" sz="4000" b="1" dirty="0">
                <a:solidFill>
                  <a:srgbClr val="FFFF66"/>
                </a:solidFill>
                <a:latin typeface="HP001 5Ha" panose="020B0603050302020204" pitchFamily="34" charset="-127"/>
                <a:ea typeface="HP001 5Ha" panose="020B0603050302020204" pitchFamily="34" charset="-127"/>
              </a:rPr>
              <a:t>nào? </a:t>
            </a:r>
          </a:p>
        </p:txBody>
      </p:sp>
    </p:spTree>
    <p:extLst>
      <p:ext uri="{BB962C8B-B14F-4D97-AF65-F5344CB8AC3E}">
        <p14:creationId xmlns:p14="http://schemas.microsoft.com/office/powerpoint/2010/main" val="15980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71"/>
            <a:ext cx="9345706" cy="60810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0710" y="1900237"/>
            <a:ext cx="7400937" cy="1325563"/>
          </a:xfrm>
        </p:spPr>
        <p:txBody>
          <a:bodyPr>
            <a:normAutofit fontScale="90000"/>
          </a:bodyPr>
          <a:lstStyle/>
          <a:p>
            <a:pPr algn="ctr">
              <a:lnSpc>
                <a:spcPct val="100000"/>
              </a:lnSpc>
            </a:pPr>
            <a:r>
              <a:rPr lang="en-US" dirty="0"/>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b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Khám</a:t>
            </a:r>
            <a:r>
              <a:rPr lang="en-US" sz="6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a:t>
            </a:r>
            <a:endParaRPr lang="vi-VN" sz="6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37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2muchvector.com/items_images/1377175982kid-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19" y="397149"/>
            <a:ext cx="9349315" cy="61246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39687" y="2358744"/>
            <a:ext cx="6299947" cy="4499256"/>
          </a:xfrm>
        </p:spPr>
        <p:txBody>
          <a:bodyPr/>
          <a:lstStyle/>
          <a:p>
            <a:pPr marL="0" indent="0" algn="just">
              <a:buNone/>
            </a:pPr>
            <a:r>
              <a:rPr lang="en-US" sz="3200">
                <a:solidFill>
                  <a:srgbClr val="002060"/>
                </a:solidFill>
              </a:rPr>
              <a:t>(?) Các con nhìn thấy gì trong mũi?</a:t>
            </a:r>
            <a:endParaRPr lang="vi-VN" sz="3200">
              <a:solidFill>
                <a:srgbClr val="002060"/>
              </a:solidFill>
            </a:endParaRPr>
          </a:p>
          <a:p>
            <a:pPr marL="0" indent="0" algn="just">
              <a:buNone/>
            </a:pPr>
            <a:r>
              <a:rPr lang="en-US" sz="3200">
                <a:solidFill>
                  <a:srgbClr val="002060"/>
                </a:solidFill>
              </a:rPr>
              <a:t>(?) Khi bị sổ mũi, con thấy có gì chảy ra từ hai lỗ mũi?</a:t>
            </a:r>
            <a:endParaRPr lang="vi-VN" sz="3200">
              <a:solidFill>
                <a:srgbClr val="002060"/>
              </a:solidFill>
            </a:endParaRPr>
          </a:p>
          <a:p>
            <a:pPr marL="0" indent="0" algn="just">
              <a:buNone/>
            </a:pPr>
            <a:r>
              <a:rPr lang="en-US" sz="3200">
                <a:solidFill>
                  <a:srgbClr val="002060"/>
                </a:solidFill>
              </a:rPr>
              <a:t>(?) Hằng ngày, dùng khăn sạch lau phía trong mũi, con thấy trên khăn có gì?</a:t>
            </a:r>
            <a:endParaRPr lang="vi-VN" sz="3200">
              <a:solidFill>
                <a:srgbClr val="002060"/>
              </a:solidFill>
            </a:endParaRPr>
          </a:p>
          <a:p>
            <a:pPr marL="0" indent="0" algn="just">
              <a:buNone/>
            </a:pPr>
            <a:r>
              <a:rPr lang="en-US" sz="3200">
                <a:solidFill>
                  <a:srgbClr val="002060"/>
                </a:solidFill>
              </a:rPr>
              <a:t>(?) Tại sao thở bằng mũi tốt hơn </a:t>
            </a:r>
          </a:p>
          <a:p>
            <a:pPr marL="0" indent="0" algn="just">
              <a:buNone/>
            </a:pPr>
            <a:r>
              <a:rPr lang="en-US" sz="3200">
                <a:solidFill>
                  <a:srgbClr val="002060"/>
                </a:solidFill>
              </a:rPr>
              <a:t>thở bằng miệng ?</a:t>
            </a:r>
            <a:endParaRPr lang="vi-VN" sz="3200">
              <a:solidFill>
                <a:srgbClr val="002060"/>
              </a:solidFill>
            </a:endParaRPr>
          </a:p>
          <a:p>
            <a:pPr algn="just"/>
            <a:endParaRPr lang="vi-VN"/>
          </a:p>
        </p:txBody>
      </p:sp>
    </p:spTree>
    <p:extLst>
      <p:ext uri="{BB962C8B-B14F-4D97-AF65-F5344CB8AC3E}">
        <p14:creationId xmlns:p14="http://schemas.microsoft.com/office/powerpoint/2010/main" val="2852235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604</Words>
  <Application>Microsoft Office PowerPoint</Application>
  <PresentationFormat>On-screen Show (4:3)</PresentationFormat>
  <Paragraphs>51</Paragraphs>
  <Slides>22</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HP001 5Ha</vt:lpstr>
      <vt:lpstr>宋体</vt:lpstr>
      <vt:lpstr>宋体</vt:lpstr>
      <vt:lpstr>Arial</vt:lpstr>
      <vt:lpstr>Calibri</vt:lpstr>
      <vt:lpstr>Calibri Light</vt:lpstr>
      <vt:lpstr>等线</vt:lpstr>
      <vt:lpstr>Tahoma</vt:lpstr>
      <vt:lpstr>Times New Roman</vt:lpstr>
      <vt:lpstr>Office Theme</vt:lpstr>
      <vt:lpstr>1_Office Theme</vt:lpstr>
      <vt:lpstr>Default Design</vt:lpstr>
      <vt:lpstr>PowerPoint Presentation</vt:lpstr>
      <vt:lpstr>PowerPoint Presentation</vt:lpstr>
      <vt:lpstr>PowerPoint Presentation</vt:lpstr>
      <vt:lpstr>Khởi động:</vt:lpstr>
      <vt:lpstr>Khởi động:</vt:lpstr>
      <vt:lpstr>PowerPoint Presentation</vt:lpstr>
      <vt:lpstr>PowerPoint Presentation</vt:lpstr>
      <vt:lpstr>  Hoạt động 1:  Khám phá</vt:lpstr>
      <vt:lpstr>PowerPoint Presentation</vt:lpstr>
      <vt:lpstr>PowerPoint Presentation</vt:lpstr>
      <vt:lpstr>PowerPoint Presentation</vt:lpstr>
      <vt:lpstr>PowerPoint Presentation</vt:lpstr>
      <vt:lpstr>PowerPoint Presentation</vt:lpstr>
      <vt:lpstr>PowerPoint Presentation</vt:lpstr>
      <vt:lpstr>  Hoạt động 2:  Nên thở  như thế nào ?</vt:lpstr>
      <vt:lpstr>PowerPoint Presentation</vt:lpstr>
      <vt:lpstr>PowerPoint Presentation</vt:lpstr>
      <vt:lpstr>PowerPoint Presentation</vt:lpstr>
      <vt:lpstr>Thở không khí trong lành có ích lợi gì ?</vt:lpstr>
      <vt:lpstr>Tác hại của việc hít thở không khí ô nhiễm là gì?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Phong</dc:creator>
  <cp:lastModifiedBy>loltntvl@gmail.com</cp:lastModifiedBy>
  <cp:revision>21</cp:revision>
  <dcterms:created xsi:type="dcterms:W3CDTF">2015-09-10T18:41:26Z</dcterms:created>
  <dcterms:modified xsi:type="dcterms:W3CDTF">2021-09-18T08:28:53Z</dcterms:modified>
</cp:coreProperties>
</file>