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sldIdLst>
    <p:sldId id="283" r:id="rId3"/>
    <p:sldId id="300" r:id="rId4"/>
    <p:sldId id="285" r:id="rId5"/>
    <p:sldId id="281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1" r:id="rId14"/>
    <p:sldId id="288" r:id="rId15"/>
    <p:sldId id="308" r:id="rId16"/>
    <p:sldId id="309" r:id="rId17"/>
    <p:sldId id="310" r:id="rId18"/>
    <p:sldId id="312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3178" autoAdjust="0"/>
  </p:normalViewPr>
  <p:slideViewPr>
    <p:cSldViewPr snapToGrid="0">
      <p:cViewPr varScale="1">
        <p:scale>
          <a:sx n="65" d="100"/>
          <a:sy n="65" d="100"/>
        </p:scale>
        <p:origin x="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4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3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3232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50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31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6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93" r:id="rId14"/>
  </p:sldLayoutIdLst>
  <p:transition spd="slow"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gif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2089" y="405315"/>
            <a:ext cx="11930906" cy="5883228"/>
            <a:chOff x="341926" y="208725"/>
            <a:chExt cx="11930906" cy="5883228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6625" y="218105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2094093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48118">
            <a:off x="1097484" y="4086444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4470" y="541770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98254" y="-1131324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461" y="717572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610" y="667888"/>
            <a:ext cx="4355558" cy="2651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9966" y="1964917"/>
            <a:ext cx="8775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UTM Avo" panose="02040603050506020204"/>
              </a:rPr>
              <a:t>TOÁN</a:t>
            </a:r>
          </a:p>
          <a:p>
            <a:pPr algn="ctr"/>
            <a:endParaRPr lang="vi-V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96716" y="486626"/>
            <a:ext cx="4232501" cy="162643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</a:rPr>
              <a:t>TRƯỜNG TIỂU HỌC </a:t>
            </a:r>
            <a:r>
              <a:rPr lang="vi-VN" sz="2000" b="1" dirty="0" smtClean="0">
                <a:solidFill>
                  <a:srgbClr val="00B050"/>
                </a:solidFill>
              </a:rPr>
              <a:t>LÊ QUÝ ĐÔN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9832" y="4719936"/>
            <a:ext cx="579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 HOÀI PHƯƠNG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7658100" y="2476293"/>
            <a:ext cx="3221570" cy="2349708"/>
          </a:xfrm>
          <a:prstGeom prst="star8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70C0"/>
                </a:solidFill>
              </a:rPr>
              <a:t>LỚP </a:t>
            </a:r>
            <a:r>
              <a:rPr lang="vi-VN" sz="4000" b="1" dirty="0" smtClean="0">
                <a:solidFill>
                  <a:srgbClr val="0070C0"/>
                </a:solidFill>
              </a:rPr>
              <a:t>3A3</a:t>
            </a:r>
            <a:endParaRPr lang="vi-VN" sz="4000" b="1" dirty="0">
              <a:solidFill>
                <a:srgbClr val="0070C0"/>
              </a:solidFill>
            </a:endParaRPr>
          </a:p>
        </p:txBody>
      </p:sp>
      <p:pic>
        <p:nvPicPr>
          <p:cNvPr id="31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8063" y="3495272"/>
            <a:ext cx="768163" cy="883997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29" y="823059"/>
            <a:ext cx="4355558" cy="2651501"/>
          </a:xfrm>
          <a:prstGeom prst="rect">
            <a:avLst/>
          </a:prstGeom>
        </p:spPr>
      </p:pic>
      <p:pic>
        <p:nvPicPr>
          <p:cNvPr id="33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803" y="4428706"/>
            <a:ext cx="896190" cy="1012024"/>
          </a:xfrm>
          <a:prstGeom prst="rect">
            <a:avLst/>
          </a:prstGeom>
        </p:spPr>
      </p:pic>
      <p:pic>
        <p:nvPicPr>
          <p:cNvPr id="35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170" y="3029513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14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245"/>
            <a:ext cx="12192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36952" y="3067655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745621" y="5101099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6" y="3361163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586653" y="5099919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456" y="3332135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9" y="638155"/>
            <a:ext cx="3032695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4" y="334298"/>
            <a:ext cx="5935377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5467" y="0"/>
            <a:ext cx="16391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45183" y="1656523"/>
            <a:ext cx="1072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CHÚC MỪNG CÁC CON !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43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56935" y="364020"/>
            <a:ext cx="4175386" cy="11223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" y="3846433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95300" y="1816100"/>
            <a:ext cx="10883900" cy="36321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Mỗi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bạn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viết</a:t>
            </a:r>
            <a:r>
              <a:rPr lang="en-US" sz="6600" b="1" dirty="0">
                <a:solidFill>
                  <a:srgbClr val="FF0000"/>
                </a:solidFill>
              </a:rPr>
              <a:t> 4 </a:t>
            </a:r>
            <a:r>
              <a:rPr lang="en-US" sz="6600" b="1" dirty="0" err="1">
                <a:solidFill>
                  <a:srgbClr val="FF0000"/>
                </a:solidFill>
              </a:rPr>
              <a:t>số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có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ba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chữ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số</a:t>
            </a:r>
            <a:r>
              <a:rPr lang="en-US" sz="6600" b="1" dirty="0">
                <a:solidFill>
                  <a:srgbClr val="FF0000"/>
                </a:solidFill>
              </a:rPr>
              <a:t>, </a:t>
            </a:r>
            <a:r>
              <a:rPr lang="en-US" sz="6600" b="1" dirty="0" err="1">
                <a:solidFill>
                  <a:srgbClr val="FF0000"/>
                </a:solidFill>
              </a:rPr>
              <a:t>rồi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đọc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các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số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đó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06561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6"/>
          <p:cNvSpPr>
            <a:spLocks noChangeArrowheads="1"/>
          </p:cNvSpPr>
          <p:nvPr/>
        </p:nvSpPr>
        <p:spPr bwMode="auto">
          <a:xfrm>
            <a:off x="590550" y="1117625"/>
            <a:ext cx="8384638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7"/>
          <p:cNvSpPr txBox="1">
            <a:spLocks noChangeArrowheads="1"/>
          </p:cNvSpPr>
          <p:nvPr/>
        </p:nvSpPr>
        <p:spPr bwMode="auto">
          <a:xfrm>
            <a:off x="776196" y="1268438"/>
            <a:ext cx="640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theo thứ tự các hàng từ trái sang phải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2895600" y="152400"/>
            <a:ext cx="6553200" cy="7699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</a:rPr>
              <a:t>Cách đọc số có ba chữ số</a:t>
            </a:r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590549" y="2124150"/>
            <a:ext cx="8497179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827087" y="2274961"/>
            <a:ext cx="81481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Hàng trăm : Đọc tên chữ số cùng với chữ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ở đằng sau 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601066" y="3199606"/>
            <a:ext cx="1956594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7"/>
          <p:cNvSpPr txBox="1">
            <a:spLocks noChangeArrowheads="1"/>
          </p:cNvSpPr>
          <p:nvPr/>
        </p:nvSpPr>
        <p:spPr bwMode="auto">
          <a:xfrm>
            <a:off x="590550" y="3305654"/>
            <a:ext cx="197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Hàng chục 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>
            <a:off x="2755596" y="3199607"/>
            <a:ext cx="9103469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2849880" y="3350420"/>
            <a:ext cx="377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0 : Ta đọc là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8334623" y="3292868"/>
            <a:ext cx="460949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302: Ba trăm </a:t>
            </a: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2755595" y="4213494"/>
            <a:ext cx="9103470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7"/>
          <p:cNvSpPr txBox="1">
            <a:spLocks noChangeArrowheads="1"/>
          </p:cNvSpPr>
          <p:nvPr/>
        </p:nvSpPr>
        <p:spPr bwMode="auto">
          <a:xfrm>
            <a:off x="2895600" y="4328307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1 : Ta đọc là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7"/>
          <p:cNvSpPr txBox="1">
            <a:spLocks noChangeArrowheads="1"/>
          </p:cNvSpPr>
          <p:nvPr/>
        </p:nvSpPr>
        <p:spPr bwMode="auto">
          <a:xfrm>
            <a:off x="8315325" y="4367627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813: Tám trăm </a:t>
            </a: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6"/>
          <p:cNvSpPr>
            <a:spLocks noChangeArrowheads="1"/>
          </p:cNvSpPr>
          <p:nvPr/>
        </p:nvSpPr>
        <p:spPr bwMode="auto">
          <a:xfrm>
            <a:off x="2755596" y="5346700"/>
            <a:ext cx="9230029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7"/>
          <p:cNvSpPr txBox="1">
            <a:spLocks noChangeArrowheads="1"/>
          </p:cNvSpPr>
          <p:nvPr/>
        </p:nvSpPr>
        <p:spPr bwMode="auto">
          <a:xfrm>
            <a:off x="2895600" y="5432914"/>
            <a:ext cx="428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khác : Ta đọc là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7938872" y="5413205"/>
            <a:ext cx="4423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256: Hai trăm năm </a:t>
            </a: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97" y="-576403"/>
            <a:ext cx="3687147" cy="32774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31098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AutoShape 66"/>
          <p:cNvSpPr>
            <a:spLocks noChangeArrowheads="1"/>
          </p:cNvSpPr>
          <p:nvPr/>
        </p:nvSpPr>
        <p:spPr bwMode="auto">
          <a:xfrm>
            <a:off x="2214563" y="39379"/>
            <a:ext cx="6877050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7"/>
          <p:cNvSpPr txBox="1">
            <a:spLocks noChangeArrowheads="1"/>
          </p:cNvSpPr>
          <p:nvPr/>
        </p:nvSpPr>
        <p:spPr bwMode="auto">
          <a:xfrm>
            <a:off x="2332038" y="180976"/>
            <a:ext cx="664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đơn vị :</a:t>
            </a:r>
            <a:endParaRPr lang="vi-VN" alt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74913" y="963614"/>
          <a:ext cx="6629400" cy="2547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3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Hàng chục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Hàng đơn vị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3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124201" y="2050257"/>
            <a:ext cx="155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(linh)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378450" y="199072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915047" y="2487535"/>
            <a:ext cx="1972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 mười)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6589713" y="205105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Bốn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2898377" y="2994492"/>
            <a:ext cx="2093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7802563" y="205105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5378450" y="24384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6589713" y="251142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7802563" y="24384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5378450" y="29845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6589713" y="2971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7802563" y="2971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52600" y="3773488"/>
          <a:ext cx="3657600" cy="2681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03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1828800" y="41910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2819400" y="41910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Hai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một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1828800" y="4559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2819400" y="45593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bốn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1828800" y="4940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2819400" y="49403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Bốn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năm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1828800" y="5257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2819400" y="532765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1828800" y="5638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2819400" y="5737225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Chín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bốn</a:t>
            </a: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1828800" y="6019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819400" y="6081713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Tám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lăm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096000" y="3773488"/>
          <a:ext cx="3657600" cy="2681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03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6172200" y="41910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42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6858000" y="41910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Bốn trăm hai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6172200" y="4559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59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6858000" y="45593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Năm trăm chín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6172200" y="4940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63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6858000" y="49403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Sáu trăm ba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6094413" y="52466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24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858000" y="532765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Hai trăm bốn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6172200" y="5638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35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6858000" y="5737225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Ba trăm năm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6172200" y="6019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76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6858000" y="6081713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sáu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lăm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5591175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786562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8067675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49" name="图片 40964" descr="1-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9399" y="-177370"/>
            <a:ext cx="3096357" cy="22780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53473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584251" y="3999799"/>
            <a:ext cx="2880360" cy="28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99640" y="517220"/>
            <a:ext cx="3499460" cy="10127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" y="3846433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99100" y="64050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chỗ</a:t>
            </a:r>
            <a:r>
              <a:rPr lang="en-US" sz="3600" b="1" dirty="0"/>
              <a:t> </a:t>
            </a:r>
            <a:r>
              <a:rPr lang="en-US" sz="3600" b="1" dirty="0" err="1"/>
              <a:t>trống</a:t>
            </a:r>
            <a:r>
              <a:rPr lang="en-US" sz="3600" dirty="0"/>
              <a:t>:</a:t>
            </a:r>
            <a:endParaRPr lang="vi-V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2797"/>
              </p:ext>
            </p:extLst>
          </p:nvPr>
        </p:nvGraphicFramePr>
        <p:xfrm>
          <a:off x="1999640" y="2279375"/>
          <a:ext cx="8922360" cy="59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2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0825">
                <a:tc>
                  <a:txBody>
                    <a:bodyPr/>
                    <a:lstStyle/>
                    <a:p>
                      <a:r>
                        <a:rPr lang="en-US" b="1" dirty="0"/>
                        <a:t>210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211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212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213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214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215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216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217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218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219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40966"/>
              </p:ext>
            </p:extLst>
          </p:nvPr>
        </p:nvGraphicFramePr>
        <p:xfrm>
          <a:off x="1999641" y="3544898"/>
          <a:ext cx="9024790" cy="603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3069">
                <a:tc>
                  <a:txBody>
                    <a:bodyPr/>
                    <a:lstStyle/>
                    <a:p>
                      <a:r>
                        <a:rPr lang="en-US" b="1" dirty="0"/>
                        <a:t>500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499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498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497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496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495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494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493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492</a:t>
                      </a:r>
                      <a:endParaRPr lang="vi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491</a:t>
                      </a:r>
                      <a:endParaRPr lang="vi-V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006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820707" y="3377678"/>
            <a:ext cx="3370473" cy="33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7050" y="249934"/>
            <a:ext cx="3517900" cy="11223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" y="2"/>
            <a:ext cx="2057398" cy="20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058400"/>
            <a:ext cx="1864554" cy="21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61000" y="478105"/>
            <a:ext cx="914400" cy="894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&gt;   </a:t>
            </a:r>
            <a:endParaRPr lang="vi-VN" sz="7200" dirty="0"/>
          </a:p>
        </p:txBody>
      </p:sp>
      <p:sp>
        <p:nvSpPr>
          <p:cNvPr id="13" name="Rectangle 12"/>
          <p:cNvSpPr/>
          <p:nvPr/>
        </p:nvSpPr>
        <p:spPr>
          <a:xfrm>
            <a:off x="6451600" y="478105"/>
            <a:ext cx="914400" cy="894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&lt;</a:t>
            </a:r>
            <a:r>
              <a:rPr lang="en-US" dirty="0"/>
              <a:t>   </a:t>
            </a:r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7416800" y="478105"/>
            <a:ext cx="914400" cy="894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  <a:endParaRPr lang="vi-VN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787401" y="2072249"/>
            <a:ext cx="3454400" cy="838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504  …  450</a:t>
            </a:r>
            <a:endParaRPr lang="vi-VN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787401" y="3378497"/>
            <a:ext cx="3454400" cy="838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395  …  401</a:t>
            </a:r>
            <a:endParaRPr lang="vi-VN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787401" y="4760280"/>
            <a:ext cx="3454400" cy="838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762  …  672</a:t>
            </a:r>
            <a:endParaRPr lang="vi-VN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5591043" y="2058399"/>
            <a:ext cx="4914900" cy="838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30 + 200  …  229</a:t>
            </a:r>
            <a:endParaRPr lang="vi-VN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5676900" y="3378497"/>
            <a:ext cx="4686300" cy="838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567  …  500 + 60 + 7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97101" y="1937500"/>
            <a:ext cx="6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&gt;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6304" y="4625531"/>
            <a:ext cx="6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&gt;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4887" y="1923650"/>
            <a:ext cx="6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&gt;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7101" y="3243748"/>
            <a:ext cx="6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&lt;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5688" y="3216440"/>
            <a:ext cx="641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=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71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208266" y="3623815"/>
            <a:ext cx="3256253" cy="32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73200" y="525188"/>
            <a:ext cx="3175000" cy="73057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sz="3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" y="2"/>
            <a:ext cx="2278266" cy="2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" y="3846433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2" cy="3514617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26000" y="628867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/>
              <a:t>,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568177"/>
            <a:ext cx="10452100" cy="1149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456 ; 397 ; 300 ; 730 ; 900 ; 480</a:t>
            </a:r>
            <a:endParaRPr lang="vi-VN" sz="6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2959100"/>
            <a:ext cx="4610100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</a:rPr>
              <a:t>Số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bé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nhất</a:t>
            </a:r>
            <a:r>
              <a:rPr lang="en-US" sz="4800" b="1" dirty="0">
                <a:solidFill>
                  <a:srgbClr val="0070C0"/>
                </a:solidFill>
              </a:rPr>
              <a:t>:  </a:t>
            </a:r>
            <a:r>
              <a:rPr lang="en-US" sz="4800" b="1" dirty="0">
                <a:solidFill>
                  <a:srgbClr val="FF0000"/>
                </a:solidFill>
              </a:rPr>
              <a:t>300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57550" y="4470400"/>
            <a:ext cx="4514850" cy="1003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</a:rPr>
              <a:t>Số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lớn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nhất</a:t>
            </a:r>
            <a:r>
              <a:rPr lang="en-US" sz="4800" b="1" dirty="0">
                <a:solidFill>
                  <a:srgbClr val="0070C0"/>
                </a:solidFill>
              </a:rPr>
              <a:t>: </a:t>
            </a:r>
            <a:r>
              <a:rPr lang="en-US" sz="4800" b="1" dirty="0">
                <a:solidFill>
                  <a:srgbClr val="FF0000"/>
                </a:solidFill>
              </a:rPr>
              <a:t>900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1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181711" y="614738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80" y="-822051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078437" y="1035010"/>
            <a:ext cx="5430129" cy="9026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</a:rPr>
              <a:t>NHIỆM VỤ VỀ NHÀ </a:t>
            </a:r>
            <a:endParaRPr lang="en-US" sz="4400" b="1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197" y="2279375"/>
            <a:ext cx="10325686" cy="14766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nhờ người lớn đọc lần lượt 5 số có ba chữ số. Em viết các số này. Sau đó, sắp xếp các số đó theo thứ tự:  - Từ bé đến lớn.</a:t>
            </a:r>
          </a:p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   	    - Từ lớn đến bé.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2197" y="4164037"/>
            <a:ext cx="9636369" cy="15333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Ôn tập về cộng, trừ các số có ba chữ số (không nhớ) 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(Đặc biệt là bài tập 4,5)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670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vi-VN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TẠM BIỆT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496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704529" y="1879215"/>
            <a:ext cx="1547703" cy="154770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4118771" y="1893015"/>
            <a:ext cx="1547703" cy="1547703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6533014" y="1879215"/>
            <a:ext cx="1547703" cy="154770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8947258" y="1879215"/>
            <a:ext cx="1547703" cy="154770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5" y="2031221"/>
            <a:ext cx="1085985" cy="1085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01" y="2090833"/>
            <a:ext cx="1085985" cy="1085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90" y="2110073"/>
            <a:ext cx="1085985" cy="1085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72" y="2148452"/>
            <a:ext cx="1085985" cy="108598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412288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Chuẩn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bị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đầy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đủ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sách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vở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đồ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dùng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3826532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Ngồi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ở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nơi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yên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tĩnh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tập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trung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lắng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nghe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6240775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yêu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cầu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giáo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viên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8655018" y="3429002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hành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nhiệm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vụ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nhà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23527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3870" y="286413"/>
            <a:ext cx="8524263" cy="646986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3200" b="1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9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1137" y="1624721"/>
            <a:ext cx="11295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sz="9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62940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56934" y="364021"/>
            <a:ext cx="4197960" cy="10127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" y="3846433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082800" y="1486329"/>
            <a:ext cx="8191500" cy="37848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Trò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chơi</a:t>
            </a:r>
            <a:endParaRPr lang="en-US" sz="6600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“</a:t>
            </a:r>
            <a:r>
              <a:rPr lang="en-US" sz="4000" b="1" dirty="0" err="1">
                <a:solidFill>
                  <a:srgbClr val="002060"/>
                </a:solidFill>
              </a:rPr>
              <a:t>Giải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cứu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Tôn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Không</a:t>
            </a:r>
            <a:r>
              <a:rPr lang="en-US" sz="4000" b="1" dirty="0">
                <a:solidFill>
                  <a:srgbClr val="002060"/>
                </a:solidFill>
              </a:rPr>
              <a:t>”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8297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-206060" y="334296"/>
            <a:ext cx="6748529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574385" y="5091612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723" y="3337162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763042" y="5110994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32" y="3372238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89949" y="1596805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97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37" y="334298"/>
            <a:ext cx="12192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47194" y="3067655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574385" y="5091612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717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723" y="3337162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992182" y="5110994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771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32" y="3372238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9" y="638155"/>
            <a:ext cx="3032695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4" y="334298"/>
            <a:ext cx="5935377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190689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245"/>
            <a:ext cx="12192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36952" y="3067655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745621" y="5101099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6" y="3361163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586653" y="5099919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456" y="3332135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9" y="638155"/>
            <a:ext cx="3032695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4" y="334298"/>
            <a:ext cx="5935377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692089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37" y="334298"/>
            <a:ext cx="12192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47194" y="3067655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574385" y="5091612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615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723" y="3337162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992182" y="5110994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599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32" y="3372238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9" y="638155"/>
            <a:ext cx="3032695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4" y="334298"/>
            <a:ext cx="5935377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703526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37" y="334298"/>
            <a:ext cx="12192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47194" y="3067655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574385" y="5091612"/>
            <a:ext cx="484022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415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723" y="3337162"/>
            <a:ext cx="2373341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992182" y="5110994"/>
            <a:ext cx="4834644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398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32" y="3372238"/>
            <a:ext cx="237334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5" y="598775"/>
            <a:ext cx="329184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9" y="638155"/>
            <a:ext cx="3032695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4" y="334298"/>
            <a:ext cx="5935377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661071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575</Words>
  <Application>Microsoft Office PowerPoint</Application>
  <PresentationFormat>Widescreen</PresentationFormat>
  <Paragraphs>144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宋体</vt:lpstr>
      <vt:lpstr>Arial</vt:lpstr>
      <vt:lpstr>Calibri</vt:lpstr>
      <vt:lpstr>Calibri Light</vt:lpstr>
      <vt:lpstr>等线</vt:lpstr>
      <vt:lpstr>等线 Light</vt:lpstr>
      <vt:lpstr>ITC Avant Garde Std Bk</vt:lpstr>
      <vt:lpstr>Times New Roman</vt:lpstr>
      <vt:lpstr>UTM Avo</vt:lpstr>
      <vt:lpstr>Wingdings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loltntvl@gmail.com</cp:lastModifiedBy>
  <cp:revision>48</cp:revision>
  <dcterms:created xsi:type="dcterms:W3CDTF">2021-05-10T04:25:00Z</dcterms:created>
  <dcterms:modified xsi:type="dcterms:W3CDTF">2021-09-18T08:30:53Z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