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68" r:id="rId4"/>
    <p:sldId id="258" r:id="rId5"/>
    <p:sldId id="259" r:id="rId6"/>
    <p:sldId id="260" r:id="rId7"/>
    <p:sldId id="261" r:id="rId8"/>
    <p:sldId id="262" r:id="rId9"/>
    <p:sldId id="271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6" d="100"/>
          <a:sy n="76" d="100"/>
        </p:scale>
        <p:origin x="3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BB80-C0AE-4A16-A122-E2DB2AE6EEF9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DFF4-3855-4029-8CFB-BE4409C6C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5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68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文本占位符 70658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8ADA09-9C2B-4546-A880-DD278D7AF666}" type="slidenum">
              <a:rPr lang="en-US" altLang="zh-CN" smtClean="0">
                <a:solidFill>
                  <a:srgbClr val="000000"/>
                </a:solidFill>
                <a:latin typeface="等线"/>
                <a:cs typeface="等线"/>
              </a:rPr>
              <a:pPr/>
              <a:t>14</a:t>
            </a:fld>
            <a:endParaRPr lang="zh-CN" altLang="en-US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62607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62209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9728-6D42-4B5F-B435-2470A3B94B0E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77771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0328"/>
            <a:ext cx="9144000" cy="36176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1340769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901519"/>
            <a:ext cx="1901121" cy="787111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5168.6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61841" y="-1587918"/>
            <a:ext cx="812800" cy="812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477667" y="2276259"/>
            <a:ext cx="3387938" cy="47922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020" y="3466965"/>
            <a:ext cx="2289840" cy="2289840"/>
          </a:xfrm>
          <a:prstGeom prst="rect">
            <a:avLst/>
          </a:prstGeom>
        </p:spPr>
      </p:pic>
      <p:sp>
        <p:nvSpPr>
          <p:cNvPr id="25" name="Subtitle 2"/>
          <p:cNvSpPr txBox="1">
            <a:spLocks/>
          </p:cNvSpPr>
          <p:nvPr/>
        </p:nvSpPr>
        <p:spPr bwMode="auto">
          <a:xfrm>
            <a:off x="1839209" y="609600"/>
            <a:ext cx="61236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TRƯỜNG TIỂU HỌC LÊ QUÝ ĐÔN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09800" y="1752600"/>
            <a:ext cx="4953828" cy="57388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chemeClr val="tx2"/>
                </a:solidFill>
                <a:ea typeface="Arial Unicode MS" panose="020B0604020202020204"/>
                <a:cs typeface="Arial" panose="020B0604020202020204" pitchFamily="34" charset="0"/>
              </a:rPr>
              <a:t>MÔN TOÁN </a:t>
            </a: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258470" y="2438400"/>
            <a:ext cx="88855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vi-VN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(tr.57, 58)</a:t>
            </a:r>
            <a:endParaRPr lang="en-US" altLang="vi-V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48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88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1" objId="2"/>
        <p14:playEvt time="10475" objId="2"/>
        <p14:playEvt time="19462" objId="2"/>
        <p14:stopEvt time="27275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62000" y="19812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8" name="Text Box 176"/>
          <p:cNvSpPr txBox="1">
            <a:spLocks noChangeArrowheads="1"/>
          </p:cNvSpPr>
          <p:nvPr/>
        </p:nvSpPr>
        <p:spPr bwMode="auto">
          <a:xfrm>
            <a:off x="533400" y="2743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18m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6m?</a:t>
            </a:r>
          </a:p>
        </p:txBody>
      </p:sp>
      <p:sp>
        <p:nvSpPr>
          <p:cNvPr id="29" name="Text Box 177"/>
          <p:cNvSpPr txBox="1">
            <a:spLocks noChangeArrowheads="1"/>
          </p:cNvSpPr>
          <p:nvPr/>
        </p:nvSpPr>
        <p:spPr bwMode="auto">
          <a:xfrm>
            <a:off x="533400" y="4419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35kg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5kg?</a:t>
            </a:r>
          </a:p>
        </p:txBody>
      </p:sp>
      <p:sp>
        <p:nvSpPr>
          <p:cNvPr id="30" name="Text Box 178"/>
          <p:cNvSpPr txBox="1">
            <a:spLocks noChangeArrowheads="1"/>
          </p:cNvSpPr>
          <p:nvPr/>
        </p:nvSpPr>
        <p:spPr bwMode="auto">
          <a:xfrm>
            <a:off x="533400" y="3581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: 6 = 3 (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5" name="Text Box 179"/>
          <p:cNvSpPr txBox="1">
            <a:spLocks noChangeArrowheads="1"/>
          </p:cNvSpPr>
          <p:nvPr/>
        </p:nvSpPr>
        <p:spPr bwMode="auto">
          <a:xfrm>
            <a:off x="533400" y="5181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: 5 = 7 (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067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83"/>
          <p:cNvSpPr>
            <a:spLocks noChangeArrowheads="1"/>
          </p:cNvSpPr>
          <p:nvPr/>
        </p:nvSpPr>
        <p:spPr bwMode="auto">
          <a:xfrm rot="10755844" flipV="1">
            <a:off x="908397" y="1822393"/>
            <a:ext cx="792505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2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4 con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20 con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bò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bò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gấp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trâu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93"/>
          <p:cNvSpPr txBox="1">
            <a:spLocks noChangeArrowheads="1"/>
          </p:cNvSpPr>
          <p:nvPr/>
        </p:nvSpPr>
        <p:spPr bwMode="auto">
          <a:xfrm>
            <a:off x="342899" y="2819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4"/>
          <p:cNvSpPr txBox="1">
            <a:spLocks noChangeArrowheads="1"/>
          </p:cNvSpPr>
          <p:nvPr/>
        </p:nvSpPr>
        <p:spPr bwMode="auto">
          <a:xfrm>
            <a:off x="3853289" y="4083844"/>
            <a:ext cx="3521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1676400" y="3657600"/>
            <a:ext cx="457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1676400" y="40386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1676400" y="3581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1676400" y="3962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>
            <a:off x="2590800" y="3962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2590800" y="3581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3505200" y="3581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4419600" y="3581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>
            <a:off x="5334000" y="3581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6858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Bò: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07347" y="3886200"/>
            <a:ext cx="99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Trâu: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44"/>
          <p:cNvSpPr>
            <a:spLocks/>
          </p:cNvSpPr>
          <p:nvPr/>
        </p:nvSpPr>
        <p:spPr bwMode="auto">
          <a:xfrm rot="5400000">
            <a:off x="2019300" y="3763962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1371600" y="4335462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con</a:t>
            </a:r>
          </a:p>
        </p:txBody>
      </p:sp>
      <p:sp>
        <p:nvSpPr>
          <p:cNvPr id="19" name="AutoShape 46"/>
          <p:cNvSpPr>
            <a:spLocks/>
          </p:cNvSpPr>
          <p:nvPr/>
        </p:nvSpPr>
        <p:spPr bwMode="auto">
          <a:xfrm rot="-5400000">
            <a:off x="3848100" y="1181100"/>
            <a:ext cx="228600" cy="4572000"/>
          </a:xfrm>
          <a:prstGeom prst="rightBrace">
            <a:avLst>
              <a:gd name="adj1" fmla="val 1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3124200" y="2735263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con</a:t>
            </a: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3183387" y="4627564"/>
            <a:ext cx="502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3276600" y="5171283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: 4 = 5 (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5181600" y="5673727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6248400" y="3581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15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80"/>
                            </p:stCondLst>
                            <p:childTnLst>
                              <p:par>
                                <p:cTn id="10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906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Thu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127 kg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96"/>
          <p:cNvSpPr txBox="1">
            <a:spLocks noChangeArrowheads="1"/>
          </p:cNvSpPr>
          <p:nvPr/>
        </p:nvSpPr>
        <p:spPr bwMode="auto">
          <a:xfrm>
            <a:off x="6858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400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2438400" y="2819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2438400" y="3352800"/>
            <a:ext cx="2743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>
            <a:off x="2438400" y="2743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>
            <a:off x="3352800" y="2743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2438400" y="3276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3352800" y="3276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1" name="Line 38"/>
          <p:cNvSpPr>
            <a:spLocks noChangeShapeType="1"/>
          </p:cNvSpPr>
          <p:nvPr/>
        </p:nvSpPr>
        <p:spPr bwMode="auto">
          <a:xfrm>
            <a:off x="4267200" y="3276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5181600" y="3276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609600" y="2514600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609600" y="3124200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5" name="AutoShape 42"/>
          <p:cNvSpPr>
            <a:spLocks/>
          </p:cNvSpPr>
          <p:nvPr/>
        </p:nvSpPr>
        <p:spPr bwMode="auto">
          <a:xfrm>
            <a:off x="5562600" y="2438400"/>
            <a:ext cx="152400" cy="12192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5731492" y="2803562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17" name="AutoShape 44"/>
          <p:cNvSpPr>
            <a:spLocks/>
          </p:cNvSpPr>
          <p:nvPr/>
        </p:nvSpPr>
        <p:spPr bwMode="auto">
          <a:xfrm rot="-5400000">
            <a:off x="2834481" y="2194719"/>
            <a:ext cx="122238" cy="9144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395751" y="2174882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kg</a:t>
            </a:r>
          </a:p>
        </p:txBody>
      </p:sp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880513" y="3729335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400" u="sng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79"/>
          <p:cNvSpPr txBox="1">
            <a:spLocks noChangeArrowheads="1"/>
          </p:cNvSpPr>
          <p:nvPr/>
        </p:nvSpPr>
        <p:spPr bwMode="auto">
          <a:xfrm>
            <a:off x="0" y="4175125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Thửa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gam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1" name="Text Box 80"/>
          <p:cNvSpPr txBox="1">
            <a:spLocks noChangeArrowheads="1"/>
          </p:cNvSpPr>
          <p:nvPr/>
        </p:nvSpPr>
        <p:spPr bwMode="auto">
          <a:xfrm>
            <a:off x="0" y="4648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127 x 3 = 381 (kg)</a:t>
            </a: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-228600" y="5073603"/>
            <a:ext cx="914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– gam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152400" y="556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+ 381 = 508 (kg)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3581400" y="6019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508 kg</a:t>
            </a:r>
          </a:p>
        </p:txBody>
      </p:sp>
    </p:spTree>
    <p:extLst>
      <p:ext uri="{BB962C8B-B14F-4D97-AF65-F5344CB8AC3E}">
        <p14:creationId xmlns:p14="http://schemas.microsoft.com/office/powerpoint/2010/main" val="49269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727334" y="47136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295400" y="2628900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rgbClr val="FF0000"/>
              </a:solidFill>
              <a:latin typeface=".VnTifani HeavyH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-571500" y="1587387"/>
            <a:ext cx="998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CHÚC CÁC EM HỌC GIỎI CHĂM NGOAN </a:t>
            </a:r>
          </a:p>
        </p:txBody>
      </p:sp>
      <p:pic>
        <p:nvPicPr>
          <p:cNvPr id="19" name="Picture 13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993900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0740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76" y="4956621"/>
            <a:ext cx="1147089" cy="101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6642" y="3360003"/>
            <a:ext cx="70381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57819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64541" descr="封面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4545" descr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Happy Whistling Ukulele - - Audiojungle - Royalty Free Music - Stock Music - Background Music -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21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213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100069"/>
      </p:ext>
    </p:extLst>
  </p:cSld>
  <p:clrMapOvr>
    <a:masterClrMapping/>
  </p:clrMapOvr>
  <p:transition advTm="274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MSOffice Training: Hình nền thiết kế giáo án điện tử Powerpoint (P2) | Hình  nền, Dễ thương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657600" y="1066800"/>
            <a:ext cx="1752600" cy="86201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900" b="1" kern="10" cap="all" dirty="0">
                <a:ln w="900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76200" y="2451869"/>
            <a:ext cx="8991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LỚN GẤP MẤY LẦN SỐ BÉ</a:t>
            </a:r>
            <a:endParaRPr lang="vi-VN" altLang="en-US" sz="3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211" y="3326430"/>
            <a:ext cx="4363640" cy="559770"/>
          </a:xfrm>
          <a:prstGeom prst="rect">
            <a:avLst/>
          </a:prstGeom>
          <a:noFill/>
        </p:spPr>
        <p:txBody>
          <a:bodyPr lIns="51435" tIns="25718" rIns="51435" bIns="25718">
            <a:spAutoFit/>
          </a:bodyPr>
          <a:lstStyle/>
          <a:p>
            <a:pPr algn="ctr">
              <a:defRPr/>
            </a:pPr>
            <a:r>
              <a:rPr lang="en-US" sz="33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– TR.57)</a:t>
            </a:r>
          </a:p>
        </p:txBody>
      </p:sp>
    </p:spTree>
    <p:extLst>
      <p:ext uri="{BB962C8B-B14F-4D97-AF65-F5344CB8AC3E}">
        <p14:creationId xmlns:p14="http://schemas.microsoft.com/office/powerpoint/2010/main" val="715587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-2806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981200" y="495300"/>
            <a:ext cx="5668962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17755" y="2354826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17755" y="4020165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359333" y="3011303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5 </a:t>
            </a:r>
            <a:r>
              <a:rPr lang="en-US" sz="2800" b="1" dirty="0" err="1">
                <a:latin typeface="Times New Roman" pitchFamily="18" charset="0"/>
              </a:rPr>
              <a:t>gấp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</a:rPr>
              <a:t> 6 </a:t>
            </a:r>
            <a:r>
              <a:rPr lang="en-US" sz="2800" b="1" dirty="0" err="1">
                <a:latin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209800" y="4767417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12 </a:t>
            </a:r>
            <a:r>
              <a:rPr lang="en-US" sz="2800" b="1" dirty="0" err="1">
                <a:latin typeface="Times New Roman" pitchFamily="18" charset="0"/>
              </a:rPr>
              <a:t>giảm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3 </a:t>
            </a:r>
            <a:r>
              <a:rPr lang="en-US" sz="2800" b="1" dirty="0" err="1">
                <a:latin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18229" y="301130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30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788333" y="476785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0" grpId="0"/>
      <p:bldP spid="21" grpId="0"/>
      <p:bldP spid="23" grpId="0"/>
      <p:bldP spid="24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441790" y="716972"/>
            <a:ext cx="19812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219200" y="1995606"/>
            <a:ext cx="71628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6cm,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2cm. 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CD ?</a:t>
            </a:r>
          </a:p>
        </p:txBody>
      </p:sp>
      <p:sp>
        <p:nvSpPr>
          <p:cNvPr id="44" name="Text Box 60"/>
          <p:cNvSpPr txBox="1">
            <a:spLocks noChangeArrowheads="1"/>
          </p:cNvSpPr>
          <p:nvPr/>
        </p:nvSpPr>
        <p:spPr bwMode="auto">
          <a:xfrm>
            <a:off x="5791200" y="319147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5" name="Text Box 61"/>
          <p:cNvSpPr txBox="1">
            <a:spLocks noChangeArrowheads="1"/>
          </p:cNvSpPr>
          <p:nvPr/>
        </p:nvSpPr>
        <p:spPr bwMode="auto">
          <a:xfrm>
            <a:off x="4800600" y="3653135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5577016" y="4491335"/>
            <a:ext cx="2042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6 : 2 = 3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5943600" y="4948535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3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93124" y="3043535"/>
            <a:ext cx="3962400" cy="2214265"/>
            <a:chOff x="593124" y="3048000"/>
            <a:chExt cx="3962400" cy="2214265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3945924" y="3738265"/>
              <a:ext cx="60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B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897924" y="3048000"/>
              <a:ext cx="15478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Tóm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tắt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2193324" y="43434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D</a:t>
              </a: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593124" y="4338935"/>
              <a:ext cx="60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C</a:t>
              </a: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593124" y="3738265"/>
              <a:ext cx="4048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A</a:t>
              </a:r>
            </a:p>
          </p:txBody>
        </p:sp>
        <p:grpSp>
          <p:nvGrpSpPr>
            <p:cNvPr id="26" name="Group 36"/>
            <p:cNvGrpSpPr>
              <a:grpSpLocks/>
            </p:cNvGrpSpPr>
            <p:nvPr/>
          </p:nvGrpSpPr>
          <p:grpSpPr bwMode="auto">
            <a:xfrm>
              <a:off x="2955324" y="4038600"/>
              <a:ext cx="914400" cy="152400"/>
              <a:chOff x="1632" y="3408"/>
              <a:chExt cx="576" cy="96"/>
            </a:xfrm>
          </p:grpSpPr>
          <p:sp>
            <p:nvSpPr>
              <p:cNvPr id="28" name="Line 33"/>
              <p:cNvSpPr>
                <a:spLocks noChangeShapeType="1"/>
              </p:cNvSpPr>
              <p:nvPr/>
            </p:nvSpPr>
            <p:spPr bwMode="auto">
              <a:xfrm flipV="1">
                <a:off x="2208" y="34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>
                <a:off x="1632" y="3456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0" name="Group 37"/>
            <p:cNvGrpSpPr>
              <a:grpSpLocks/>
            </p:cNvGrpSpPr>
            <p:nvPr/>
          </p:nvGrpSpPr>
          <p:grpSpPr bwMode="auto">
            <a:xfrm>
              <a:off x="1126524" y="4038600"/>
              <a:ext cx="914400" cy="152400"/>
              <a:chOff x="1632" y="3408"/>
              <a:chExt cx="576" cy="96"/>
            </a:xfrm>
          </p:grpSpPr>
          <p:sp>
            <p:nvSpPr>
              <p:cNvPr id="31" name="Line 38"/>
              <p:cNvSpPr>
                <a:spLocks noChangeShapeType="1"/>
              </p:cNvSpPr>
              <p:nvPr/>
            </p:nvSpPr>
            <p:spPr bwMode="auto">
              <a:xfrm flipV="1">
                <a:off x="1632" y="34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2" name="Line 39"/>
              <p:cNvSpPr>
                <a:spLocks noChangeShapeType="1"/>
              </p:cNvSpPr>
              <p:nvPr/>
            </p:nvSpPr>
            <p:spPr bwMode="auto">
              <a:xfrm flipV="1">
                <a:off x="2208" y="34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3" name="Line 40"/>
              <p:cNvSpPr>
                <a:spLocks noChangeShapeType="1"/>
              </p:cNvSpPr>
              <p:nvPr/>
            </p:nvSpPr>
            <p:spPr bwMode="auto">
              <a:xfrm>
                <a:off x="1632" y="3456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4" name="Group 41"/>
            <p:cNvGrpSpPr>
              <a:grpSpLocks/>
            </p:cNvGrpSpPr>
            <p:nvPr/>
          </p:nvGrpSpPr>
          <p:grpSpPr bwMode="auto">
            <a:xfrm>
              <a:off x="2040924" y="4038600"/>
              <a:ext cx="914400" cy="152400"/>
              <a:chOff x="1632" y="3408"/>
              <a:chExt cx="576" cy="96"/>
            </a:xfrm>
          </p:grpSpPr>
          <p:sp>
            <p:nvSpPr>
              <p:cNvPr id="35" name="Line 42"/>
              <p:cNvSpPr>
                <a:spLocks noChangeShapeType="1"/>
              </p:cNvSpPr>
              <p:nvPr/>
            </p:nvSpPr>
            <p:spPr bwMode="auto">
              <a:xfrm flipV="1">
                <a:off x="1632" y="34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6" name="Line 43"/>
              <p:cNvSpPr>
                <a:spLocks noChangeShapeType="1"/>
              </p:cNvSpPr>
              <p:nvPr/>
            </p:nvSpPr>
            <p:spPr bwMode="auto">
              <a:xfrm flipV="1">
                <a:off x="2208" y="34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7" name="Line 44"/>
              <p:cNvSpPr>
                <a:spLocks noChangeShapeType="1"/>
              </p:cNvSpPr>
              <p:nvPr/>
            </p:nvSpPr>
            <p:spPr bwMode="auto">
              <a:xfrm>
                <a:off x="1632" y="3456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>
              <a:off x="1116999" y="4648200"/>
              <a:ext cx="9144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" name="AutoShape 54"/>
            <p:cNvSpPr>
              <a:spLocks/>
            </p:cNvSpPr>
            <p:nvPr/>
          </p:nvSpPr>
          <p:spPr bwMode="auto">
            <a:xfrm rot="16200000" flipV="1">
              <a:off x="2345724" y="2595265"/>
              <a:ext cx="304800" cy="2743200"/>
            </a:xfrm>
            <a:prstGeom prst="rightBracket">
              <a:avLst>
                <a:gd name="adj" fmla="val 436292"/>
              </a:avLst>
            </a:prstGeom>
            <a:noFill/>
            <a:ln w="12700">
              <a:solidFill>
                <a:srgbClr val="0000FF"/>
              </a:solidFill>
              <a:prstDash val="dashDot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2400">
                <a:solidFill>
                  <a:srgbClr val="CC0000"/>
                </a:solidFill>
              </a:endParaRPr>
            </a:p>
          </p:txBody>
        </p:sp>
        <p:sp>
          <p:nvSpPr>
            <p:cNvPr id="41" name="Text Box 56"/>
            <p:cNvSpPr txBox="1">
              <a:spLocks noChangeArrowheads="1"/>
            </p:cNvSpPr>
            <p:nvPr/>
          </p:nvSpPr>
          <p:spPr bwMode="auto">
            <a:xfrm>
              <a:off x="2117124" y="3433465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6 cm</a:t>
              </a:r>
            </a:p>
          </p:txBody>
        </p:sp>
        <p:sp>
          <p:nvSpPr>
            <p:cNvPr id="42" name="Text Box 57"/>
            <p:cNvSpPr txBox="1">
              <a:spLocks noChangeArrowheads="1"/>
            </p:cNvSpPr>
            <p:nvPr/>
          </p:nvSpPr>
          <p:spPr bwMode="auto">
            <a:xfrm>
              <a:off x="1202724" y="4805065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2cm</a:t>
              </a:r>
            </a:p>
          </p:txBody>
        </p:sp>
        <p:sp>
          <p:nvSpPr>
            <p:cNvPr id="48" name="Line 68"/>
            <p:cNvSpPr>
              <a:spLocks noChangeShapeType="1"/>
            </p:cNvSpPr>
            <p:nvPr/>
          </p:nvSpPr>
          <p:spPr bwMode="auto">
            <a:xfrm>
              <a:off x="2040924" y="4043065"/>
              <a:ext cx="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" name="Line 72"/>
            <p:cNvSpPr>
              <a:spLocks noChangeShapeType="1"/>
            </p:cNvSpPr>
            <p:nvPr/>
          </p:nvSpPr>
          <p:spPr bwMode="auto">
            <a:xfrm>
              <a:off x="1112237" y="4028778"/>
              <a:ext cx="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" name="Line 73"/>
            <p:cNvSpPr>
              <a:spLocks noChangeShapeType="1"/>
            </p:cNvSpPr>
            <p:nvPr/>
          </p:nvSpPr>
          <p:spPr bwMode="auto">
            <a:xfrm>
              <a:off x="2955324" y="4038303"/>
              <a:ext cx="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" name="Line 74"/>
            <p:cNvSpPr>
              <a:spLocks noChangeShapeType="1"/>
            </p:cNvSpPr>
            <p:nvPr/>
          </p:nvSpPr>
          <p:spPr bwMode="auto">
            <a:xfrm>
              <a:off x="3884012" y="4028778"/>
              <a:ext cx="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" name="Line 75"/>
            <p:cNvSpPr>
              <a:spLocks noChangeShapeType="1"/>
            </p:cNvSpPr>
            <p:nvPr/>
          </p:nvSpPr>
          <p:spPr bwMode="auto">
            <a:xfrm>
              <a:off x="1107474" y="4562178"/>
              <a:ext cx="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" name="Line 76"/>
            <p:cNvSpPr>
              <a:spLocks noChangeShapeType="1"/>
            </p:cNvSpPr>
            <p:nvPr/>
          </p:nvSpPr>
          <p:spPr bwMode="auto">
            <a:xfrm>
              <a:off x="2050449" y="4566940"/>
              <a:ext cx="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" name="AutoShape 54"/>
            <p:cNvSpPr>
              <a:spLocks/>
            </p:cNvSpPr>
            <p:nvPr/>
          </p:nvSpPr>
          <p:spPr bwMode="auto">
            <a:xfrm rot="16200000" flipH="1" flipV="1">
              <a:off x="1507524" y="4347865"/>
              <a:ext cx="152400" cy="914400"/>
            </a:xfrm>
            <a:prstGeom prst="rightBracket">
              <a:avLst>
                <a:gd name="adj" fmla="val 436292"/>
              </a:avLst>
            </a:prstGeom>
            <a:noFill/>
            <a:ln w="12700">
              <a:solidFill>
                <a:srgbClr val="0000FF"/>
              </a:solidFill>
              <a:prstDash val="dashDot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240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746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57200" y="3505200"/>
            <a:ext cx="8229600" cy="2133600"/>
            <a:chOff x="432" y="2208"/>
            <a:chExt cx="5328" cy="1392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432" y="2208"/>
              <a:ext cx="5328" cy="1392"/>
            </a:xfrm>
            <a:prstGeom prst="horizontalScroll">
              <a:avLst>
                <a:gd name="adj" fmla="val 125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72" y="2514"/>
              <a:ext cx="4944" cy="964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Muốn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lớn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gấp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mấy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lần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bé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ta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lớn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chia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bé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9600" y="20574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3124200"/>
            <a:ext cx="505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a)</a:t>
            </a:r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685800" y="3276600"/>
            <a:ext cx="2133600" cy="285759"/>
            <a:chOff x="115608" y="2081996"/>
            <a:chExt cx="2707227" cy="361674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15608" y="2081996"/>
              <a:ext cx="725632" cy="361674"/>
              <a:chOff x="762000" y="2655409"/>
              <a:chExt cx="481908" cy="240195"/>
            </a:xfrm>
          </p:grpSpPr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762000" y="2667003"/>
                <a:ext cx="228827" cy="2286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8" name="Oval 4"/>
              <p:cNvSpPr>
                <a:spLocks noChangeArrowheads="1"/>
              </p:cNvSpPr>
              <p:nvPr/>
            </p:nvSpPr>
            <p:spPr bwMode="auto">
              <a:xfrm>
                <a:off x="1015081" y="2655409"/>
                <a:ext cx="228827" cy="2286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1096878" y="2081990"/>
              <a:ext cx="735159" cy="361664"/>
              <a:chOff x="761910" y="2655411"/>
              <a:chExt cx="488235" cy="240189"/>
            </a:xfrm>
          </p:grpSpPr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761910" y="2667000"/>
                <a:ext cx="228827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1021318" y="2655411"/>
                <a:ext cx="228827" cy="2286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2097201" y="2081996"/>
              <a:ext cx="725632" cy="344216"/>
              <a:chOff x="774474" y="2655410"/>
              <a:chExt cx="481908" cy="228601"/>
            </a:xfrm>
          </p:grpSpPr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774474" y="2655410"/>
                <a:ext cx="228827" cy="2286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1027555" y="2655410"/>
                <a:ext cx="228827" cy="2286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19" name="Group 14"/>
          <p:cNvGrpSpPr/>
          <p:nvPr/>
        </p:nvGrpSpPr>
        <p:grpSpPr>
          <a:xfrm>
            <a:off x="685800" y="3657600"/>
            <a:ext cx="533400" cy="312756"/>
            <a:chOff x="863213" y="2667000"/>
            <a:chExt cx="481630" cy="228600"/>
          </a:xfrm>
          <a:solidFill>
            <a:schemeClr val="bg1"/>
          </a:solidFill>
        </p:grpSpPr>
        <p:sp>
          <p:nvSpPr>
            <p:cNvPr id="20" name="Oval 19"/>
            <p:cNvSpPr/>
            <p:nvPr/>
          </p:nvSpPr>
          <p:spPr>
            <a:xfrm>
              <a:off x="863213" y="2667000"/>
              <a:ext cx="228600" cy="228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116243" y="2667000"/>
              <a:ext cx="228600" cy="228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4623137"/>
            <a:ext cx="243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02497" y="3124200"/>
            <a:ext cx="6313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b)</a:t>
            </a:r>
          </a:p>
        </p:txBody>
      </p:sp>
      <p:grpSp>
        <p:nvGrpSpPr>
          <p:cNvPr id="25" name="Group 90"/>
          <p:cNvGrpSpPr>
            <a:grpSpLocks/>
          </p:cNvGrpSpPr>
          <p:nvPr/>
        </p:nvGrpSpPr>
        <p:grpSpPr bwMode="auto">
          <a:xfrm>
            <a:off x="3505200" y="3276600"/>
            <a:ext cx="1480174" cy="523875"/>
            <a:chOff x="3209593" y="2067910"/>
            <a:chExt cx="1670267" cy="675288"/>
          </a:xfrm>
        </p:grpSpPr>
        <p:grpSp>
          <p:nvGrpSpPr>
            <p:cNvPr id="26" name="Group 36"/>
            <p:cNvGrpSpPr>
              <a:grpSpLocks/>
            </p:cNvGrpSpPr>
            <p:nvPr/>
          </p:nvGrpSpPr>
          <p:grpSpPr bwMode="auto">
            <a:xfrm>
              <a:off x="3209593" y="2067910"/>
              <a:ext cx="723994" cy="675288"/>
              <a:chOff x="4045165" y="2099441"/>
              <a:chExt cx="723994" cy="675288"/>
            </a:xfrm>
          </p:grpSpPr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4248391" y="2429935"/>
                <a:ext cx="342945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4045165" y="2099441"/>
                <a:ext cx="344533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4424627" y="2099441"/>
                <a:ext cx="344532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4155866" y="2067910"/>
              <a:ext cx="723994" cy="675288"/>
              <a:chOff x="4045507" y="2099441"/>
              <a:chExt cx="723994" cy="675288"/>
            </a:xfrm>
          </p:grpSpPr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4248733" y="2429935"/>
                <a:ext cx="342945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4045507" y="2099441"/>
                <a:ext cx="344533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4424969" y="2099441"/>
                <a:ext cx="344532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34" name="Group 45"/>
          <p:cNvGrpSpPr/>
          <p:nvPr/>
        </p:nvGrpSpPr>
        <p:grpSpPr>
          <a:xfrm>
            <a:off x="3520099" y="3962400"/>
            <a:ext cx="670901" cy="522887"/>
            <a:chOff x="4045165" y="2099441"/>
            <a:chExt cx="724336" cy="675288"/>
          </a:xfrm>
          <a:solidFill>
            <a:schemeClr val="bg1"/>
          </a:solidFill>
        </p:grpSpPr>
        <p:sp>
          <p:nvSpPr>
            <p:cNvPr id="35" name="Oval 34"/>
            <p:cNvSpPr/>
            <p:nvPr/>
          </p:nvSpPr>
          <p:spPr>
            <a:xfrm>
              <a:off x="4247926" y="2430515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045165" y="2099441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425287" y="2099441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57800" y="3124200"/>
            <a:ext cx="43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c)</a:t>
            </a:r>
          </a:p>
        </p:txBody>
      </p:sp>
      <p:grpSp>
        <p:nvGrpSpPr>
          <p:cNvPr id="40" name="Group 91"/>
          <p:cNvGrpSpPr>
            <a:grpSpLocks/>
          </p:cNvGrpSpPr>
          <p:nvPr/>
        </p:nvGrpSpPr>
        <p:grpSpPr bwMode="auto">
          <a:xfrm>
            <a:off x="5653036" y="3276600"/>
            <a:ext cx="2881364" cy="488899"/>
            <a:chOff x="5779373" y="2067910"/>
            <a:chExt cx="3317329" cy="722586"/>
          </a:xfrm>
        </p:grpSpPr>
        <p:grpSp>
          <p:nvGrpSpPr>
            <p:cNvPr id="41" name="Group 65"/>
            <p:cNvGrpSpPr>
              <a:grpSpLocks/>
            </p:cNvGrpSpPr>
            <p:nvPr/>
          </p:nvGrpSpPr>
          <p:grpSpPr bwMode="auto">
            <a:xfrm>
              <a:off x="5779373" y="2067910"/>
              <a:ext cx="724127" cy="722586"/>
              <a:chOff x="6189276" y="2067910"/>
              <a:chExt cx="724127" cy="722586"/>
            </a:xfrm>
          </p:grpSpPr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6189276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6568807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6189276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6568807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2" name="Group 66"/>
            <p:cNvGrpSpPr>
              <a:grpSpLocks/>
            </p:cNvGrpSpPr>
            <p:nvPr/>
          </p:nvGrpSpPr>
          <p:grpSpPr bwMode="auto">
            <a:xfrm>
              <a:off x="6643244" y="2067910"/>
              <a:ext cx="724127" cy="722586"/>
              <a:chOff x="6188816" y="2067910"/>
              <a:chExt cx="724127" cy="722586"/>
            </a:xfrm>
          </p:grpSpPr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6188816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4" name="Oval 53"/>
              <p:cNvSpPr>
                <a:spLocks noChangeArrowheads="1"/>
              </p:cNvSpPr>
              <p:nvPr/>
            </p:nvSpPr>
            <p:spPr bwMode="auto">
              <a:xfrm>
                <a:off x="6568347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6188816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6568347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3" name="Group 71"/>
            <p:cNvGrpSpPr>
              <a:grpSpLocks/>
            </p:cNvGrpSpPr>
            <p:nvPr/>
          </p:nvGrpSpPr>
          <p:grpSpPr bwMode="auto">
            <a:xfrm>
              <a:off x="7508703" y="2067910"/>
              <a:ext cx="724128" cy="722586"/>
              <a:chOff x="6189944" y="2067910"/>
              <a:chExt cx="724128" cy="722586"/>
            </a:xfrm>
          </p:grpSpPr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6189944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6569477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1" name="Oval 50"/>
              <p:cNvSpPr>
                <a:spLocks noChangeArrowheads="1"/>
              </p:cNvSpPr>
              <p:nvPr/>
            </p:nvSpPr>
            <p:spPr bwMode="auto">
              <a:xfrm>
                <a:off x="6189944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6569477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4" name="Group 76"/>
            <p:cNvGrpSpPr>
              <a:grpSpLocks/>
            </p:cNvGrpSpPr>
            <p:nvPr/>
          </p:nvGrpSpPr>
          <p:grpSpPr bwMode="auto">
            <a:xfrm>
              <a:off x="8372574" y="2067910"/>
              <a:ext cx="724128" cy="722586"/>
              <a:chOff x="6189484" y="2067910"/>
              <a:chExt cx="724128" cy="722586"/>
            </a:xfrm>
          </p:grpSpPr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6189484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6" name="Oval 45"/>
              <p:cNvSpPr>
                <a:spLocks noChangeArrowheads="1"/>
              </p:cNvSpPr>
              <p:nvPr/>
            </p:nvSpPr>
            <p:spPr bwMode="auto">
              <a:xfrm>
                <a:off x="6569017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7" name="Oval 46"/>
              <p:cNvSpPr>
                <a:spLocks noChangeArrowheads="1"/>
              </p:cNvSpPr>
              <p:nvPr/>
            </p:nvSpPr>
            <p:spPr bwMode="auto">
              <a:xfrm>
                <a:off x="6189484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6569017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61" name="Group 81"/>
          <p:cNvGrpSpPr/>
          <p:nvPr/>
        </p:nvGrpSpPr>
        <p:grpSpPr>
          <a:xfrm>
            <a:off x="5638800" y="3886200"/>
            <a:ext cx="629341" cy="493986"/>
            <a:chOff x="6189276" y="2067910"/>
            <a:chExt cx="724336" cy="722586"/>
          </a:xfrm>
          <a:solidFill>
            <a:schemeClr val="bg1"/>
          </a:solidFill>
        </p:grpSpPr>
        <p:sp>
          <p:nvSpPr>
            <p:cNvPr id="62" name="Oval 61"/>
            <p:cNvSpPr/>
            <p:nvPr/>
          </p:nvSpPr>
          <p:spPr>
            <a:xfrm>
              <a:off x="6189276" y="2067910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569398" y="2067910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189276" y="2446282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569398" y="2446282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1676400" y="4872335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971800" y="4648200"/>
            <a:ext cx="2508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715000" y="4648200"/>
            <a:ext cx="2514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402093" y="727006"/>
            <a:ext cx="19812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41148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67818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1677194" y="4495006"/>
            <a:ext cx="2590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4039394" y="4418806"/>
            <a:ext cx="2590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  <p:bldP spid="23" grpId="0"/>
      <p:bldP spid="38" grpId="0"/>
      <p:bldP spid="69" grpId="0"/>
      <p:bldP spid="72" grpId="0"/>
      <p:bldP spid="73" grpId="0"/>
      <p:bldP spid="74" grpId="0" animBg="1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9600" y="20574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28800" y="2909887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Tóm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tắt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1676400" y="4129087"/>
            <a:ext cx="2743200" cy="152400"/>
            <a:chOff x="768" y="2832"/>
            <a:chExt cx="1728" cy="96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200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768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V="1">
              <a:off x="768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1632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2064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V="1">
              <a:off x="2496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533400" y="3900487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Cam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533400" y="4510087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Cau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2819400" y="3367087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20 cây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1600200" y="4891087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5 cây</a:t>
            </a:r>
          </a:p>
        </p:txBody>
      </p:sp>
      <p:grpSp>
        <p:nvGrpSpPr>
          <p:cNvPr id="20" name="Group 45"/>
          <p:cNvGrpSpPr>
            <a:grpSpLocks/>
          </p:cNvGrpSpPr>
          <p:nvPr/>
        </p:nvGrpSpPr>
        <p:grpSpPr bwMode="auto">
          <a:xfrm>
            <a:off x="1676400" y="4814887"/>
            <a:ext cx="685800" cy="152400"/>
            <a:chOff x="720" y="2880"/>
            <a:chExt cx="432" cy="96"/>
          </a:xfrm>
        </p:grpSpPr>
        <p:sp>
          <p:nvSpPr>
            <p:cNvPr id="21" name="Line 46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7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49"/>
          <p:cNvGrpSpPr>
            <a:grpSpLocks/>
          </p:cNvGrpSpPr>
          <p:nvPr/>
        </p:nvGrpSpPr>
        <p:grpSpPr bwMode="auto">
          <a:xfrm>
            <a:off x="1676400" y="4133850"/>
            <a:ext cx="685800" cy="152400"/>
            <a:chOff x="720" y="2880"/>
            <a:chExt cx="432" cy="96"/>
          </a:xfrm>
        </p:grpSpPr>
        <p:sp>
          <p:nvSpPr>
            <p:cNvPr id="25" name="Line 50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51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2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53"/>
          <p:cNvGrpSpPr>
            <a:grpSpLocks/>
          </p:cNvGrpSpPr>
          <p:nvPr/>
        </p:nvGrpSpPr>
        <p:grpSpPr bwMode="auto">
          <a:xfrm>
            <a:off x="2362200" y="4129087"/>
            <a:ext cx="685800" cy="152400"/>
            <a:chOff x="720" y="2880"/>
            <a:chExt cx="432" cy="96"/>
          </a:xfrm>
        </p:grpSpPr>
        <p:sp>
          <p:nvSpPr>
            <p:cNvPr id="29" name="Line 54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57"/>
          <p:cNvGrpSpPr>
            <a:grpSpLocks/>
          </p:cNvGrpSpPr>
          <p:nvPr/>
        </p:nvGrpSpPr>
        <p:grpSpPr bwMode="auto">
          <a:xfrm>
            <a:off x="3048000" y="4124325"/>
            <a:ext cx="685800" cy="152400"/>
            <a:chOff x="720" y="2880"/>
            <a:chExt cx="432" cy="96"/>
          </a:xfrm>
        </p:grpSpPr>
        <p:sp>
          <p:nvSpPr>
            <p:cNvPr id="33" name="Line 58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59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0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61"/>
          <p:cNvGrpSpPr>
            <a:grpSpLocks/>
          </p:cNvGrpSpPr>
          <p:nvPr/>
        </p:nvGrpSpPr>
        <p:grpSpPr bwMode="auto">
          <a:xfrm>
            <a:off x="3733800" y="4124325"/>
            <a:ext cx="685800" cy="152400"/>
            <a:chOff x="720" y="2880"/>
            <a:chExt cx="432" cy="96"/>
          </a:xfrm>
        </p:grpSpPr>
        <p:sp>
          <p:nvSpPr>
            <p:cNvPr id="37" name="Line 62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3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5791200" y="2986087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" name="Text Box 72"/>
          <p:cNvSpPr txBox="1">
            <a:spLocks noChangeArrowheads="1"/>
          </p:cNvSpPr>
          <p:nvPr/>
        </p:nvSpPr>
        <p:spPr bwMode="auto">
          <a:xfrm>
            <a:off x="4724400" y="3595687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cam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2" name="Text Box 75"/>
          <p:cNvSpPr txBox="1">
            <a:spLocks noChangeArrowheads="1"/>
          </p:cNvSpPr>
          <p:nvPr/>
        </p:nvSpPr>
        <p:spPr bwMode="auto">
          <a:xfrm>
            <a:off x="6096000" y="4872335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4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" name="AutoShape 77"/>
          <p:cNvSpPr>
            <a:spLocks/>
          </p:cNvSpPr>
          <p:nvPr/>
        </p:nvSpPr>
        <p:spPr bwMode="auto">
          <a:xfrm rot="5400000">
            <a:off x="2952750" y="2633662"/>
            <a:ext cx="190500" cy="2667000"/>
          </a:xfrm>
          <a:prstGeom prst="leftBrace">
            <a:avLst>
              <a:gd name="adj1" fmla="val 11666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79"/>
          <p:cNvSpPr>
            <a:spLocks noChangeShapeType="1"/>
          </p:cNvSpPr>
          <p:nvPr/>
        </p:nvSpPr>
        <p:spPr bwMode="auto">
          <a:xfrm>
            <a:off x="1676400" y="4891087"/>
            <a:ext cx="671513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82"/>
          <p:cNvSpPr txBox="1">
            <a:spLocks noChangeArrowheads="1"/>
          </p:cNvSpPr>
          <p:nvPr/>
        </p:nvSpPr>
        <p:spPr bwMode="auto">
          <a:xfrm>
            <a:off x="5638800" y="441960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: 5 = 4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/>
      <p:bldP spid="18" grpId="0"/>
      <p:bldP spid="19" grpId="0"/>
      <p:bldP spid="40" grpId="0"/>
      <p:bldP spid="41" grpId="0"/>
      <p:bldP spid="42" grpId="0"/>
      <p:bldP spid="43" grpId="0" animBg="1"/>
      <p:bldP spid="44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1836003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42 kg,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ngỗng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6 kg.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ngỗng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066800" y="2662535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flipV="1">
            <a:off x="1981200" y="3554075"/>
            <a:ext cx="6172200" cy="457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1981200" y="4262735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19812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28956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38100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>
            <a:off x="47244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56388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64008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>
            <a:off x="73152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81534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>
            <a:off x="1981200" y="41865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>
            <a:off x="2895600" y="41865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685800" y="327213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609600" y="403413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Ngỗng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34"/>
          <p:cNvSpPr>
            <a:spLocks/>
          </p:cNvSpPr>
          <p:nvPr/>
        </p:nvSpPr>
        <p:spPr bwMode="auto">
          <a:xfrm rot="5400000">
            <a:off x="2324100" y="4148435"/>
            <a:ext cx="228600" cy="762000"/>
          </a:xfrm>
          <a:prstGeom prst="rightBrace">
            <a:avLst>
              <a:gd name="adj1" fmla="val 108333"/>
              <a:gd name="adj2" fmla="val 48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2133600" y="4567535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kg</a:t>
            </a:r>
          </a:p>
        </p:txBody>
      </p:sp>
      <p:sp>
        <p:nvSpPr>
          <p:cNvPr id="48" name="AutoShape 36"/>
          <p:cNvSpPr>
            <a:spLocks/>
          </p:cNvSpPr>
          <p:nvPr/>
        </p:nvSpPr>
        <p:spPr bwMode="auto">
          <a:xfrm rot="16200000">
            <a:off x="4953000" y="224135"/>
            <a:ext cx="228600" cy="6172200"/>
          </a:xfrm>
          <a:prstGeom prst="rightBrace">
            <a:avLst>
              <a:gd name="adj1" fmla="val 6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4191000" y="28149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42 kg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5180012" y="4110335"/>
            <a:ext cx="1754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200400" y="4567535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ngỗng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5029200" y="509647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42 : 6 = 7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5791200" y="5558135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7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animBg="1"/>
      <p:bldP spid="47" grpId="0"/>
      <p:bldP spid="48" grpId="0" animBg="1"/>
      <p:bldP spid="49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MSOffice Training: Hình nền thiết kế giáo án điện tử Powerpoint (P2) | Hình  nền, Dễ thương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657600" y="914400"/>
            <a:ext cx="1752600" cy="86201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900" b="1" kern="10" cap="all" dirty="0">
                <a:ln w="900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76200" y="2209800"/>
            <a:ext cx="89916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en-US" sz="5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211" y="3326430"/>
            <a:ext cx="4363640" cy="559770"/>
          </a:xfrm>
          <a:prstGeom prst="rect">
            <a:avLst/>
          </a:prstGeom>
          <a:noFill/>
        </p:spPr>
        <p:txBody>
          <a:bodyPr lIns="51435" tIns="25718" rIns="51435" bIns="25718">
            <a:spAutoFit/>
          </a:bodyPr>
          <a:lstStyle/>
          <a:p>
            <a:pPr algn="ctr">
              <a:defRPr/>
            </a:pPr>
            <a:r>
              <a:rPr lang="en-US" sz="33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– TR.58)</a:t>
            </a:r>
          </a:p>
        </p:txBody>
      </p:sp>
    </p:spTree>
    <p:extLst>
      <p:ext uri="{BB962C8B-B14F-4D97-AF65-F5344CB8AC3E}">
        <p14:creationId xmlns:p14="http://schemas.microsoft.com/office/powerpoint/2010/main" val="2660864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643</Words>
  <Application>Microsoft Office PowerPoint</Application>
  <PresentationFormat>On-screen Show (4:3)</PresentationFormat>
  <Paragraphs>96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.VnTifani HeavyH</vt:lpstr>
      <vt:lpstr>Arial</vt:lpstr>
      <vt:lpstr>Arial Unicode MS</vt:lpstr>
      <vt:lpstr>Calibri</vt:lpstr>
      <vt:lpstr>等线</vt:lpstr>
      <vt:lpstr>Segoe UI Semibold</vt:lpstr>
      <vt:lpstr>Times New Roman</vt:lpstr>
      <vt:lpstr>VNI-Helve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loltntvl@gmail.com</cp:lastModifiedBy>
  <cp:revision>45</cp:revision>
  <dcterms:created xsi:type="dcterms:W3CDTF">2020-11-23T12:30:22Z</dcterms:created>
  <dcterms:modified xsi:type="dcterms:W3CDTF">2021-11-23T13:30:51Z</dcterms:modified>
</cp:coreProperties>
</file>