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56" r:id="rId4"/>
    <p:sldId id="258" r:id="rId5"/>
    <p:sldId id="261" r:id="rId6"/>
    <p:sldId id="262" r:id="rId7"/>
    <p:sldId id="263" r:id="rId8"/>
    <p:sldId id="265" r:id="rId9"/>
    <p:sldId id="267" r:id="rId10"/>
    <p:sldId id="273" r:id="rId11"/>
    <p:sldId id="269" r:id="rId12"/>
    <p:sldId id="270" r:id="rId13"/>
    <p:sldId id="264" r:id="rId14"/>
    <p:sldId id="272" r:id="rId15"/>
    <p:sldId id="268" r:id="rId16"/>
    <p:sldId id="274" r:id="rId17"/>
    <p:sldId id="275" r:id="rId18"/>
    <p:sldId id="280" r:id="rId19"/>
    <p:sldId id="271"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DAA"/>
    <a:srgbClr val="D5A3A7"/>
    <a:srgbClr val="CCFFCC"/>
    <a:srgbClr val="FF6699"/>
    <a:srgbClr val="CCFF99"/>
    <a:srgbClr val="7B84A7"/>
    <a:srgbClr val="828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03" autoAdjust="0"/>
  </p:normalViewPr>
  <p:slideViewPr>
    <p:cSldViewPr snapToGrid="0">
      <p:cViewPr varScale="1">
        <p:scale>
          <a:sx n="55" d="100"/>
          <a:sy n="55" d="100"/>
        </p:scale>
        <p:origin x="62" y="4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84702-A295-44E0-9188-DDCC60008E46}"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5EC52-4475-42CB-B151-C4D17332F483}" type="slidenum">
              <a:rPr lang="en-US" smtClean="0"/>
              <a:t>‹#›</a:t>
            </a:fld>
            <a:endParaRPr lang="en-US"/>
          </a:p>
        </p:txBody>
      </p:sp>
    </p:spTree>
    <p:extLst>
      <p:ext uri="{BB962C8B-B14F-4D97-AF65-F5344CB8AC3E}">
        <p14:creationId xmlns:p14="http://schemas.microsoft.com/office/powerpoint/2010/main" val="51734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7E7FE-2469-4953-91D0-4F521E458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66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2</a:t>
            </a:fld>
            <a:endParaRPr lang="en-US"/>
          </a:p>
        </p:txBody>
      </p:sp>
    </p:spTree>
    <p:extLst>
      <p:ext uri="{BB962C8B-B14F-4D97-AF65-F5344CB8AC3E}">
        <p14:creationId xmlns:p14="http://schemas.microsoft.com/office/powerpoint/2010/main" val="292499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3</a:t>
            </a:fld>
            <a:endParaRPr lang="en-US"/>
          </a:p>
        </p:txBody>
      </p:sp>
    </p:spTree>
    <p:extLst>
      <p:ext uri="{BB962C8B-B14F-4D97-AF65-F5344CB8AC3E}">
        <p14:creationId xmlns:p14="http://schemas.microsoft.com/office/powerpoint/2010/main" val="235266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4</a:t>
            </a:fld>
            <a:endParaRPr lang="en-US"/>
          </a:p>
        </p:txBody>
      </p:sp>
    </p:spTree>
    <p:extLst>
      <p:ext uri="{BB962C8B-B14F-4D97-AF65-F5344CB8AC3E}">
        <p14:creationId xmlns:p14="http://schemas.microsoft.com/office/powerpoint/2010/main" val="304053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5</a:t>
            </a:fld>
            <a:endParaRPr lang="en-US"/>
          </a:p>
        </p:txBody>
      </p:sp>
    </p:spTree>
    <p:extLst>
      <p:ext uri="{BB962C8B-B14F-4D97-AF65-F5344CB8AC3E}">
        <p14:creationId xmlns:p14="http://schemas.microsoft.com/office/powerpoint/2010/main" val="426948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6</a:t>
            </a:fld>
            <a:endParaRPr lang="en-US"/>
          </a:p>
        </p:txBody>
      </p:sp>
    </p:spTree>
    <p:extLst>
      <p:ext uri="{BB962C8B-B14F-4D97-AF65-F5344CB8AC3E}">
        <p14:creationId xmlns:p14="http://schemas.microsoft.com/office/powerpoint/2010/main" val="300716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7</a:t>
            </a:fld>
            <a:endParaRPr lang="en-US"/>
          </a:p>
        </p:txBody>
      </p:sp>
    </p:spTree>
    <p:extLst>
      <p:ext uri="{BB962C8B-B14F-4D97-AF65-F5344CB8AC3E}">
        <p14:creationId xmlns:p14="http://schemas.microsoft.com/office/powerpoint/2010/main" val="142018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7E7FE-2469-4953-91D0-4F521E458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682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77E7FE-2469-4953-91D0-4F521E4588AF}" type="slidenum">
              <a:rPr lang="en-US" smtClean="0"/>
              <a:t>18</a:t>
            </a:fld>
            <a:endParaRPr lang="en-US"/>
          </a:p>
        </p:txBody>
      </p:sp>
    </p:spTree>
    <p:extLst>
      <p:ext uri="{BB962C8B-B14F-4D97-AF65-F5344CB8AC3E}">
        <p14:creationId xmlns:p14="http://schemas.microsoft.com/office/powerpoint/2010/main" val="121925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BD303F-5540-49C6-9E4E-43F2E047E97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24797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D303F-5540-49C6-9E4E-43F2E047E97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41973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D303F-5540-49C6-9E4E-43F2E047E97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8588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49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06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592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10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89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323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390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88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D303F-5540-49C6-9E4E-43F2E047E97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1250728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119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422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530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8CC022-FC40-4A08-89B7-77126759931E}"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5ED74FCC-17E7-48E3-80FA-5B3933C1527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7827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A573336B-8CA2-4836-ACF4-E8910EA247F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2C818F6-58B9-437B-B592-AB28C7D211D9}"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750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BE73C958-0197-4B0C-9085-85B38B64E90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DD2F8BF-5FD3-4128-92BC-EE2472B2760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4013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B24F2CB-F822-46EF-8982-15201FAEFF25}"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1FB345D3-2274-484E-8FA9-9A494B3A688F}"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1681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3" y="1535116"/>
            <a:ext cx="5386917"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2725160-20CE-47F4-AAFB-BF413F5940C0}"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2A152573-5AD1-4BD9-9DFF-79AFD43FC564}"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1693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CAD58FE-ACCB-4153-9BE7-1B044CB732E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90495C63-3A25-4500-98A0-C9BB37FB1DD8}"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5846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BE2453-13BA-42A5-BD7B-35B9D9DADB6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C59BF4C-5E94-482C-9A09-5B23D07FDF5C}"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765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BD303F-5540-49C6-9E4E-43F2E047E97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309487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smtClean="0"/>
              <a:t>Click to edit Master title style</a:t>
            </a:r>
            <a:endParaRPr lang="vi-VN"/>
          </a:p>
        </p:txBody>
      </p:sp>
      <p:sp>
        <p:nvSpPr>
          <p:cNvPr id="3" name="Content Placeholder 2"/>
          <p:cNvSpPr>
            <a:spLocks noGrp="1"/>
          </p:cNvSpPr>
          <p:nvPr>
            <p:ph idx="1"/>
          </p:nvPr>
        </p:nvSpPr>
        <p:spPr>
          <a:xfrm>
            <a:off x="4766735" y="273056"/>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4D052F8-D643-45F7-B45A-A745289BB5B2}"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FCBB7BD7-412E-431B-B18D-0C2A6F2E7DE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6892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vi-VN" noProof="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98F272DB-3754-42B5-A203-E1EEC3F5AA7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58B939B-8374-4A1F-8329-799C9AA29016}"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093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4F02C391-0A38-4D9E-9C41-EB0651E3132A}"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693B927F-AF90-47A4-A1D0-CB8B3DF1D49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8859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320312E0-FC08-4C4F-BCFC-4B88AF94F671}"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EEF57273-5732-4B12-A3AF-87C78CAE453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635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BD303F-5540-49C6-9E4E-43F2E047E97A}"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38094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BD303F-5540-49C6-9E4E-43F2E047E97A}"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99613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BD303F-5540-49C6-9E4E-43F2E047E97A}"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1059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D303F-5540-49C6-9E4E-43F2E047E97A}"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108231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BD303F-5540-49C6-9E4E-43F2E047E97A}"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49828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BD303F-5540-49C6-9E4E-43F2E047E97A}"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00132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D303F-5540-49C6-9E4E-43F2E047E97A}" type="datetimeFigureOut">
              <a:rPr lang="en-US" smtClean="0"/>
              <a:t>11/8/2021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49F2A-8AB1-4246-A7EE-B1BABB5CF77D}" type="slidenum">
              <a:rPr lang="en-US" smtClean="0"/>
              <a:t>‹#›</a:t>
            </a:fld>
            <a:endParaRPr lang="en-US"/>
          </a:p>
        </p:txBody>
      </p:sp>
    </p:spTree>
    <p:extLst>
      <p:ext uri="{BB962C8B-B14F-4D97-AF65-F5344CB8AC3E}">
        <p14:creationId xmlns:p14="http://schemas.microsoft.com/office/powerpoint/2010/main" val="2178294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t="-43000" r="-8000" b="-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86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t="-43000" r="-8000" b="-36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914378" eaLnBrk="1" fontAlgn="auto" hangingPunct="1">
              <a:spcBef>
                <a:spcPts val="0"/>
              </a:spcBef>
              <a:spcAft>
                <a:spcPts val="0"/>
              </a:spcAft>
              <a:defRPr sz="900">
                <a:solidFill>
                  <a:prstClr val="black">
                    <a:tint val="75000"/>
                  </a:prstClr>
                </a:solidFill>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42EF21E-48BA-4425-86C4-325B9FE559C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914378" eaLnBrk="1" fontAlgn="auto" hangingPunct="1">
              <a:spcBef>
                <a:spcPts val="0"/>
              </a:spcBef>
              <a:spcAft>
                <a:spcPts val="0"/>
              </a:spcAft>
              <a:defRPr sz="900">
                <a:solidFill>
                  <a:prstClr val="black">
                    <a:tint val="75000"/>
                  </a:prstClr>
                </a:solidFill>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defTabSz="914378" eaLnBrk="1" fontAlgn="auto" hangingPunct="1">
              <a:spcBef>
                <a:spcPts val="0"/>
              </a:spcBef>
              <a:spcAft>
                <a:spcPts val="0"/>
              </a:spcAft>
              <a:defRPr sz="900">
                <a:solidFill>
                  <a:prstClr val="black">
                    <a:tint val="75000"/>
                  </a:prstClr>
                </a:solidFill>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A56A71EE-254C-4F2F-8993-791CAB33232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745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4213" rtl="0" eaLnBrk="0" fontAlgn="base" hangingPunct="0">
        <a:spcBef>
          <a:spcPct val="0"/>
        </a:spcBef>
        <a:spcAft>
          <a:spcPct val="0"/>
        </a:spcAft>
        <a:defRPr sz="3300" kern="1200">
          <a:solidFill>
            <a:schemeClr val="tx1"/>
          </a:solidFill>
          <a:latin typeface="+mj-lt"/>
          <a:ea typeface="+mj-ea"/>
          <a:cs typeface="+mj-cs"/>
        </a:defRPr>
      </a:lvl1pPr>
      <a:lvl2pPr algn="ctr" defTabSz="684213" rtl="0" eaLnBrk="0" fontAlgn="base" hangingPunct="0">
        <a:spcBef>
          <a:spcPct val="0"/>
        </a:spcBef>
        <a:spcAft>
          <a:spcPct val="0"/>
        </a:spcAft>
        <a:defRPr sz="3300">
          <a:solidFill>
            <a:schemeClr val="tx1"/>
          </a:solidFill>
          <a:latin typeface="Calibri" panose="020F0502020204030204" pitchFamily="34" charset="0"/>
        </a:defRPr>
      </a:lvl2pPr>
      <a:lvl3pPr algn="ctr" defTabSz="684213" rtl="0" eaLnBrk="0" fontAlgn="base" hangingPunct="0">
        <a:spcBef>
          <a:spcPct val="0"/>
        </a:spcBef>
        <a:spcAft>
          <a:spcPct val="0"/>
        </a:spcAft>
        <a:defRPr sz="3300">
          <a:solidFill>
            <a:schemeClr val="tx1"/>
          </a:solidFill>
          <a:latin typeface="Calibri" panose="020F0502020204030204" pitchFamily="34" charset="0"/>
        </a:defRPr>
      </a:lvl3pPr>
      <a:lvl4pPr algn="ctr" defTabSz="684213" rtl="0" eaLnBrk="0" fontAlgn="base" hangingPunct="0">
        <a:spcBef>
          <a:spcPct val="0"/>
        </a:spcBef>
        <a:spcAft>
          <a:spcPct val="0"/>
        </a:spcAft>
        <a:defRPr sz="3300">
          <a:solidFill>
            <a:schemeClr val="tx1"/>
          </a:solidFill>
          <a:latin typeface="Calibri" panose="020F0502020204030204" pitchFamily="34" charset="0"/>
        </a:defRPr>
      </a:lvl4pPr>
      <a:lvl5pPr algn="ctr" defTabSz="684213"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684610" rtl="0" fontAlgn="base">
        <a:spcBef>
          <a:spcPct val="0"/>
        </a:spcBef>
        <a:spcAft>
          <a:spcPct val="0"/>
        </a:spcAft>
        <a:defRPr sz="3300">
          <a:solidFill>
            <a:schemeClr val="tx1"/>
          </a:solidFill>
          <a:latin typeface="Calibri" panose="020F0502020204030204" pitchFamily="34" charset="0"/>
        </a:defRPr>
      </a:lvl6pPr>
      <a:lvl7pPr marL="685800" algn="ctr" defTabSz="684610" rtl="0" fontAlgn="base">
        <a:spcBef>
          <a:spcPct val="0"/>
        </a:spcBef>
        <a:spcAft>
          <a:spcPct val="0"/>
        </a:spcAft>
        <a:defRPr sz="3300">
          <a:solidFill>
            <a:schemeClr val="tx1"/>
          </a:solidFill>
          <a:latin typeface="Calibri" panose="020F0502020204030204" pitchFamily="34" charset="0"/>
        </a:defRPr>
      </a:lvl7pPr>
      <a:lvl8pPr marL="1028700" algn="ctr" defTabSz="684610" rtl="0" fontAlgn="base">
        <a:spcBef>
          <a:spcPct val="0"/>
        </a:spcBef>
        <a:spcAft>
          <a:spcPct val="0"/>
        </a:spcAft>
        <a:defRPr sz="3300">
          <a:solidFill>
            <a:schemeClr val="tx1"/>
          </a:solidFill>
          <a:latin typeface="Calibri" panose="020F0502020204030204" pitchFamily="34" charset="0"/>
        </a:defRPr>
      </a:lvl8pPr>
      <a:lvl9pPr marL="1371600" algn="ctr" defTabSz="684610" rtl="0" fontAlgn="base">
        <a:spcBef>
          <a:spcPct val="0"/>
        </a:spcBef>
        <a:spcAft>
          <a:spcPct val="0"/>
        </a:spcAft>
        <a:defRPr sz="3300">
          <a:solidFill>
            <a:schemeClr val="tx1"/>
          </a:solidFill>
          <a:latin typeface="Calibri" panose="020F050202020403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vi-V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2.wav"/><Relationship Id="rId7"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9.gif"/><Relationship Id="rId5" Type="http://schemas.openxmlformats.org/officeDocument/2006/relationships/image" Target="../media/image8.png"/><Relationship Id="rId10" Type="http://schemas.openxmlformats.org/officeDocument/2006/relationships/image" Target="../media/image20.gif"/><Relationship Id="rId4" Type="http://schemas.openxmlformats.org/officeDocument/2006/relationships/audio" Target="../media/audio3.wav"/><Relationship Id="rId9"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slideLayout" Target="../slideLayouts/slideLayout13.xml"/><Relationship Id="rId7" Type="http://schemas.openxmlformats.org/officeDocument/2006/relationships/image" Target="../media/image5.gi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notesSlide" Target="../notesSlides/notesSlide2.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gif"/><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9668" y="1335314"/>
            <a:ext cx="11668836" cy="1190723"/>
          </a:xfrm>
        </p:spPr>
        <p:txBody>
          <a:bodyPr>
            <a:noAutofit/>
          </a:bodyPr>
          <a:lstStyle/>
          <a:p>
            <a:r>
              <a:rPr lang="en-US" sz="4000" b="1" dirty="0" smtClean="0">
                <a:latin typeface="Times New Roman" panose="02020603050405020304" pitchFamily="18" charset="0"/>
                <a:cs typeface="Times New Roman" panose="02020603050405020304" pitchFamily="18" charset="0"/>
              </a:rPr>
              <a:t>TRƯỜNG TIỂU HỌC LÊ </a:t>
            </a:r>
            <a:r>
              <a:rPr lang="vi-VN" sz="4000" b="1" dirty="0" smtClean="0">
                <a:latin typeface="Times New Roman" panose="02020603050405020304" pitchFamily="18" charset="0"/>
                <a:cs typeface="Times New Roman" panose="02020603050405020304" pitchFamily="18" charset="0"/>
              </a:rPr>
              <a:t>QUÝ ĐÔN</a:t>
            </a:r>
            <a:endParaRPr lang="en-US" sz="4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42607" y="5062144"/>
            <a:ext cx="1692321"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Lớp: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Tuần </a:t>
            </a:r>
            <a:r>
              <a:rPr kumimoji="0" lang="en-US" sz="32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10</a:t>
            </a:r>
          </a:p>
        </p:txBody>
      </p:sp>
      <p:sp>
        <p:nvSpPr>
          <p:cNvPr id="7" name="Subtitle 2"/>
          <p:cNvSpPr txBox="1">
            <a:spLocks/>
          </p:cNvSpPr>
          <p:nvPr/>
        </p:nvSpPr>
        <p:spPr>
          <a:xfrm>
            <a:off x="609601" y="2902857"/>
            <a:ext cx="11117942" cy="17231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sng"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Tập làm</a:t>
            </a:r>
            <a:r>
              <a:rPr kumimoji="0" lang="en-US" sz="4800" b="1" i="0" u="sng"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văn</a:t>
            </a:r>
            <a:r>
              <a:rPr kumimoji="0" lang="en-US" sz="4800" b="1" i="0" u="sng"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66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viết thư và phong bì thư</a:t>
            </a:r>
            <a:endParaRPr kumimoji="0" lang="en-US" sz="6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2606" y="6129505"/>
            <a:ext cx="1692321"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SGK/83</a:t>
            </a: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04522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9815"/>
          <a:stretch/>
        </p:blipFill>
        <p:spPr>
          <a:xfrm>
            <a:off x="0" y="6004559"/>
            <a:ext cx="12192000" cy="8478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297543" y="1255235"/>
            <a:ext cx="1159691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Font typeface="Calibri" panose="020F0502020204030204" pitchFamily="34" charset="0"/>
              <a:buChar char="-"/>
            </a:pPr>
            <a:r>
              <a:rPr lang="en-US" altLang="en-US" sz="3200" smtClean="0">
                <a:latin typeface="Times New Roman" panose="02020603050405020304" pitchFamily="18" charset="0"/>
                <a:cs typeface="Times New Roman" panose="02020603050405020304" pitchFamily="18" charset="0"/>
              </a:rPr>
              <a:t>Dòng đầu thư: nơi gửi, ngày…tháng…năm…</a:t>
            </a:r>
          </a:p>
          <a:p>
            <a:pPr marL="457200" indent="-457200" algn="just">
              <a:buFont typeface="Calibri" panose="020F0502020204030204" pitchFamily="34" charset="0"/>
              <a:buChar char="-"/>
            </a:pPr>
            <a:r>
              <a:rPr lang="en-US" altLang="en-US" sz="3200" smtClean="0">
                <a:latin typeface="Times New Roman" panose="02020603050405020304" pitchFamily="18" charset="0"/>
                <a:cs typeface="Times New Roman" panose="02020603050405020304" pitchFamily="18" charset="0"/>
              </a:rPr>
              <a:t>Lời xưng hô với người nhận thư (ông, bà, chú, bác…)</a:t>
            </a:r>
          </a:p>
          <a:p>
            <a:pPr marL="457200" indent="-457200" algn="just">
              <a:buFont typeface="Calibri" panose="020F0502020204030204" pitchFamily="34" charset="0"/>
              <a:buChar char="-"/>
            </a:pPr>
            <a:r>
              <a:rPr lang="en-US" altLang="en-US" sz="3200" smtClean="0">
                <a:latin typeface="Times New Roman" panose="02020603050405020304" pitchFamily="18" charset="0"/>
                <a:cs typeface="Times New Roman" panose="02020603050405020304" pitchFamily="18" charset="0"/>
              </a:rPr>
              <a:t>Nội dung thư (4-5 dòng): Thăm hỏi, báo tin cho người nhận thư.</a:t>
            </a:r>
          </a:p>
          <a:p>
            <a:pPr algn="just"/>
            <a:r>
              <a:rPr lang="en-US" altLang="en-US" sz="3200" smtClean="0">
                <a:latin typeface="Times New Roman" panose="02020603050405020304" pitchFamily="18" charset="0"/>
                <a:cs typeface="Times New Roman" panose="02020603050405020304" pitchFamily="18" charset="0"/>
              </a:rPr>
              <a:t>Lời chúc và hứa hẹn… </a:t>
            </a:r>
          </a:p>
          <a:p>
            <a:pPr marL="457200" indent="-457200" algn="just">
              <a:buFont typeface="Calibri" panose="020F0502020204030204" pitchFamily="34" charset="0"/>
              <a:buChar char="-"/>
            </a:pPr>
            <a:r>
              <a:rPr lang="en-US" altLang="en-US" sz="3200" smtClean="0">
                <a:latin typeface="Times New Roman" panose="02020603050405020304" pitchFamily="18" charset="0"/>
                <a:cs typeface="Times New Roman" panose="02020603050405020304" pitchFamily="18" charset="0"/>
              </a:rPr>
              <a:t>Cuối thư: Lời chào, chữ kí và tên.</a:t>
            </a:r>
            <a:endParaRPr lang="en-US" altLang="en-US" sz="3200" smtClean="0">
              <a:solidFill>
                <a:srgbClr val="0000FF"/>
              </a:solidFill>
              <a:latin typeface="Times New Roman" panose="02020603050405020304" pitchFamily="18" charset="0"/>
              <a:cs typeface="Times New Roman" panose="02020603050405020304" pitchFamily="18" charset="0"/>
            </a:endParaRP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3756431" y="4000815"/>
            <a:ext cx="4223657" cy="1896016"/>
          </a:xfrm>
          <a:prstGeom prst="horizontalScroll">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C00000"/>
                </a:solidFill>
                <a:latin typeface="Times New Roman" panose="02020603050405020304" pitchFamily="18" charset="0"/>
                <a:cs typeface="Times New Roman" panose="02020603050405020304" pitchFamily="18" charset="0"/>
              </a:rPr>
              <a:t>Thực hành viết thư</a:t>
            </a:r>
            <a:endParaRPr lang="en-US" sz="32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44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p:cNvSpPr>
            <a:spLocks noChangeArrowheads="1"/>
          </p:cNvSpPr>
          <p:nvPr/>
        </p:nvSpPr>
        <p:spPr bwMode="auto">
          <a:xfrm>
            <a:off x="217715" y="105229"/>
            <a:ext cx="1177108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3200" b="1" u="sng">
                <a:solidFill>
                  <a:srgbClr val="000000"/>
                </a:solidFill>
                <a:latin typeface="Times New Roman" panose="02020603050405020304" pitchFamily="18" charset="0"/>
                <a:cs typeface="Times New Roman" panose="02020603050405020304" pitchFamily="18" charset="0"/>
              </a:rPr>
              <a:t>TIÊU CHÍ NHẬN XÉT:</a:t>
            </a:r>
          </a:p>
          <a:p>
            <a:pPr fontAlgn="base">
              <a:spcBef>
                <a:spcPct val="0"/>
              </a:spcBef>
              <a:spcAft>
                <a:spcPct val="0"/>
              </a:spcAft>
            </a:pPr>
            <a:endParaRPr lang="en-US" altLang="en-US" sz="3200" b="1" u="sng">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Char char="-"/>
            </a:pPr>
            <a:r>
              <a:rPr lang="en-US" altLang="en-US" sz="3200">
                <a:solidFill>
                  <a:srgbClr val="000000"/>
                </a:solidFill>
                <a:latin typeface="Times New Roman" panose="02020603050405020304" pitchFamily="18" charset="0"/>
                <a:cs typeface="Times New Roman" panose="02020603050405020304" pitchFamily="18" charset="0"/>
              </a:rPr>
              <a:t> Bức thư đầy đủ 4 </a:t>
            </a:r>
            <a:r>
              <a:rPr lang="en-US" altLang="en-US" sz="3200" smtClean="0">
                <a:solidFill>
                  <a:srgbClr val="000000"/>
                </a:solidFill>
                <a:latin typeface="Times New Roman" panose="02020603050405020304" pitchFamily="18" charset="0"/>
                <a:cs typeface="Times New Roman" panose="02020603050405020304" pitchFamily="18" charset="0"/>
              </a:rPr>
              <a:t>phần:</a:t>
            </a:r>
            <a:endParaRPr lang="en-US" altLang="en-US" sz="320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3200">
                <a:solidFill>
                  <a:srgbClr val="000000"/>
                </a:solidFill>
                <a:latin typeface="Times New Roman" panose="02020603050405020304" pitchFamily="18" charset="0"/>
                <a:cs typeface="Times New Roman" panose="02020603050405020304" pitchFamily="18" charset="0"/>
              </a:rPr>
              <a:t>	+ Dòng đầu thư ghi đúng không ?</a:t>
            </a:r>
          </a:p>
          <a:p>
            <a:pPr fontAlgn="base">
              <a:spcBef>
                <a:spcPct val="0"/>
              </a:spcBef>
              <a:spcAft>
                <a:spcPct val="0"/>
              </a:spcAft>
            </a:pPr>
            <a:r>
              <a:rPr lang="en-US" altLang="en-US" sz="3200">
                <a:solidFill>
                  <a:srgbClr val="000000"/>
                </a:solidFill>
                <a:latin typeface="Times New Roman" panose="02020603050405020304" pitchFamily="18" charset="0"/>
                <a:cs typeface="Times New Roman" panose="02020603050405020304" pitchFamily="18" charset="0"/>
              </a:rPr>
              <a:t>	+ Lời xưng hô phù hợp với người nhận thư không ?</a:t>
            </a:r>
          </a:p>
          <a:p>
            <a:pPr fontAlgn="base">
              <a:spcBef>
                <a:spcPct val="0"/>
              </a:spcBef>
              <a:spcAft>
                <a:spcPct val="0"/>
              </a:spcAft>
            </a:pPr>
            <a:r>
              <a:rPr lang="en-US" altLang="en-US" sz="3200">
                <a:solidFill>
                  <a:srgbClr val="000000"/>
                </a:solidFill>
                <a:latin typeface="Times New Roman" panose="02020603050405020304" pitchFamily="18" charset="0"/>
                <a:cs typeface="Times New Roman" panose="02020603050405020304" pitchFamily="18" charset="0"/>
              </a:rPr>
              <a:t>	+ Nội dung thư đầy đủ không ?</a:t>
            </a:r>
          </a:p>
          <a:p>
            <a:pPr fontAlgn="base">
              <a:spcBef>
                <a:spcPct val="0"/>
              </a:spcBef>
              <a:spcAft>
                <a:spcPct val="0"/>
              </a:spcAft>
            </a:pPr>
            <a:r>
              <a:rPr lang="en-US" altLang="en-US" sz="3200">
                <a:solidFill>
                  <a:srgbClr val="000000"/>
                </a:solidFill>
                <a:latin typeface="Times New Roman" panose="02020603050405020304" pitchFamily="18" charset="0"/>
                <a:cs typeface="Times New Roman" panose="02020603050405020304" pitchFamily="18" charset="0"/>
              </a:rPr>
              <a:t>	+ Cuối thư ghi đúng không ?</a:t>
            </a:r>
          </a:p>
          <a:p>
            <a:pPr fontAlgn="base">
              <a:spcBef>
                <a:spcPct val="0"/>
              </a:spcBef>
              <a:spcAft>
                <a:spcPct val="0"/>
              </a:spcAft>
              <a:buFontTx/>
              <a:buChar char="-"/>
            </a:pPr>
            <a:r>
              <a:rPr lang="en-US" altLang="en-US" sz="3200">
                <a:solidFill>
                  <a:srgbClr val="000000"/>
                </a:solidFill>
                <a:latin typeface="Times New Roman" panose="02020603050405020304" pitchFamily="18" charset="0"/>
                <a:cs typeface="Times New Roman" panose="02020603050405020304" pitchFamily="18" charset="0"/>
              </a:rPr>
              <a:t> Trình bày đúng hình thức bức thư: vị trí ngày, tháng lùi </a:t>
            </a:r>
            <a:r>
              <a:rPr lang="en-US" altLang="en-US" sz="3200" smtClean="0">
                <a:solidFill>
                  <a:srgbClr val="000000"/>
                </a:solidFill>
                <a:latin typeface="Times New Roman" panose="02020603050405020304" pitchFamily="18" charset="0"/>
                <a:cs typeface="Times New Roman" panose="02020603050405020304" pitchFamily="18" charset="0"/>
              </a:rPr>
              <a:t>vào 5 ô li; </a:t>
            </a:r>
            <a:r>
              <a:rPr lang="en-US" altLang="en-US" sz="3200">
                <a:solidFill>
                  <a:srgbClr val="000000"/>
                </a:solidFill>
                <a:latin typeface="Times New Roman" panose="02020603050405020304" pitchFamily="18" charset="0"/>
                <a:cs typeface="Times New Roman" panose="02020603050405020304" pitchFamily="18" charset="0"/>
              </a:rPr>
              <a:t>lời chào lùi </a:t>
            </a:r>
            <a:r>
              <a:rPr lang="en-US" altLang="en-US" sz="3200" smtClean="0">
                <a:solidFill>
                  <a:srgbClr val="000000"/>
                </a:solidFill>
                <a:latin typeface="Times New Roman" panose="02020603050405020304" pitchFamily="18" charset="0"/>
                <a:cs typeface="Times New Roman" panose="02020603050405020304" pitchFamily="18" charset="0"/>
              </a:rPr>
              <a:t>vào 1 ô li; </a:t>
            </a:r>
            <a:r>
              <a:rPr lang="en-US" altLang="en-US" sz="3200">
                <a:solidFill>
                  <a:srgbClr val="000000"/>
                </a:solidFill>
                <a:latin typeface="Times New Roman" panose="02020603050405020304" pitchFamily="18" charset="0"/>
                <a:cs typeface="Times New Roman" panose="02020603050405020304" pitchFamily="18" charset="0"/>
              </a:rPr>
              <a:t>kí tên lùi </a:t>
            </a:r>
            <a:r>
              <a:rPr lang="en-US" altLang="en-US" sz="3200" smtClean="0">
                <a:solidFill>
                  <a:srgbClr val="000000"/>
                </a:solidFill>
                <a:latin typeface="Times New Roman" panose="02020603050405020304" pitchFamily="18" charset="0"/>
                <a:cs typeface="Times New Roman" panose="02020603050405020304" pitchFamily="18" charset="0"/>
              </a:rPr>
              <a:t>vào 8 ô li.</a:t>
            </a:r>
            <a:endParaRPr lang="en-US" altLang="en-US" sz="320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pPr>
            <a:endParaRPr lang="en-US" altLang="en-US" sz="3200">
              <a:solidFill>
                <a:srgbClr val="0000FF"/>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2"/>
          <a:srcRect t="59815"/>
          <a:stretch/>
        </p:blipFill>
        <p:spPr>
          <a:xfrm>
            <a:off x="0" y="6004559"/>
            <a:ext cx="12192000" cy="84789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3" name="Rectangle 12"/>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Postbox Cartoon HD Stock Image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7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up)">
                                      <p:cBhvr>
                                        <p:cTn id="12" dur="500"/>
                                        <p:tgtEl>
                                          <p:spTgt spid="10">
                                            <p:txEl>
                                              <p:pRg st="2" end="2"/>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wipe(up)">
                                      <p:cBhvr>
                                        <p:cTn id="15" dur="500"/>
                                        <p:tgtEl>
                                          <p:spTgt spid="10">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wipe(up)">
                                      <p:cBhvr>
                                        <p:cTn id="18" dur="500"/>
                                        <p:tgtEl>
                                          <p:spTgt spid="10">
                                            <p:txEl>
                                              <p:pRg st="4" end="4"/>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wipe(up)">
                                      <p:cBhvr>
                                        <p:cTn id="21" dur="500"/>
                                        <p:tgtEl>
                                          <p:spTgt spid="10">
                                            <p:txEl>
                                              <p:pRg st="5" end="5"/>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wipe(up)">
                                      <p:cBhvr>
                                        <p:cTn id="24" dur="500"/>
                                        <p:tgtEl>
                                          <p:spTgt spid="10">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Effect transition="in" filter="wipe(up)">
                                      <p:cBhvr>
                                        <p:cTn id="29"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98120" y="87084"/>
            <a:ext cx="11811000" cy="6671057"/>
          </a:xfrm>
          <a:prstGeom prst="rect">
            <a:avLst/>
          </a:prstGeom>
        </p:spPr>
        <p:txBody>
          <a:bodyPr wrap="square">
            <a:spAutoFit/>
          </a:bodyPr>
          <a:lstStyle/>
          <a:p>
            <a:pPr algn="r"/>
            <a:r>
              <a:rPr lang="en-US" sz="2850" b="0" i="0" smtClean="0">
                <a:solidFill>
                  <a:srgbClr val="000000"/>
                </a:solidFill>
                <a:effectLst/>
                <a:latin typeface="Times New Roman" panose="02020603050405020304" pitchFamily="18" charset="0"/>
                <a:cs typeface="Times New Roman" panose="02020603050405020304" pitchFamily="18" charset="0"/>
              </a:rPr>
              <a:t>TP HCM</a:t>
            </a:r>
            <a:r>
              <a:rPr lang="vi-VN" sz="2850" b="0" i="0" smtClean="0">
                <a:solidFill>
                  <a:srgbClr val="000000"/>
                </a:solidFill>
                <a:effectLst/>
                <a:latin typeface="Times New Roman" panose="02020603050405020304" pitchFamily="18" charset="0"/>
                <a:cs typeface="Times New Roman" panose="02020603050405020304" pitchFamily="18" charset="0"/>
              </a:rPr>
              <a:t>, ngày </a:t>
            </a:r>
            <a:r>
              <a:rPr lang="en-US" sz="2850" b="0" i="0" smtClean="0">
                <a:solidFill>
                  <a:srgbClr val="000000"/>
                </a:solidFill>
                <a:effectLst/>
                <a:latin typeface="Times New Roman" panose="02020603050405020304" pitchFamily="18" charset="0"/>
                <a:cs typeface="Times New Roman" panose="02020603050405020304" pitchFamily="18" charset="0"/>
              </a:rPr>
              <a:t>9</a:t>
            </a:r>
            <a:r>
              <a:rPr lang="vi-VN" sz="2850" b="0" i="0" smtClean="0">
                <a:solidFill>
                  <a:srgbClr val="000000"/>
                </a:solidFill>
                <a:effectLst/>
                <a:latin typeface="Times New Roman" panose="02020603050405020304" pitchFamily="18" charset="0"/>
                <a:cs typeface="Times New Roman" panose="02020603050405020304" pitchFamily="18" charset="0"/>
              </a:rPr>
              <a:t> tháng </a:t>
            </a:r>
            <a:r>
              <a:rPr lang="en-US" sz="2850" b="0" i="0" smtClean="0">
                <a:solidFill>
                  <a:srgbClr val="000000"/>
                </a:solidFill>
                <a:effectLst/>
                <a:latin typeface="Times New Roman" panose="02020603050405020304" pitchFamily="18" charset="0"/>
                <a:cs typeface="Times New Roman" panose="02020603050405020304" pitchFamily="18" charset="0"/>
              </a:rPr>
              <a:t>9</a:t>
            </a:r>
            <a:r>
              <a:rPr lang="vi-VN" sz="2850" b="0" i="0" smtClean="0">
                <a:solidFill>
                  <a:srgbClr val="000000"/>
                </a:solidFill>
                <a:effectLst/>
                <a:latin typeface="Times New Roman" panose="02020603050405020304" pitchFamily="18" charset="0"/>
                <a:cs typeface="Times New Roman" panose="02020603050405020304" pitchFamily="18" charset="0"/>
              </a:rPr>
              <a:t> năm </a:t>
            </a:r>
            <a:r>
              <a:rPr lang="en-US" sz="2850" b="0" i="0" smtClean="0">
                <a:solidFill>
                  <a:srgbClr val="000000"/>
                </a:solidFill>
                <a:effectLst/>
                <a:latin typeface="Times New Roman" panose="02020603050405020304" pitchFamily="18" charset="0"/>
                <a:cs typeface="Times New Roman" panose="02020603050405020304" pitchFamily="18" charset="0"/>
              </a:rPr>
              <a:t>2021</a:t>
            </a:r>
            <a:endParaRPr lang="vi-VN" sz="2850" b="0" i="0" smtClean="0">
              <a:solidFill>
                <a:srgbClr val="000000"/>
              </a:solidFill>
              <a:effectLst/>
              <a:latin typeface="Times New Roman" panose="02020603050405020304" pitchFamily="18" charset="0"/>
              <a:cs typeface="Times New Roman" panose="02020603050405020304" pitchFamily="18" charset="0"/>
            </a:endParaRPr>
          </a:p>
          <a:p>
            <a:pPr algn="just"/>
            <a:r>
              <a:rPr lang="vi-VN" sz="2850" b="0" i="0" smtClean="0">
                <a:solidFill>
                  <a:srgbClr val="000000"/>
                </a:solidFill>
                <a:effectLst/>
                <a:latin typeface="Times New Roman" panose="02020603050405020304" pitchFamily="18" charset="0"/>
                <a:cs typeface="Times New Roman" panose="02020603050405020304" pitchFamily="18" charset="0"/>
              </a:rPr>
              <a:t> </a:t>
            </a:r>
            <a:r>
              <a:rPr lang="en-US" sz="2850" b="0" i="0" smtClean="0">
                <a:solidFill>
                  <a:srgbClr val="000000"/>
                </a:solidFill>
                <a:effectLst/>
                <a:latin typeface="Times New Roman" panose="02020603050405020304" pitchFamily="18" charset="0"/>
                <a:cs typeface="Times New Roman" panose="02020603050405020304" pitchFamily="18" charset="0"/>
              </a:rPr>
              <a:t>    </a:t>
            </a:r>
            <a:r>
              <a:rPr lang="vi-VN" sz="2850" b="0" i="0" smtClean="0">
                <a:solidFill>
                  <a:srgbClr val="000000"/>
                </a:solidFill>
                <a:effectLst/>
                <a:latin typeface="Times New Roman" panose="02020603050405020304" pitchFamily="18" charset="0"/>
                <a:cs typeface="Times New Roman" panose="02020603050405020304" pitchFamily="18" charset="0"/>
              </a:rPr>
              <a:t> </a:t>
            </a:r>
            <a:r>
              <a:rPr lang="en-US" sz="2850" smtClean="0">
                <a:solidFill>
                  <a:srgbClr val="000000"/>
                </a:solidFill>
                <a:latin typeface="Times New Roman" panose="02020603050405020304" pitchFamily="18" charset="0"/>
                <a:cs typeface="Times New Roman" panose="02020603050405020304" pitchFamily="18" charset="0"/>
              </a:rPr>
              <a:t>Ông nội </a:t>
            </a:r>
            <a:r>
              <a:rPr lang="vi-VN" sz="2850" b="0" i="0" smtClean="0">
                <a:solidFill>
                  <a:srgbClr val="000000"/>
                </a:solidFill>
                <a:effectLst/>
                <a:latin typeface="Times New Roman" panose="02020603050405020304" pitchFamily="18" charset="0"/>
                <a:cs typeface="Times New Roman" panose="02020603050405020304" pitchFamily="18" charset="0"/>
              </a:rPr>
              <a:t>kính yêu!</a:t>
            </a:r>
          </a:p>
          <a:p>
            <a:pPr algn="just"/>
            <a:r>
              <a:rPr lang="vi-VN" sz="2850" b="0" i="0" smtClean="0">
                <a:solidFill>
                  <a:srgbClr val="000000"/>
                </a:solidFill>
                <a:effectLst/>
                <a:latin typeface="Times New Roman" panose="02020603050405020304" pitchFamily="18" charset="0"/>
                <a:cs typeface="Times New Roman" panose="02020603050405020304" pitchFamily="18" charset="0"/>
              </a:rPr>
              <a:t>  </a:t>
            </a:r>
            <a:r>
              <a:rPr lang="en-US" sz="2850" b="0" i="0" smtClean="0">
                <a:solidFill>
                  <a:srgbClr val="000000"/>
                </a:solidFill>
                <a:effectLst/>
                <a:latin typeface="Times New Roman" panose="02020603050405020304" pitchFamily="18" charset="0"/>
                <a:cs typeface="Times New Roman" panose="02020603050405020304" pitchFamily="18" charset="0"/>
              </a:rPr>
              <a:t>    </a:t>
            </a:r>
            <a:r>
              <a:rPr lang="vi-VN" sz="2850" b="0" i="0" smtClean="0">
                <a:solidFill>
                  <a:srgbClr val="000000"/>
                </a:solidFill>
                <a:effectLst/>
                <a:latin typeface="Times New Roman" panose="02020603050405020304" pitchFamily="18" charset="0"/>
                <a:cs typeface="Times New Roman" panose="02020603050405020304" pitchFamily="18" charset="0"/>
              </a:rPr>
              <a:t>Lâu rồi, cháu chưa được về quê, cháu nhớ </a:t>
            </a:r>
            <a:r>
              <a:rPr lang="en-US" sz="2850" smtClean="0">
                <a:solidFill>
                  <a:srgbClr val="000000"/>
                </a:solidFill>
                <a:latin typeface="Times New Roman" panose="02020603050405020304" pitchFamily="18" charset="0"/>
                <a:cs typeface="Times New Roman" panose="02020603050405020304" pitchFamily="18" charset="0"/>
              </a:rPr>
              <a:t>ông</a:t>
            </a:r>
            <a:r>
              <a:rPr lang="vi-VN" sz="2850" b="0" i="0" smtClean="0">
                <a:solidFill>
                  <a:srgbClr val="000000"/>
                </a:solidFill>
                <a:effectLst/>
                <a:latin typeface="Times New Roman" panose="02020603050405020304" pitchFamily="18" charset="0"/>
                <a:cs typeface="Times New Roman" panose="02020603050405020304" pitchFamily="18" charset="0"/>
              </a:rPr>
              <a:t> lắm.</a:t>
            </a:r>
          </a:p>
          <a:p>
            <a:pPr algn="just"/>
            <a:r>
              <a:rPr lang="vi-VN" sz="2850" b="0" i="0" smtClean="0">
                <a:solidFill>
                  <a:srgbClr val="000000"/>
                </a:solidFill>
                <a:effectLst/>
                <a:latin typeface="Times New Roman" panose="02020603050405020304" pitchFamily="18" charset="0"/>
                <a:cs typeface="Times New Roman" panose="02020603050405020304" pitchFamily="18" charset="0"/>
              </a:rPr>
              <a:t>  </a:t>
            </a:r>
            <a:r>
              <a:rPr lang="en-US" sz="2850" b="0" i="0" smtClean="0">
                <a:solidFill>
                  <a:srgbClr val="000000"/>
                </a:solidFill>
                <a:effectLst/>
                <a:latin typeface="Times New Roman" panose="02020603050405020304" pitchFamily="18" charset="0"/>
                <a:cs typeface="Times New Roman" panose="02020603050405020304" pitchFamily="18" charset="0"/>
              </a:rPr>
              <a:t>   </a:t>
            </a:r>
            <a:r>
              <a:rPr lang="vi-VN" sz="2850" b="0" i="0" smtClean="0">
                <a:solidFill>
                  <a:srgbClr val="000000"/>
                </a:solidFill>
                <a:effectLst/>
                <a:latin typeface="Times New Roman" panose="02020603050405020304" pitchFamily="18" charset="0"/>
                <a:cs typeface="Times New Roman" panose="02020603050405020304" pitchFamily="18" charset="0"/>
              </a:rPr>
              <a:t> Dạo này </a:t>
            </a:r>
            <a:r>
              <a:rPr lang="en-US" sz="2850" smtClean="0">
                <a:solidFill>
                  <a:srgbClr val="000000"/>
                </a:solidFill>
                <a:latin typeface="Times New Roman" panose="02020603050405020304" pitchFamily="18" charset="0"/>
                <a:cs typeface="Times New Roman" panose="02020603050405020304" pitchFamily="18" charset="0"/>
              </a:rPr>
              <a:t>ông</a:t>
            </a:r>
            <a:r>
              <a:rPr lang="vi-VN" sz="2850" b="0" i="0" smtClean="0">
                <a:solidFill>
                  <a:srgbClr val="000000"/>
                </a:solidFill>
                <a:effectLst/>
                <a:latin typeface="Times New Roman" panose="02020603050405020304" pitchFamily="18" charset="0"/>
                <a:cs typeface="Times New Roman" panose="02020603050405020304" pitchFamily="18" charset="0"/>
              </a:rPr>
              <a:t> có khỏe không ạ?</a:t>
            </a:r>
          </a:p>
          <a:p>
            <a:pPr algn="just"/>
            <a:r>
              <a:rPr lang="en-US" sz="2850" b="0" i="0" smtClean="0">
                <a:solidFill>
                  <a:srgbClr val="000000"/>
                </a:solidFill>
                <a:effectLst/>
                <a:latin typeface="Times New Roman" panose="02020603050405020304" pitchFamily="18" charset="0"/>
                <a:cs typeface="Times New Roman" panose="02020603050405020304" pitchFamily="18" charset="0"/>
              </a:rPr>
              <a:t>      </a:t>
            </a:r>
            <a:r>
              <a:rPr lang="vi-VN" sz="2850" b="0" i="0" smtClean="0">
                <a:solidFill>
                  <a:srgbClr val="000000"/>
                </a:solidFill>
                <a:effectLst/>
                <a:latin typeface="Times New Roman" panose="02020603050405020304" pitchFamily="18" charset="0"/>
                <a:cs typeface="Times New Roman" panose="02020603050405020304" pitchFamily="18" charset="0"/>
              </a:rPr>
              <a:t>Gia đình cháu </a:t>
            </a:r>
            <a:r>
              <a:rPr lang="en-US" sz="2850" b="0" i="0" smtClean="0">
                <a:solidFill>
                  <a:srgbClr val="000000"/>
                </a:solidFill>
                <a:effectLst/>
                <a:latin typeface="Times New Roman" panose="02020603050405020304" pitchFamily="18" charset="0"/>
                <a:cs typeface="Times New Roman" panose="02020603050405020304" pitchFamily="18" charset="0"/>
              </a:rPr>
              <a:t>trong</a:t>
            </a:r>
            <a:r>
              <a:rPr lang="vi-VN" sz="2850" b="0" i="0" smtClean="0">
                <a:solidFill>
                  <a:srgbClr val="000000"/>
                </a:solidFill>
                <a:effectLst/>
                <a:latin typeface="Times New Roman" panose="02020603050405020304" pitchFamily="18" charset="0"/>
                <a:cs typeface="Times New Roman" panose="02020603050405020304" pitchFamily="18" charset="0"/>
              </a:rPr>
              <a:t> này vẫn </a:t>
            </a:r>
            <a:r>
              <a:rPr lang="en-US" sz="2850" smtClean="0">
                <a:solidFill>
                  <a:srgbClr val="000000"/>
                </a:solidFill>
                <a:latin typeface="Times New Roman" panose="02020603050405020304" pitchFamily="18" charset="0"/>
                <a:cs typeface="Times New Roman" panose="02020603050405020304" pitchFamily="18" charset="0"/>
              </a:rPr>
              <a:t>ổn</a:t>
            </a:r>
            <a:r>
              <a:rPr lang="vi-VN" sz="2850" b="0" i="0" smtClean="0">
                <a:solidFill>
                  <a:srgbClr val="000000"/>
                </a:solidFill>
                <a:effectLst/>
                <a:latin typeface="Times New Roman" panose="02020603050405020304" pitchFamily="18" charset="0"/>
                <a:cs typeface="Times New Roman" panose="02020603050405020304" pitchFamily="18" charset="0"/>
              </a:rPr>
              <a:t>. Năm nay, </a:t>
            </a:r>
            <a:r>
              <a:rPr lang="en-US" sz="2850" b="0" i="0" smtClean="0">
                <a:solidFill>
                  <a:srgbClr val="000000"/>
                </a:solidFill>
                <a:effectLst/>
                <a:latin typeface="Times New Roman" panose="02020603050405020304" pitchFamily="18" charset="0"/>
                <a:cs typeface="Times New Roman" panose="02020603050405020304" pitchFamily="18" charset="0"/>
              </a:rPr>
              <a:t>do dịch Covid nên cháu chưa thể tới trường dự khai giảng như mọi năm</a:t>
            </a:r>
            <a:r>
              <a:rPr lang="vi-VN" sz="2850" b="0" i="0" smtClean="0">
                <a:solidFill>
                  <a:srgbClr val="000000"/>
                </a:solidFill>
                <a:effectLst/>
                <a:latin typeface="Times New Roman" panose="02020603050405020304" pitchFamily="18" charset="0"/>
                <a:cs typeface="Times New Roman" panose="02020603050405020304" pitchFamily="18" charset="0"/>
              </a:rPr>
              <a:t>. </a:t>
            </a:r>
            <a:r>
              <a:rPr lang="en-US" sz="2850" b="0" i="0" smtClean="0">
                <a:solidFill>
                  <a:srgbClr val="000000"/>
                </a:solidFill>
                <a:effectLst/>
                <a:latin typeface="Times New Roman" panose="02020603050405020304" pitchFamily="18" charset="0"/>
                <a:cs typeface="Times New Roman" panose="02020603050405020304" pitchFamily="18" charset="0"/>
              </a:rPr>
              <a:t>Cháu và các bạn đang học trực tuyến với cô giáo. Mọi người đều đang thực hiện tốt việc giãn cách xã hội ông ạ!</a:t>
            </a:r>
            <a:endParaRPr lang="vi-VN" sz="2850" b="0" i="0" smtClean="0">
              <a:solidFill>
                <a:srgbClr val="000000"/>
              </a:solidFill>
              <a:effectLst/>
              <a:latin typeface="Times New Roman" panose="02020603050405020304" pitchFamily="18" charset="0"/>
              <a:cs typeface="Times New Roman" panose="02020603050405020304" pitchFamily="18" charset="0"/>
            </a:endParaRPr>
          </a:p>
          <a:p>
            <a:pPr algn="just"/>
            <a:r>
              <a:rPr lang="vi-VN" sz="2850" b="0" i="0" smtClean="0">
                <a:solidFill>
                  <a:srgbClr val="000000"/>
                </a:solidFill>
                <a:effectLst/>
                <a:latin typeface="Times New Roman" panose="02020603050405020304" pitchFamily="18" charset="0"/>
                <a:cs typeface="Times New Roman" panose="02020603050405020304" pitchFamily="18" charset="0"/>
              </a:rPr>
              <a:t>  </a:t>
            </a:r>
            <a:r>
              <a:rPr lang="en-US" sz="2850" b="0" i="0" smtClean="0">
                <a:solidFill>
                  <a:srgbClr val="000000"/>
                </a:solidFill>
                <a:effectLst/>
                <a:latin typeface="Times New Roman" panose="02020603050405020304" pitchFamily="18" charset="0"/>
                <a:cs typeface="Times New Roman" panose="02020603050405020304" pitchFamily="18" charset="0"/>
              </a:rPr>
              <a:t>   </a:t>
            </a:r>
            <a:r>
              <a:rPr lang="vi-VN" sz="2850" b="0" i="0" smtClean="0">
                <a:solidFill>
                  <a:srgbClr val="000000"/>
                </a:solidFill>
                <a:effectLst/>
                <a:latin typeface="Times New Roman" panose="02020603050405020304" pitchFamily="18" charset="0"/>
                <a:cs typeface="Times New Roman" panose="02020603050405020304" pitchFamily="18" charset="0"/>
              </a:rPr>
              <a:t>Cháu vẫn nhớ năm ngoái được về quê, </a:t>
            </a:r>
            <a:r>
              <a:rPr lang="en-US" sz="2850" smtClean="0">
                <a:solidFill>
                  <a:srgbClr val="000000"/>
                </a:solidFill>
                <a:latin typeface="Times New Roman" panose="02020603050405020304" pitchFamily="18" charset="0"/>
                <a:cs typeface="Times New Roman" panose="02020603050405020304" pitchFamily="18" charset="0"/>
              </a:rPr>
              <a:t>đi chăn trâu cùng anh Hùng</a:t>
            </a:r>
            <a:r>
              <a:rPr lang="vi-VN" sz="2850" b="0" i="0" smtClean="0">
                <a:solidFill>
                  <a:srgbClr val="000000"/>
                </a:solidFill>
                <a:effectLst/>
                <a:latin typeface="Times New Roman" panose="02020603050405020304" pitchFamily="18" charset="0"/>
                <a:cs typeface="Times New Roman" panose="02020603050405020304" pitchFamily="18" charset="0"/>
              </a:rPr>
              <a:t> </a:t>
            </a:r>
            <a:r>
              <a:rPr lang="en-US" sz="2850" b="0" i="0" smtClean="0">
                <a:solidFill>
                  <a:srgbClr val="000000"/>
                </a:solidFill>
                <a:effectLst/>
                <a:latin typeface="Times New Roman" panose="02020603050405020304" pitchFamily="18" charset="0"/>
                <a:cs typeface="Times New Roman" panose="02020603050405020304" pitchFamily="18" charset="0"/>
              </a:rPr>
              <a:t>ngoài đồng </a:t>
            </a:r>
            <a:r>
              <a:rPr lang="vi-VN" sz="2850" b="0" i="0" smtClean="0">
                <a:solidFill>
                  <a:srgbClr val="000000"/>
                </a:solidFill>
                <a:effectLst/>
                <a:latin typeface="Times New Roman" panose="02020603050405020304" pitchFamily="18" charset="0"/>
                <a:cs typeface="Times New Roman" panose="02020603050405020304" pitchFamily="18" charset="0"/>
              </a:rPr>
              <a:t>và </a:t>
            </a:r>
            <a:r>
              <a:rPr lang="en-US" sz="2850" b="0" i="0" smtClean="0">
                <a:solidFill>
                  <a:srgbClr val="000000"/>
                </a:solidFill>
                <a:effectLst/>
                <a:latin typeface="Times New Roman" panose="02020603050405020304" pitchFamily="18" charset="0"/>
                <a:cs typeface="Times New Roman" panose="02020603050405020304" pitchFamily="18" charset="0"/>
              </a:rPr>
              <a:t>cùng ông đi câu cá ở ao</a:t>
            </a:r>
            <a:r>
              <a:rPr lang="vi-VN" sz="2850" b="0" i="0" smtClean="0">
                <a:solidFill>
                  <a:srgbClr val="000000"/>
                </a:solidFill>
                <a:effectLst/>
                <a:latin typeface="Times New Roman" panose="02020603050405020304" pitchFamily="18" charset="0"/>
                <a:cs typeface="Times New Roman" panose="02020603050405020304" pitchFamily="18" charset="0"/>
              </a:rPr>
              <a:t>.</a:t>
            </a:r>
          </a:p>
          <a:p>
            <a:pPr algn="just"/>
            <a:r>
              <a:rPr lang="vi-VN" sz="2850" b="0" i="0" smtClean="0">
                <a:solidFill>
                  <a:srgbClr val="000000"/>
                </a:solidFill>
                <a:effectLst/>
                <a:latin typeface="Times New Roman" panose="02020603050405020304" pitchFamily="18" charset="0"/>
                <a:cs typeface="Times New Roman" panose="02020603050405020304" pitchFamily="18" charset="0"/>
              </a:rPr>
              <a:t>   </a:t>
            </a:r>
            <a:r>
              <a:rPr lang="en-US" sz="2850" b="0" i="0" smtClean="0">
                <a:solidFill>
                  <a:srgbClr val="000000"/>
                </a:solidFill>
                <a:effectLst/>
                <a:latin typeface="Times New Roman" panose="02020603050405020304" pitchFamily="18" charset="0"/>
                <a:cs typeface="Times New Roman" panose="02020603050405020304" pitchFamily="18" charset="0"/>
              </a:rPr>
              <a:t>  </a:t>
            </a:r>
            <a:r>
              <a:rPr lang="vi-VN" sz="2850" b="0" i="0" smtClean="0">
                <a:solidFill>
                  <a:srgbClr val="000000"/>
                </a:solidFill>
                <a:effectLst/>
                <a:latin typeface="Times New Roman" panose="02020603050405020304" pitchFamily="18" charset="0"/>
                <a:cs typeface="Times New Roman" panose="02020603050405020304" pitchFamily="18" charset="0"/>
              </a:rPr>
              <a:t>Cháu hứa với </a:t>
            </a:r>
            <a:r>
              <a:rPr lang="en-US" sz="2850" smtClean="0">
                <a:solidFill>
                  <a:srgbClr val="000000"/>
                </a:solidFill>
                <a:latin typeface="Times New Roman" panose="02020603050405020304" pitchFamily="18" charset="0"/>
                <a:cs typeface="Times New Roman" panose="02020603050405020304" pitchFamily="18" charset="0"/>
              </a:rPr>
              <a:t>ông</a:t>
            </a:r>
            <a:r>
              <a:rPr lang="en-US" sz="2850" b="0" i="0" smtClean="0">
                <a:solidFill>
                  <a:srgbClr val="000000"/>
                </a:solidFill>
                <a:effectLst/>
                <a:latin typeface="Times New Roman" panose="02020603050405020304" pitchFamily="18" charset="0"/>
                <a:cs typeface="Times New Roman" panose="02020603050405020304" pitchFamily="18" charset="0"/>
              </a:rPr>
              <a:t> sẽ cố gắng học tập tốt</a:t>
            </a:r>
            <a:r>
              <a:rPr lang="vi-VN" sz="2850" b="0" i="0" smtClean="0">
                <a:solidFill>
                  <a:srgbClr val="000000"/>
                </a:solidFill>
                <a:effectLst/>
                <a:latin typeface="Times New Roman" panose="02020603050405020304" pitchFamily="18" charset="0"/>
                <a:cs typeface="Times New Roman" panose="02020603050405020304" pitchFamily="18" charset="0"/>
              </a:rPr>
              <a:t>. Cháu kính chúc </a:t>
            </a:r>
            <a:r>
              <a:rPr lang="en-US" sz="2850" smtClean="0">
                <a:solidFill>
                  <a:srgbClr val="000000"/>
                </a:solidFill>
                <a:latin typeface="Times New Roman" panose="02020603050405020304" pitchFamily="18" charset="0"/>
                <a:cs typeface="Times New Roman" panose="02020603050405020304" pitchFamily="18" charset="0"/>
              </a:rPr>
              <a:t>ông</a:t>
            </a:r>
            <a:r>
              <a:rPr lang="vi-VN" sz="2850" b="0" i="0" smtClean="0">
                <a:solidFill>
                  <a:srgbClr val="000000"/>
                </a:solidFill>
                <a:effectLst/>
                <a:latin typeface="Times New Roman" panose="02020603050405020304" pitchFamily="18" charset="0"/>
                <a:cs typeface="Times New Roman" panose="02020603050405020304" pitchFamily="18" charset="0"/>
              </a:rPr>
              <a:t> luôn mạnh khỏe, sống lâu. Cháu mong chóng </a:t>
            </a:r>
            <a:r>
              <a:rPr lang="en-US" sz="2850" b="0" i="0" smtClean="0">
                <a:solidFill>
                  <a:srgbClr val="000000"/>
                </a:solidFill>
                <a:effectLst/>
                <a:latin typeface="Times New Roman" panose="02020603050405020304" pitchFamily="18" charset="0"/>
                <a:cs typeface="Times New Roman" panose="02020603050405020304" pitchFamily="18" charset="0"/>
              </a:rPr>
              <a:t>hết dịch </a:t>
            </a:r>
            <a:r>
              <a:rPr lang="vi-VN" sz="2850" b="0" i="0" smtClean="0">
                <a:solidFill>
                  <a:srgbClr val="000000"/>
                </a:solidFill>
                <a:effectLst/>
                <a:latin typeface="Times New Roman" panose="02020603050405020304" pitchFamily="18" charset="0"/>
                <a:cs typeface="Times New Roman" panose="02020603050405020304" pitchFamily="18" charset="0"/>
              </a:rPr>
              <a:t>để được </a:t>
            </a:r>
            <a:r>
              <a:rPr lang="en-US" sz="2850" smtClean="0">
                <a:solidFill>
                  <a:srgbClr val="000000"/>
                </a:solidFill>
                <a:latin typeface="Times New Roman" panose="02020603050405020304" pitchFamily="18" charset="0"/>
                <a:cs typeface="Times New Roman" panose="02020603050405020304" pitchFamily="18" charset="0"/>
              </a:rPr>
              <a:t>đi học bình thường và về quê thăm ông</a:t>
            </a:r>
            <a:r>
              <a:rPr lang="vi-VN" sz="2850" b="0" i="0" smtClean="0">
                <a:solidFill>
                  <a:srgbClr val="000000"/>
                </a:solidFill>
                <a:effectLst/>
                <a:latin typeface="Times New Roman" panose="02020603050405020304" pitchFamily="18" charset="0"/>
                <a:cs typeface="Times New Roman" panose="02020603050405020304" pitchFamily="18" charset="0"/>
              </a:rPr>
              <a:t>.</a:t>
            </a:r>
          </a:p>
          <a:p>
            <a:pPr algn="ctr"/>
            <a:r>
              <a:rPr lang="en-US" sz="2850" b="0" i="0" smtClean="0">
                <a:solidFill>
                  <a:srgbClr val="000000"/>
                </a:solidFill>
                <a:effectLst/>
                <a:latin typeface="Times New Roman" panose="02020603050405020304" pitchFamily="18" charset="0"/>
                <a:cs typeface="Times New Roman" panose="02020603050405020304" pitchFamily="18" charset="0"/>
              </a:rPr>
              <a:t>                                                                                </a:t>
            </a:r>
            <a:r>
              <a:rPr lang="vi-VN" sz="2850" b="0" i="0" smtClean="0">
                <a:solidFill>
                  <a:srgbClr val="000000"/>
                </a:solidFill>
                <a:effectLst/>
                <a:latin typeface="Times New Roman" panose="02020603050405020304" pitchFamily="18" charset="0"/>
                <a:cs typeface="Times New Roman" panose="02020603050405020304" pitchFamily="18" charset="0"/>
              </a:rPr>
              <a:t>Cháu của </a:t>
            </a:r>
            <a:r>
              <a:rPr lang="en-US" sz="2850" smtClean="0">
                <a:solidFill>
                  <a:srgbClr val="000000"/>
                </a:solidFill>
                <a:latin typeface="Times New Roman" panose="02020603050405020304" pitchFamily="18" charset="0"/>
                <a:cs typeface="Times New Roman" panose="02020603050405020304" pitchFamily="18" charset="0"/>
              </a:rPr>
              <a:t>ông</a:t>
            </a:r>
            <a:endParaRPr lang="vi-VN" sz="2850" b="0" i="0" smtClean="0">
              <a:solidFill>
                <a:srgbClr val="000000"/>
              </a:solidFill>
              <a:effectLst/>
              <a:latin typeface="Times New Roman" panose="02020603050405020304" pitchFamily="18" charset="0"/>
              <a:cs typeface="Times New Roman" panose="02020603050405020304" pitchFamily="18" charset="0"/>
            </a:endParaRPr>
          </a:p>
          <a:p>
            <a:pPr algn="ctr"/>
            <a:r>
              <a:rPr lang="en-US" sz="2850" b="0" i="0" smtClean="0">
                <a:solidFill>
                  <a:srgbClr val="000000"/>
                </a:solidFill>
                <a:effectLst/>
                <a:latin typeface="Times New Roman" panose="02020603050405020304" pitchFamily="18" charset="0"/>
                <a:cs typeface="Times New Roman" panose="02020603050405020304" pitchFamily="18" charset="0"/>
              </a:rPr>
              <a:t>                                                                                 Long</a:t>
            </a:r>
            <a:endParaRPr lang="vi-VN" sz="2850" b="0" i="0" smtClean="0">
              <a:solidFill>
                <a:srgbClr val="000000"/>
              </a:solidFill>
              <a:effectLst/>
              <a:latin typeface="Times New Roman" panose="02020603050405020304" pitchFamily="18" charset="0"/>
              <a:cs typeface="Times New Roman" panose="02020603050405020304" pitchFamily="18" charset="0"/>
            </a:endParaRPr>
          </a:p>
          <a:p>
            <a:pPr algn="ctr"/>
            <a:r>
              <a:rPr lang="en-US" sz="2850" b="0" i="0" smtClean="0">
                <a:solidFill>
                  <a:srgbClr val="000000"/>
                </a:solidFill>
                <a:effectLst/>
                <a:latin typeface="Times New Roman" panose="02020603050405020304" pitchFamily="18" charset="0"/>
                <a:cs typeface="Times New Roman" panose="02020603050405020304" pitchFamily="18" charset="0"/>
              </a:rPr>
              <a:t>                                                                                Nguyễn Văn Long</a:t>
            </a:r>
            <a:endParaRPr lang="vi-VN" sz="285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796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304800" y="265103"/>
            <a:ext cx="117365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2. Tập</a:t>
            </a:r>
            <a:r>
              <a:rPr kumimoji="0" lang="en-US" altLang="en-US" sz="3200" i="0"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ghi trên phong bì thư:</a:t>
            </a:r>
            <a:endPar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t="5520" b="5349"/>
          <a:stretch/>
        </p:blipFill>
        <p:spPr>
          <a:xfrm>
            <a:off x="3341981" y="1606731"/>
            <a:ext cx="5662158" cy="3475223"/>
          </a:xfrm>
          <a:prstGeom prst="rect">
            <a:avLst/>
          </a:prstGeom>
        </p:spPr>
      </p:pic>
      <p:cxnSp>
        <p:nvCxnSpPr>
          <p:cNvPr id="4" name="Straight Arrow Connector 3"/>
          <p:cNvCxnSpPr/>
          <p:nvPr/>
        </p:nvCxnSpPr>
        <p:spPr>
          <a:xfrm flipV="1">
            <a:off x="2627086" y="2307771"/>
            <a:ext cx="1001485" cy="2757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8419939" y="3606800"/>
            <a:ext cx="1299095" cy="1836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665030" y="2120095"/>
            <a:ext cx="943427" cy="259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72570" y="2515326"/>
            <a:ext cx="3246363" cy="1162798"/>
          </a:xfrm>
          <a:prstGeom prst="rect">
            <a:avLst/>
          </a:prstGeom>
        </p:spPr>
      </p:pic>
      <p:pic>
        <p:nvPicPr>
          <p:cNvPr id="23" name="Picture 22"/>
          <p:cNvPicPr>
            <a:picLocks noChangeAspect="1"/>
          </p:cNvPicPr>
          <p:nvPr/>
        </p:nvPicPr>
        <p:blipFill>
          <a:blip r:embed="rId5"/>
          <a:stretch>
            <a:fillRect/>
          </a:stretch>
        </p:blipFill>
        <p:spPr>
          <a:xfrm>
            <a:off x="8419939" y="5291948"/>
            <a:ext cx="3325690" cy="1093717"/>
          </a:xfrm>
          <a:prstGeom prst="rect">
            <a:avLst/>
          </a:prstGeom>
        </p:spPr>
      </p:pic>
      <p:pic>
        <p:nvPicPr>
          <p:cNvPr id="26" name="Picture 25"/>
          <p:cNvPicPr>
            <a:picLocks noChangeAspect="1"/>
          </p:cNvPicPr>
          <p:nvPr/>
        </p:nvPicPr>
        <p:blipFill>
          <a:blip r:embed="rId6"/>
          <a:stretch>
            <a:fillRect/>
          </a:stretch>
        </p:blipFill>
        <p:spPr>
          <a:xfrm>
            <a:off x="9393486" y="1390243"/>
            <a:ext cx="2647835" cy="1459704"/>
          </a:xfrm>
          <a:prstGeom prst="rect">
            <a:avLst/>
          </a:prstGeom>
        </p:spPr>
      </p:pic>
    </p:spTree>
    <p:extLst>
      <p:ext uri="{BB962C8B-B14F-4D97-AF65-F5344CB8AC3E}">
        <p14:creationId xmlns:p14="http://schemas.microsoft.com/office/powerpoint/2010/main" val="87963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59815"/>
          <a:stretch/>
        </p:blipFill>
        <p:spPr>
          <a:xfrm>
            <a:off x="0" y="6004559"/>
            <a:ext cx="12192000" cy="84789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3" name="Rectangle 12"/>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Postbox Cartoon HD Stock Image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535237" y="610776"/>
            <a:ext cx="6957105" cy="4666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p:cNvCxnSpPr/>
          <p:nvPr/>
        </p:nvCxnSpPr>
        <p:spPr>
          <a:xfrm flipV="1">
            <a:off x="1619841" y="1349829"/>
            <a:ext cx="1550080" cy="566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737603" y="3675017"/>
            <a:ext cx="1682003" cy="5442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106891" y="1632857"/>
            <a:ext cx="1300847" cy="259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15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059657" y="2694345"/>
            <a:ext cx="5750685"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sng"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CỦNG CỐ-  DẶN DÒ</a:t>
            </a:r>
            <a:endParaRPr kumimoji="0" lang="en-US" altLang="en-US" sz="40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7492424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5"/>
          <a:srcRect t="59815"/>
          <a:stretch/>
        </p:blipFill>
        <p:spPr>
          <a:xfrm>
            <a:off x="0" y="5334001"/>
            <a:ext cx="12192000" cy="151845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2513" y="2073367"/>
            <a:ext cx="7327265" cy="5328920"/>
          </a:xfrm>
          <a:prstGeom prst="rect">
            <a:avLst/>
          </a:prstGeom>
        </p:spPr>
      </p:pic>
      <p:sp>
        <p:nvSpPr>
          <p:cNvPr id="13" name="Rectangle 12"/>
          <p:cNvSpPr/>
          <p:nvPr/>
        </p:nvSpPr>
        <p:spPr>
          <a:xfrm>
            <a:off x="2377440" y="6309360"/>
            <a:ext cx="9814560" cy="588819"/>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87894" y="3141003"/>
            <a:ext cx="8148384"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p:txBody>
      </p:sp>
      <p:sp>
        <p:nvSpPr>
          <p:cNvPr id="4" name="Rectangle 3"/>
          <p:cNvSpPr/>
          <p:nvPr/>
        </p:nvSpPr>
        <p:spPr>
          <a:xfrm>
            <a:off x="12684791" y="4208262"/>
            <a:ext cx="949811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p:txBody>
      </p:sp>
      <p:sp>
        <p:nvSpPr>
          <p:cNvPr id="5" name="Rectangle 4"/>
          <p:cNvSpPr/>
          <p:nvPr/>
        </p:nvSpPr>
        <p:spPr>
          <a:xfrm>
            <a:off x="12684792" y="1950273"/>
            <a:ext cx="9498113" cy="1077218"/>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a:t>
            </a:r>
            <a:r>
              <a:rPr lang="en-US" altLang="en-US" sz="3200" smtClean="0">
                <a:latin typeface="Times New Roman" panose="02020603050405020304" pitchFamily="18" charset="0"/>
                <a:cs typeface="Times New Roman" panose="02020603050405020304" pitchFamily="18" charset="0"/>
              </a:rPr>
              <a:t>thư. Lời </a:t>
            </a:r>
            <a:r>
              <a:rPr lang="en-US" altLang="en-US" sz="3200">
                <a:latin typeface="Times New Roman" panose="02020603050405020304" pitchFamily="18" charset="0"/>
                <a:cs typeface="Times New Roman" panose="02020603050405020304" pitchFamily="18" charset="0"/>
              </a:rPr>
              <a:t>chúc và hứa hẹn… </a:t>
            </a:r>
          </a:p>
        </p:txBody>
      </p:sp>
      <p:sp>
        <p:nvSpPr>
          <p:cNvPr id="6" name="Rectangle 5"/>
          <p:cNvSpPr/>
          <p:nvPr/>
        </p:nvSpPr>
        <p:spPr>
          <a:xfrm>
            <a:off x="-6438643" y="875840"/>
            <a:ext cx="619913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18" name="Cloud Callout 17"/>
          <p:cNvSpPr/>
          <p:nvPr/>
        </p:nvSpPr>
        <p:spPr>
          <a:xfrm>
            <a:off x="137160" y="640080"/>
            <a:ext cx="1691640" cy="2057400"/>
          </a:xfrm>
          <a:prstGeom prst="cloudCallout">
            <a:avLst>
              <a:gd name="adj1" fmla="val 2763"/>
              <a:gd name="adj2" fmla="val 69571"/>
            </a:avLst>
          </a:prstGeom>
          <a:solidFill>
            <a:schemeClr val="accent4">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appy Tears Rain Sticker for iOS &amp;amp; Android | GIPHY"/>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383813">
            <a:off x="346942" y="2865488"/>
            <a:ext cx="1253025" cy="1566281"/>
          </a:xfrm>
          <a:prstGeom prst="rect">
            <a:avLst/>
          </a:prstGeom>
          <a:noFill/>
          <a:extLst>
            <a:ext uri="{909E8E84-426E-40DD-AFC4-6F175D3DCCD1}">
              <a14:hiddenFill xmlns:a14="http://schemas.microsoft.com/office/drawing/2010/main">
                <a:solidFill>
                  <a:srgbClr val="FFFFFF"/>
                </a:solidFill>
              </a14:hiddenFill>
            </a:ext>
          </a:extLst>
        </p:spPr>
      </p:pic>
      <p:sp>
        <p:nvSpPr>
          <p:cNvPr id="32" name="Oval 69"/>
          <p:cNvSpPr>
            <a:spLocks noChangeArrowheads="1"/>
          </p:cNvSpPr>
          <p:nvPr/>
        </p:nvSpPr>
        <p:spPr bwMode="auto">
          <a:xfrm>
            <a:off x="5070808" y="5279613"/>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10</a:t>
            </a:r>
          </a:p>
        </p:txBody>
      </p:sp>
      <p:sp>
        <p:nvSpPr>
          <p:cNvPr id="33" name="Oval 69"/>
          <p:cNvSpPr>
            <a:spLocks noChangeArrowheads="1"/>
          </p:cNvSpPr>
          <p:nvPr/>
        </p:nvSpPr>
        <p:spPr bwMode="auto">
          <a:xfrm>
            <a:off x="5076908" y="5279613"/>
            <a:ext cx="659998"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9</a:t>
            </a:r>
          </a:p>
        </p:txBody>
      </p:sp>
      <p:sp>
        <p:nvSpPr>
          <p:cNvPr id="34" name="Oval 69"/>
          <p:cNvSpPr>
            <a:spLocks noChangeArrowheads="1"/>
          </p:cNvSpPr>
          <p:nvPr/>
        </p:nvSpPr>
        <p:spPr bwMode="auto">
          <a:xfrm>
            <a:off x="5070808" y="5285567"/>
            <a:ext cx="658159"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a:t>
            </a:r>
          </a:p>
        </p:txBody>
      </p:sp>
      <p:sp>
        <p:nvSpPr>
          <p:cNvPr id="35" name="Oval 69"/>
          <p:cNvSpPr>
            <a:spLocks noChangeArrowheads="1"/>
          </p:cNvSpPr>
          <p:nvPr/>
        </p:nvSpPr>
        <p:spPr bwMode="auto">
          <a:xfrm>
            <a:off x="5076908" y="5285567"/>
            <a:ext cx="659998"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a:t>
            </a:r>
          </a:p>
        </p:txBody>
      </p:sp>
      <p:sp>
        <p:nvSpPr>
          <p:cNvPr id="36" name="Oval 69"/>
          <p:cNvSpPr>
            <a:spLocks noChangeArrowheads="1"/>
          </p:cNvSpPr>
          <p:nvPr/>
        </p:nvSpPr>
        <p:spPr bwMode="auto">
          <a:xfrm>
            <a:off x="5070808" y="5285567"/>
            <a:ext cx="658159"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a:t>
            </a:r>
          </a:p>
        </p:txBody>
      </p:sp>
      <p:sp>
        <p:nvSpPr>
          <p:cNvPr id="37" name="Oval 69"/>
          <p:cNvSpPr>
            <a:spLocks noChangeArrowheads="1"/>
          </p:cNvSpPr>
          <p:nvPr/>
        </p:nvSpPr>
        <p:spPr bwMode="auto">
          <a:xfrm>
            <a:off x="5070808" y="5279613"/>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a:t>
            </a:r>
          </a:p>
        </p:txBody>
      </p:sp>
      <p:sp>
        <p:nvSpPr>
          <p:cNvPr id="38" name="Oval 69"/>
          <p:cNvSpPr>
            <a:spLocks noChangeArrowheads="1"/>
          </p:cNvSpPr>
          <p:nvPr/>
        </p:nvSpPr>
        <p:spPr bwMode="auto">
          <a:xfrm>
            <a:off x="5088019" y="5285567"/>
            <a:ext cx="659997"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a:t>
            </a:r>
          </a:p>
        </p:txBody>
      </p:sp>
      <p:sp>
        <p:nvSpPr>
          <p:cNvPr id="39" name="Oval 69"/>
          <p:cNvSpPr>
            <a:spLocks noChangeArrowheads="1"/>
          </p:cNvSpPr>
          <p:nvPr/>
        </p:nvSpPr>
        <p:spPr bwMode="auto">
          <a:xfrm>
            <a:off x="5076908" y="5279613"/>
            <a:ext cx="659998"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a:t>
            </a:r>
          </a:p>
        </p:txBody>
      </p:sp>
      <p:sp>
        <p:nvSpPr>
          <p:cNvPr id="40" name="Oval 69"/>
          <p:cNvSpPr>
            <a:spLocks noChangeArrowheads="1"/>
          </p:cNvSpPr>
          <p:nvPr/>
        </p:nvSpPr>
        <p:spPr bwMode="auto">
          <a:xfrm>
            <a:off x="5070808" y="5278026"/>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a:t>
            </a:r>
          </a:p>
        </p:txBody>
      </p:sp>
      <p:sp>
        <p:nvSpPr>
          <p:cNvPr id="41" name="Oval 69"/>
          <p:cNvSpPr>
            <a:spLocks noChangeArrowheads="1"/>
          </p:cNvSpPr>
          <p:nvPr/>
        </p:nvSpPr>
        <p:spPr bwMode="auto">
          <a:xfrm>
            <a:off x="5088019" y="5255801"/>
            <a:ext cx="659997"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p>
        </p:txBody>
      </p:sp>
      <p:sp>
        <p:nvSpPr>
          <p:cNvPr id="42" name="Oval 69"/>
          <p:cNvSpPr>
            <a:spLocks noChangeArrowheads="1"/>
          </p:cNvSpPr>
          <p:nvPr/>
        </p:nvSpPr>
        <p:spPr bwMode="auto">
          <a:xfrm>
            <a:off x="4580610" y="5238373"/>
            <a:ext cx="1674813" cy="1070987"/>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Hết giờ</a:t>
            </a:r>
          </a:p>
        </p:txBody>
      </p:sp>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37160" y="836626"/>
            <a:ext cx="1998468" cy="1652256"/>
          </a:xfrm>
          <a:prstGeom prst="rect">
            <a:avLst/>
          </a:prstGeom>
        </p:spPr>
      </p:pic>
      <p:sp>
        <p:nvSpPr>
          <p:cNvPr id="23" name="Rectangle 22"/>
          <p:cNvSpPr/>
          <p:nvPr/>
        </p:nvSpPr>
        <p:spPr>
          <a:xfrm>
            <a:off x="2349455" y="328846"/>
            <a:ext cx="8148384"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p:txBody>
      </p:sp>
      <p:sp>
        <p:nvSpPr>
          <p:cNvPr id="24" name="Rectangle 23"/>
          <p:cNvSpPr/>
          <p:nvPr/>
        </p:nvSpPr>
        <p:spPr>
          <a:xfrm>
            <a:off x="2349455" y="1211589"/>
            <a:ext cx="949811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p:txBody>
      </p:sp>
      <p:sp>
        <p:nvSpPr>
          <p:cNvPr id="25" name="Rectangle 24"/>
          <p:cNvSpPr/>
          <p:nvPr/>
        </p:nvSpPr>
        <p:spPr>
          <a:xfrm>
            <a:off x="2349455" y="2152433"/>
            <a:ext cx="9498113" cy="1077218"/>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a:t>
            </a:r>
            <a:r>
              <a:rPr lang="en-US" altLang="en-US" sz="3200" smtClean="0">
                <a:latin typeface="Times New Roman" panose="02020603050405020304" pitchFamily="18" charset="0"/>
                <a:cs typeface="Times New Roman" panose="02020603050405020304" pitchFamily="18" charset="0"/>
              </a:rPr>
              <a:t>thư. Lời </a:t>
            </a:r>
            <a:r>
              <a:rPr lang="en-US" altLang="en-US" sz="3200">
                <a:latin typeface="Times New Roman" panose="02020603050405020304" pitchFamily="18" charset="0"/>
                <a:cs typeface="Times New Roman" panose="02020603050405020304" pitchFamily="18" charset="0"/>
              </a:rPr>
              <a:t>chúc và hứa hẹn… </a:t>
            </a:r>
          </a:p>
        </p:txBody>
      </p:sp>
      <p:sp>
        <p:nvSpPr>
          <p:cNvPr id="26" name="Rectangle 25"/>
          <p:cNvSpPr/>
          <p:nvPr/>
        </p:nvSpPr>
        <p:spPr>
          <a:xfrm>
            <a:off x="2349455" y="3543760"/>
            <a:ext cx="619913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p:txBody>
      </p:sp>
      <p:pic>
        <p:nvPicPr>
          <p:cNvPr id="27" name="Picture 8" descr="Animated gif about cute in doodles by Zyma23 on We Heart It in 2021 | Cute  gif, Motion wallpapers, Overlays picsart"/>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79589" y="133705"/>
            <a:ext cx="1786618" cy="114269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222" y="3415458"/>
            <a:ext cx="4283099" cy="3541099"/>
          </a:xfrm>
          <a:prstGeom prst="rect">
            <a:avLst/>
          </a:prstGeom>
        </p:spPr>
      </p:pic>
      <p:pic>
        <p:nvPicPr>
          <p:cNvPr id="47" name="Picture 4" descr="Top Yeah Stickers for Android &amp;amp; iOS | Gfyca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965809" y="3648628"/>
            <a:ext cx="344805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65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44" presetClass="path" presetSubtype="0" accel="50000" decel="50000" fill="hold" grpId="0" nodeType="clickEffect">
                                  <p:stCondLst>
                                    <p:cond delay="0"/>
                                  </p:stCondLst>
                                  <p:childTnLst>
                                    <p:animMotion origin="layout" path="M -1.875E-6 -0.07824 L 0.19284 -0.06018 C 0.23281 -0.05602 0.29271 -0.05393 0.35586 -0.05393 C 0.42774 -0.05393 0.48529 -0.05602 0.52526 -0.06018 L 0.7181 -0.07824 " pathEditMode="relative" rAng="0" ptsTypes="AAAAA">
                                      <p:cBhvr>
                                        <p:cTn id="14" dur="2000" fill="hold"/>
                                        <p:tgtEl>
                                          <p:spTgt spid="6"/>
                                        </p:tgtEl>
                                        <p:attrNameLst>
                                          <p:attrName>ppt_x</p:attrName>
                                          <p:attrName>ppt_y</p:attrName>
                                        </p:attrNameLst>
                                      </p:cBhvr>
                                      <p:rCtr x="35898" y="1204"/>
                                    </p:animMotion>
                                  </p:childTnLst>
                                </p:cTn>
                              </p:par>
                              <p:par>
                                <p:cTn id="15" presetID="37" presetClass="path" presetSubtype="0" accel="50000" decel="50000" fill="hold" grpId="0" nodeType="withEffect">
                                  <p:stCondLst>
                                    <p:cond delay="0"/>
                                  </p:stCondLst>
                                  <p:childTnLst>
                                    <p:animMotion origin="layout" path="M 2.29167E-6 -0.10879 L -0.22904 0.00672 C -0.27656 0.0331 -0.34779 0.04445 -0.42279 0.04445 C -0.50821 0.04445 -0.57656 0.0331 -0.62396 0.00672 L -0.85235 -0.10879 " pathEditMode="relative" rAng="0" ptsTypes="AAAAA">
                                      <p:cBhvr>
                                        <p:cTn id="16" dur="2000" fill="hold"/>
                                        <p:tgtEl>
                                          <p:spTgt spid="5"/>
                                        </p:tgtEl>
                                        <p:attrNameLst>
                                          <p:attrName>ppt_x</p:attrName>
                                          <p:attrName>ppt_y</p:attrName>
                                        </p:attrNameLst>
                                      </p:cBhvr>
                                      <p:rCtr x="-42617" y="7662"/>
                                    </p:animMotion>
                                  </p:childTnLst>
                                </p:cTn>
                              </p:par>
                              <p:par>
                                <p:cTn id="17" presetID="42" presetClass="path" presetSubtype="0" accel="50000" decel="50000" fill="hold" grpId="0" nodeType="withEffect">
                                  <p:stCondLst>
                                    <p:cond delay="0"/>
                                  </p:stCondLst>
                                  <p:childTnLst>
                                    <p:animMotion origin="layout" path="M -3.95833E-6 -4.44444E-6 L 0.87631 -0.07129 " pathEditMode="relative" rAng="0" ptsTypes="AA">
                                      <p:cBhvr>
                                        <p:cTn id="18" dur="2000" fill="hold"/>
                                        <p:tgtEl>
                                          <p:spTgt spid="3"/>
                                        </p:tgtEl>
                                        <p:attrNameLst>
                                          <p:attrName>ppt_x</p:attrName>
                                          <p:attrName>ppt_y</p:attrName>
                                        </p:attrNameLst>
                                      </p:cBhvr>
                                      <p:rCtr x="43815" y="-3565"/>
                                    </p:animMotion>
                                  </p:childTnLst>
                                </p:cTn>
                              </p:par>
                              <p:par>
                                <p:cTn id="19" presetID="56" presetClass="path" presetSubtype="0" accel="50000" decel="50000" fill="hold" grpId="0" nodeType="withEffect">
                                  <p:stCondLst>
                                    <p:cond delay="0"/>
                                  </p:stCondLst>
                                  <p:childTnLst>
                                    <p:animMotion origin="layout" path="M 2.29167E-6 1.11022E-16 L -0.84857 -0.0875 " pathEditMode="relative" rAng="0" ptsTypes="AA">
                                      <p:cBhvr>
                                        <p:cTn id="20" dur="2000" fill="hold"/>
                                        <p:tgtEl>
                                          <p:spTgt spid="4"/>
                                        </p:tgtEl>
                                        <p:attrNameLst>
                                          <p:attrName>ppt_x</p:attrName>
                                          <p:attrName>ppt_y</p:attrName>
                                        </p:attrNameLst>
                                      </p:cBhvr>
                                      <p:rCtr x="-42435" y="-4375"/>
                                    </p:animMotion>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ppt_w</p:attrName>
                                        </p:attrNameLst>
                                      </p:cBhvr>
                                      <p:tavLst>
                                        <p:tav tm="0">
                                          <p:val>
                                            <p:fltVal val="0"/>
                                          </p:val>
                                        </p:tav>
                                        <p:tav tm="100000">
                                          <p:val>
                                            <p:strVal val="#ppt_w"/>
                                          </p:val>
                                        </p:tav>
                                      </p:tavLst>
                                    </p:anim>
                                    <p:anim calcmode="lin" valueType="num">
                                      <p:cBhvr>
                                        <p:cTn id="26" dur="1000" fill="hold"/>
                                        <p:tgtEl>
                                          <p:spTgt spid="3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7" fill="hold">
                            <p:stCondLst>
                              <p:cond delay="1000"/>
                            </p:stCondLst>
                            <p:childTnLst>
                              <p:par>
                                <p:cTn id="28" presetID="17" presetClass="entr" presetSubtype="1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2" fill="hold">
                            <p:stCondLst>
                              <p:cond delay="2000"/>
                            </p:stCondLst>
                            <p:childTnLst>
                              <p:par>
                                <p:cTn id="33" presetID="17" presetClass="entr" presetSubtype="1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ppt_w</p:attrName>
                                        </p:attrNameLst>
                                      </p:cBhvr>
                                      <p:tavLst>
                                        <p:tav tm="0">
                                          <p:val>
                                            <p:fltVal val="0"/>
                                          </p:val>
                                        </p:tav>
                                        <p:tav tm="100000">
                                          <p:val>
                                            <p:strVal val="#ppt_w"/>
                                          </p:val>
                                        </p:tav>
                                      </p:tavLst>
                                    </p:anim>
                                    <p:anim calcmode="lin" valueType="num">
                                      <p:cBhvr>
                                        <p:cTn id="36" dur="1000" fill="hold"/>
                                        <p:tgtEl>
                                          <p:spTgt spid="3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7" fill="hold">
                            <p:stCondLst>
                              <p:cond delay="3000"/>
                            </p:stCondLst>
                            <p:childTnLst>
                              <p:par>
                                <p:cTn id="38" presetID="17" presetClass="entr" presetSubtype="1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1000" fill="hold"/>
                                        <p:tgtEl>
                                          <p:spTgt spid="35"/>
                                        </p:tgtEl>
                                        <p:attrNameLst>
                                          <p:attrName>ppt_w</p:attrName>
                                        </p:attrNameLst>
                                      </p:cBhvr>
                                      <p:tavLst>
                                        <p:tav tm="0">
                                          <p:val>
                                            <p:fltVal val="0"/>
                                          </p:val>
                                        </p:tav>
                                        <p:tav tm="100000">
                                          <p:val>
                                            <p:strVal val="#ppt_w"/>
                                          </p:val>
                                        </p:tav>
                                      </p:tavLst>
                                    </p:anim>
                                    <p:anim calcmode="lin" valueType="num">
                                      <p:cBhvr>
                                        <p:cTn id="41" dur="10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2" fill="hold">
                            <p:stCondLst>
                              <p:cond delay="4000"/>
                            </p:stCondLst>
                            <p:childTnLst>
                              <p:par>
                                <p:cTn id="43" presetID="17" presetClass="entr" presetSubtype="1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1000" fill="hold"/>
                                        <p:tgtEl>
                                          <p:spTgt spid="36"/>
                                        </p:tgtEl>
                                        <p:attrNameLst>
                                          <p:attrName>ppt_w</p:attrName>
                                        </p:attrNameLst>
                                      </p:cBhvr>
                                      <p:tavLst>
                                        <p:tav tm="0">
                                          <p:val>
                                            <p:fltVal val="0"/>
                                          </p:val>
                                        </p:tav>
                                        <p:tav tm="100000">
                                          <p:val>
                                            <p:strVal val="#ppt_w"/>
                                          </p:val>
                                        </p:tav>
                                      </p:tavLst>
                                    </p:anim>
                                    <p:anim calcmode="lin" valueType="num">
                                      <p:cBhvr>
                                        <p:cTn id="46" dur="1000" fill="hold"/>
                                        <p:tgtEl>
                                          <p:spTgt spid="3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7" fill="hold">
                            <p:stCondLst>
                              <p:cond delay="5000"/>
                            </p:stCondLst>
                            <p:childTnLst>
                              <p:par>
                                <p:cTn id="48" presetID="17" presetClass="entr" presetSubtype="1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1000" fill="hold"/>
                                        <p:tgtEl>
                                          <p:spTgt spid="37"/>
                                        </p:tgtEl>
                                        <p:attrNameLst>
                                          <p:attrName>ppt_w</p:attrName>
                                        </p:attrNameLst>
                                      </p:cBhvr>
                                      <p:tavLst>
                                        <p:tav tm="0">
                                          <p:val>
                                            <p:fltVal val="0"/>
                                          </p:val>
                                        </p:tav>
                                        <p:tav tm="100000">
                                          <p:val>
                                            <p:strVal val="#ppt_w"/>
                                          </p:val>
                                        </p:tav>
                                      </p:tavLst>
                                    </p:anim>
                                    <p:anim calcmode="lin" valueType="num">
                                      <p:cBhvr>
                                        <p:cTn id="51" dur="1000" fill="hold"/>
                                        <p:tgtEl>
                                          <p:spTgt spid="3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par>
                          <p:cTn id="52" fill="hold">
                            <p:stCondLst>
                              <p:cond delay="6000"/>
                            </p:stCondLst>
                            <p:childTnLst>
                              <p:par>
                                <p:cTn id="53" presetID="17" presetClass="entr" presetSubtype="1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7" fill="hold">
                            <p:stCondLst>
                              <p:cond delay="7000"/>
                            </p:stCondLst>
                            <p:childTnLst>
                              <p:par>
                                <p:cTn id="58" presetID="17" presetClass="entr" presetSubtype="1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fltVal val="0"/>
                                          </p:val>
                                        </p:tav>
                                        <p:tav tm="100000">
                                          <p:val>
                                            <p:strVal val="#ppt_w"/>
                                          </p:val>
                                        </p:tav>
                                      </p:tavLst>
                                    </p:anim>
                                    <p:anim calcmode="lin" valueType="num">
                                      <p:cBhvr>
                                        <p:cTn id="61" dur="1000" fill="hold"/>
                                        <p:tgtEl>
                                          <p:spTgt spid="3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2" fill="hold">
                            <p:stCondLst>
                              <p:cond delay="8000"/>
                            </p:stCondLst>
                            <p:childTnLst>
                              <p:par>
                                <p:cTn id="63" presetID="17" presetClass="entr" presetSubtype="1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1000" fill="hold"/>
                                        <p:tgtEl>
                                          <p:spTgt spid="40"/>
                                        </p:tgtEl>
                                        <p:attrNameLst>
                                          <p:attrName>ppt_w</p:attrName>
                                        </p:attrNameLst>
                                      </p:cBhvr>
                                      <p:tavLst>
                                        <p:tav tm="0">
                                          <p:val>
                                            <p:fltVal val="0"/>
                                          </p:val>
                                        </p:tav>
                                        <p:tav tm="100000">
                                          <p:val>
                                            <p:strVal val="#ppt_w"/>
                                          </p:val>
                                        </p:tav>
                                      </p:tavLst>
                                    </p:anim>
                                    <p:anim calcmode="lin" valueType="num">
                                      <p:cBhvr>
                                        <p:cTn id="66" dur="1000" fill="hold"/>
                                        <p:tgtEl>
                                          <p:spTgt spid="4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par>
                          <p:cTn id="67" fill="hold">
                            <p:stCondLst>
                              <p:cond delay="9000"/>
                            </p:stCondLst>
                            <p:childTnLst>
                              <p:par>
                                <p:cTn id="68" presetID="17" presetClass="entr" presetSubtype="1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2" fill="hold">
                            <p:stCondLst>
                              <p:cond delay="10000"/>
                            </p:stCondLst>
                            <p:childTnLst>
                              <p:par>
                                <p:cTn id="73" presetID="17" presetClass="entr" presetSubtype="1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1000" fill="hold"/>
                                        <p:tgtEl>
                                          <p:spTgt spid="42"/>
                                        </p:tgtEl>
                                        <p:attrNameLst>
                                          <p:attrName>ppt_w</p:attrName>
                                        </p:attrNameLst>
                                      </p:cBhvr>
                                      <p:tavLst>
                                        <p:tav tm="0">
                                          <p:val>
                                            <p:fltVal val="0"/>
                                          </p:val>
                                        </p:tav>
                                        <p:tav tm="100000">
                                          <p:val>
                                            <p:strVal val="#ppt_w"/>
                                          </p:val>
                                        </p:tav>
                                      </p:tavLst>
                                    </p:anim>
                                    <p:anim calcmode="lin" valueType="num">
                                      <p:cBhvr>
                                        <p:cTn id="76" dur="1000" fill="hold"/>
                                        <p:tgtEl>
                                          <p:spTgt spid="42"/>
                                        </p:tgtEl>
                                        <p:attrNameLst>
                                          <p:attrName>ppt_h</p:attrName>
                                        </p:attrNameLst>
                                      </p:cBhvr>
                                      <p:tavLst>
                                        <p:tav tm="0">
                                          <p:val>
                                            <p:strVal val="#ppt_h"/>
                                          </p:val>
                                        </p:tav>
                                        <p:tav tm="100000">
                                          <p:val>
                                            <p:strVal val="#ppt_h"/>
                                          </p:val>
                                        </p:tav>
                                      </p:tavLst>
                                    </p:anim>
                                  </p:childTnLst>
                                  <p:subTnLst>
                                    <p:audio>
                                      <p:cMediaNode vol="70000">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par>
                          <p:cTn id="77" fill="hold">
                            <p:stCondLst>
                              <p:cond delay="11000"/>
                            </p:stCondLst>
                            <p:childTnLst>
                              <p:par>
                                <p:cTn id="78" presetID="1" presetClass="exit" presetSubtype="0" fill="hold" grpId="1" nodeType="afterEffect">
                                  <p:stCondLst>
                                    <p:cond delay="0"/>
                                  </p:stCondLst>
                                  <p:childTnLst>
                                    <p:set>
                                      <p:cBhvr>
                                        <p:cTn id="79" dur="1" fill="hold">
                                          <p:stCondLst>
                                            <p:cond delay="0"/>
                                          </p:stCondLst>
                                        </p:cTn>
                                        <p:tgtEl>
                                          <p:spTgt spid="3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33"/>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35"/>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37"/>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8"/>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39"/>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40"/>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41"/>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42"/>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6"/>
                                        </p:tgtEl>
                                      </p:cBhvr>
                                    </p:animEffect>
                                    <p:set>
                                      <p:cBhvr>
                                        <p:cTn id="102" dur="1" fill="hold">
                                          <p:stCondLst>
                                            <p:cond delay="499"/>
                                          </p:stCondLst>
                                        </p:cTn>
                                        <p:tgtEl>
                                          <p:spTgt spid="6"/>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3"/>
                                        </p:tgtEl>
                                      </p:cBhvr>
                                    </p:animEffect>
                                    <p:set>
                                      <p:cBhvr>
                                        <p:cTn id="108" dur="1" fill="hold">
                                          <p:stCondLst>
                                            <p:cond delay="499"/>
                                          </p:stCondLst>
                                        </p:cTn>
                                        <p:tgtEl>
                                          <p:spTgt spid="3"/>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
                                        </p:tgtEl>
                                      </p:cBhvr>
                                    </p:animEffect>
                                    <p:set>
                                      <p:cBhvr>
                                        <p:cTn id="111" dur="1" fill="hold">
                                          <p:stCondLst>
                                            <p:cond delay="499"/>
                                          </p:stCondLst>
                                        </p:cTn>
                                        <p:tgtEl>
                                          <p:spTgt spid="4"/>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wipe(up)">
                                      <p:cBhvr>
                                        <p:cTn id="116" dur="500"/>
                                        <p:tgtEl>
                                          <p:spTgt spid="2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wipe(up)">
                                      <p:cBhvr>
                                        <p:cTn id="121" dur="500"/>
                                        <p:tgtEl>
                                          <p:spTgt spid="24"/>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wipe(up)">
                                      <p:cBhvr>
                                        <p:cTn id="126" dur="500"/>
                                        <p:tgtEl>
                                          <p:spTgt spid="25"/>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up)">
                                      <p:cBhvr>
                                        <p:cTn id="131" dur="500"/>
                                        <p:tgtEl>
                                          <p:spTgt spid="2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1" nodeType="clickEffect">
                                  <p:stCondLst>
                                    <p:cond delay="0"/>
                                  </p:stCondLst>
                                  <p:childTnLst>
                                    <p:animEffect transition="out" filter="fade">
                                      <p:cBhvr>
                                        <p:cTn id="135" dur="500"/>
                                        <p:tgtEl>
                                          <p:spTgt spid="23"/>
                                        </p:tgtEl>
                                      </p:cBhvr>
                                    </p:animEffect>
                                    <p:set>
                                      <p:cBhvr>
                                        <p:cTn id="136" dur="1" fill="hold">
                                          <p:stCondLst>
                                            <p:cond delay="499"/>
                                          </p:stCondLst>
                                        </p:cTn>
                                        <p:tgtEl>
                                          <p:spTgt spid="23"/>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4"/>
                                        </p:tgtEl>
                                      </p:cBhvr>
                                    </p:animEffect>
                                    <p:set>
                                      <p:cBhvr>
                                        <p:cTn id="139" dur="1" fill="hold">
                                          <p:stCondLst>
                                            <p:cond delay="499"/>
                                          </p:stCondLst>
                                        </p:cTn>
                                        <p:tgtEl>
                                          <p:spTgt spid="24"/>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25"/>
                                        </p:tgtEl>
                                      </p:cBhvr>
                                    </p:animEffect>
                                    <p:set>
                                      <p:cBhvr>
                                        <p:cTn id="142" dur="1" fill="hold">
                                          <p:stCondLst>
                                            <p:cond delay="499"/>
                                          </p:stCondLst>
                                        </p:cTn>
                                        <p:tgtEl>
                                          <p:spTgt spid="25"/>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6"/>
                                        </p:tgtEl>
                                      </p:cBhvr>
                                    </p:animEffect>
                                    <p:set>
                                      <p:cBhvr>
                                        <p:cTn id="145" dur="1" fill="hold">
                                          <p:stCondLst>
                                            <p:cond delay="499"/>
                                          </p:stCondLst>
                                        </p:cTn>
                                        <p:tgtEl>
                                          <p:spTgt spid="26"/>
                                        </p:tgtEl>
                                        <p:attrNameLst>
                                          <p:attrName>style.visibility</p:attrName>
                                        </p:attrNameLst>
                                      </p:cBhvr>
                                      <p:to>
                                        <p:strVal val="hidden"/>
                                      </p:to>
                                    </p:se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fade">
                                      <p:cBhvr>
                                        <p:cTn id="149" dur="500"/>
                                        <p:tgtEl>
                                          <p:spTgt spid="27"/>
                                        </p:tgtEl>
                                      </p:cBhvr>
                                    </p:animEffect>
                                  </p:childTnLst>
                                </p:cTn>
                              </p:par>
                            </p:childTnLst>
                          </p:cTn>
                        </p:par>
                        <p:par>
                          <p:cTn id="150" fill="hold">
                            <p:stCondLst>
                              <p:cond delay="1000"/>
                            </p:stCondLst>
                            <p:childTnLst>
                              <p:par>
                                <p:cTn id="151" presetID="10" presetClass="exit" presetSubtype="0" fill="hold" nodeType="afterEffect">
                                  <p:stCondLst>
                                    <p:cond delay="0"/>
                                  </p:stCondLst>
                                  <p:childTnLst>
                                    <p:animEffect transition="out" filter="fade">
                                      <p:cBhvr>
                                        <p:cTn id="152" dur="500"/>
                                        <p:tgtEl>
                                          <p:spTgt spid="4098"/>
                                        </p:tgtEl>
                                      </p:cBhvr>
                                    </p:animEffect>
                                    <p:set>
                                      <p:cBhvr>
                                        <p:cTn id="153" dur="1" fill="hold">
                                          <p:stCondLst>
                                            <p:cond delay="499"/>
                                          </p:stCondLst>
                                        </p:cTn>
                                        <p:tgtEl>
                                          <p:spTgt spid="4098"/>
                                        </p:tgtEl>
                                        <p:attrNameLst>
                                          <p:attrName>style.visibility</p:attrName>
                                        </p:attrNameLst>
                                      </p:cBhvr>
                                      <p:to>
                                        <p:strVal val="hidden"/>
                                      </p:to>
                                    </p:set>
                                  </p:childTnLst>
                                </p:cTn>
                              </p:par>
                            </p:childTnLst>
                          </p:cTn>
                        </p:par>
                        <p:par>
                          <p:cTn id="154" fill="hold">
                            <p:stCondLst>
                              <p:cond delay="1500"/>
                            </p:stCondLst>
                            <p:childTnLst>
                              <p:par>
                                <p:cTn id="155" presetID="10" presetClass="exit" presetSubtype="0" fill="hold" grpId="1" nodeType="afterEffect">
                                  <p:stCondLst>
                                    <p:cond delay="0"/>
                                  </p:stCondLst>
                                  <p:childTnLst>
                                    <p:animEffect transition="out" filter="fade">
                                      <p:cBhvr>
                                        <p:cTn id="156" dur="500"/>
                                        <p:tgtEl>
                                          <p:spTgt spid="18"/>
                                        </p:tgtEl>
                                      </p:cBhvr>
                                    </p:animEffect>
                                    <p:set>
                                      <p:cBhvr>
                                        <p:cTn id="157" dur="1" fill="hold">
                                          <p:stCondLst>
                                            <p:cond delay="499"/>
                                          </p:stCondLst>
                                        </p:cTn>
                                        <p:tgtEl>
                                          <p:spTgt spid="18"/>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43"/>
                                        </p:tgtEl>
                                      </p:cBhvr>
                                    </p:animEffect>
                                    <p:set>
                                      <p:cBhvr>
                                        <p:cTn id="160" dur="1" fill="hold">
                                          <p:stCondLst>
                                            <p:cond delay="499"/>
                                          </p:stCondLst>
                                        </p:cTn>
                                        <p:tgtEl>
                                          <p:spTgt spid="43"/>
                                        </p:tgtEl>
                                        <p:attrNameLst>
                                          <p:attrName>style.visibility</p:attrName>
                                        </p:attrNameLst>
                                      </p:cBhvr>
                                      <p:to>
                                        <p:strVal val="hidden"/>
                                      </p:to>
                                    </p:set>
                                  </p:childTnLst>
                                </p:cTn>
                              </p:par>
                            </p:childTnLst>
                          </p:cTn>
                        </p:par>
                        <p:par>
                          <p:cTn id="161" fill="hold">
                            <p:stCondLst>
                              <p:cond delay="2000"/>
                            </p:stCondLst>
                            <p:childTnLst>
                              <p:par>
                                <p:cTn id="162" presetID="2" presetClass="entr" presetSubtype="4" fill="hold" nodeType="afterEffect">
                                  <p:stCondLst>
                                    <p:cond delay="0"/>
                                  </p:stCondLst>
                                  <p:childTnLst>
                                    <p:set>
                                      <p:cBhvr>
                                        <p:cTn id="163" dur="1" fill="hold">
                                          <p:stCondLst>
                                            <p:cond delay="0"/>
                                          </p:stCondLst>
                                        </p:cTn>
                                        <p:tgtEl>
                                          <p:spTgt spid="46"/>
                                        </p:tgtEl>
                                        <p:attrNameLst>
                                          <p:attrName>style.visibility</p:attrName>
                                        </p:attrNameLst>
                                      </p:cBhvr>
                                      <p:to>
                                        <p:strVal val="visible"/>
                                      </p:to>
                                    </p:set>
                                    <p:anim calcmode="lin" valueType="num">
                                      <p:cBhvr additive="base">
                                        <p:cTn id="164" dur="500" fill="hold"/>
                                        <p:tgtEl>
                                          <p:spTgt spid="46"/>
                                        </p:tgtEl>
                                        <p:attrNameLst>
                                          <p:attrName>ppt_x</p:attrName>
                                        </p:attrNameLst>
                                      </p:cBhvr>
                                      <p:tavLst>
                                        <p:tav tm="0">
                                          <p:val>
                                            <p:strVal val="#ppt_x"/>
                                          </p:val>
                                        </p:tav>
                                        <p:tav tm="100000">
                                          <p:val>
                                            <p:strVal val="#ppt_x"/>
                                          </p:val>
                                        </p:tav>
                                      </p:tavLst>
                                    </p:anim>
                                    <p:anim calcmode="lin" valueType="num">
                                      <p:cBhvr additive="base">
                                        <p:cTn id="165" dur="500" fill="hold"/>
                                        <p:tgtEl>
                                          <p:spTgt spid="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4" name="Ttieng-yeah-tre-con-www_nhacchuongvui_com (online-audio-converter.com).wav"/>
                                        </p:tgtEl>
                                      </p:cMediaNode>
                                    </p:audio>
                                  </p:subTnLst>
                                </p:cTn>
                              </p:par>
                              <p:par>
                                <p:cTn id="166" presetID="22" presetClass="entr" presetSubtype="4" fill="hold" nodeType="with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wipe(down)">
                                      <p:cBhvr>
                                        <p:cTn id="16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18" grpId="0" animBg="1"/>
      <p:bldP spid="18"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074" name="Picture 2" descr="Những hình ảnh riêng của Tuổi Trẻ Online trong một khu điều trị bệnh nhân  COVID-19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0" y="0"/>
            <a:ext cx="12191996" cy="6858000"/>
          </a:xfrm>
          <a:prstGeom prst="rect">
            <a:avLst/>
          </a:prstGeom>
        </p:spPr>
      </p:pic>
      <p:pic>
        <p:nvPicPr>
          <p:cNvPr id="3076" name="Picture 4" descr="TP HCM: Bộ đội tỏa về các chốt kiểm soát, cùng công an đến từng khu vực hỗ  trợ người dân - Báo Người lao độ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ông an xuyên đêm trực tại các chốt cửa ngõ Thủ đô chống COVID-19 - Tổng  liên đoàn lao động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Xúc động bộ ảnh tri ân những “chiến sĩ&amp;quot; chống dịch COVID-19 | Tin tức mới  nhất 24h - Đọc Báo Lao Động online - Laodong.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 y="0"/>
            <a:ext cx="121919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47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6" presetClass="entr" presetSubtype="16" fill="hold" nodeType="afterEffect">
                                  <p:stCondLst>
                                    <p:cond delay="500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9000"/>
                            </p:stCondLst>
                            <p:childTnLst>
                              <p:par>
                                <p:cTn id="13" presetID="6" presetClass="entr" presetSubtype="16" fill="hold" nodeType="afterEffect">
                                  <p:stCondLst>
                                    <p:cond delay="5000"/>
                                  </p:stCondLst>
                                  <p:childTnLst>
                                    <p:set>
                                      <p:cBhvr>
                                        <p:cTn id="14" dur="1" fill="hold">
                                          <p:stCondLst>
                                            <p:cond delay="0"/>
                                          </p:stCondLst>
                                        </p:cTn>
                                        <p:tgtEl>
                                          <p:spTgt spid="3076"/>
                                        </p:tgtEl>
                                        <p:attrNameLst>
                                          <p:attrName>style.visibility</p:attrName>
                                        </p:attrNameLst>
                                      </p:cBhvr>
                                      <p:to>
                                        <p:strVal val="visible"/>
                                      </p:to>
                                    </p:set>
                                    <p:animEffect transition="in" filter="circle(in)">
                                      <p:cBhvr>
                                        <p:cTn id="15" dur="2000"/>
                                        <p:tgtEl>
                                          <p:spTgt spid="3076"/>
                                        </p:tgtEl>
                                      </p:cBhvr>
                                    </p:animEffect>
                                  </p:childTnLst>
                                </p:cTn>
                              </p:par>
                            </p:childTnLst>
                          </p:cTn>
                        </p:par>
                        <p:par>
                          <p:cTn id="16" fill="hold">
                            <p:stCondLst>
                              <p:cond delay="16000"/>
                            </p:stCondLst>
                            <p:childTnLst>
                              <p:par>
                                <p:cTn id="17" presetID="6" presetClass="entr" presetSubtype="16" fill="hold" nodeType="afterEffect">
                                  <p:stCondLst>
                                    <p:cond delay="5000"/>
                                  </p:stCondLst>
                                  <p:childTnLst>
                                    <p:set>
                                      <p:cBhvr>
                                        <p:cTn id="18" dur="1" fill="hold">
                                          <p:stCondLst>
                                            <p:cond delay="0"/>
                                          </p:stCondLst>
                                        </p:cTn>
                                        <p:tgtEl>
                                          <p:spTgt spid="3080"/>
                                        </p:tgtEl>
                                        <p:attrNameLst>
                                          <p:attrName>style.visibility</p:attrName>
                                        </p:attrNameLst>
                                      </p:cBhvr>
                                      <p:to>
                                        <p:strVal val="visible"/>
                                      </p:to>
                                    </p:set>
                                    <p:animEffect transition="in" filter="circle(in)">
                                      <p:cBhvr>
                                        <p:cTn id="19" dur="2000"/>
                                        <p:tgtEl>
                                          <p:spTgt spid="3080"/>
                                        </p:tgtEl>
                                      </p:cBhvr>
                                    </p:animEffect>
                                  </p:childTnLst>
                                </p:cTn>
                              </p:par>
                            </p:childTnLst>
                          </p:cTn>
                        </p:par>
                        <p:par>
                          <p:cTn id="20" fill="hold">
                            <p:stCondLst>
                              <p:cond delay="23000"/>
                            </p:stCondLst>
                            <p:childTnLst>
                              <p:par>
                                <p:cTn id="21" presetID="6" presetClass="entr" presetSubtype="16" fill="hold" nodeType="afterEffect">
                                  <p:stCondLst>
                                    <p:cond delay="0"/>
                                  </p:stCondLst>
                                  <p:childTnLst>
                                    <p:set>
                                      <p:cBhvr>
                                        <p:cTn id="22" dur="1" fill="hold">
                                          <p:stCondLst>
                                            <p:cond delay="0"/>
                                          </p:stCondLst>
                                        </p:cTn>
                                        <p:tgtEl>
                                          <p:spTgt spid="3082"/>
                                        </p:tgtEl>
                                        <p:attrNameLst>
                                          <p:attrName>style.visibility</p:attrName>
                                        </p:attrNameLst>
                                      </p:cBhvr>
                                      <p:to>
                                        <p:strVal val="visible"/>
                                      </p:to>
                                    </p:set>
                                    <p:animEffect transition="in" filter="circle(in)">
                                      <p:cBhvr>
                                        <p:cTn id="23" dur="2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8000" r="-18000"/>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1205359" y="2788206"/>
            <a:ext cx="9791700" cy="914400"/>
          </a:xfrm>
        </p:spPr>
        <p:style>
          <a:lnRef idx="2">
            <a:schemeClr val="accent1"/>
          </a:lnRef>
          <a:fillRef idx="1">
            <a:schemeClr val="lt1"/>
          </a:fillRef>
          <a:effectRef idx="0">
            <a:schemeClr val="accent1"/>
          </a:effectRef>
          <a:fontRef idx="minor">
            <a:schemeClr val="dk1"/>
          </a:fontRef>
        </p:style>
        <p:txBody>
          <a:bodyPr rtlCol="0">
            <a:noAutofit/>
          </a:bodyPr>
          <a:lstStyle/>
          <a:p>
            <a:pPr marL="0" indent="0" algn="ctr" defTabSz="685783" eaLnBrk="1" fontAlgn="auto" hangingPunct="1">
              <a:spcAft>
                <a:spcPts val="0"/>
              </a:spcAft>
              <a:buNone/>
              <a:defRPr/>
            </a:pPr>
            <a:r>
              <a:rPr lang="en-US" sz="4800" b="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
            </a:r>
            <a:r>
              <a:rPr lang="vi-VN" sz="4800"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ă</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ngoan</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4800" b="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smtClean="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tốt!</a:t>
            </a:r>
            <a:endPar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71880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3000" r="-3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806" y="3169921"/>
            <a:ext cx="4082438" cy="345172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0277" t="33111" r="43886" b="33777"/>
          <a:stretch/>
        </p:blipFill>
        <p:spPr>
          <a:xfrm>
            <a:off x="4861560" y="2286000"/>
            <a:ext cx="1935480" cy="2270760"/>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6311" t="92890" r="42930" b="1776"/>
          <a:stretch/>
        </p:blipFill>
        <p:spPr>
          <a:xfrm>
            <a:off x="9454452" y="6564810"/>
            <a:ext cx="1205356" cy="365760"/>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6311" t="92890" r="42930" b="1776"/>
          <a:stretch/>
        </p:blipFill>
        <p:spPr>
          <a:xfrm>
            <a:off x="5335728" y="6594908"/>
            <a:ext cx="1198099" cy="36576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6311" t="92890" r="42930" b="1776"/>
          <a:stretch/>
        </p:blipFill>
        <p:spPr>
          <a:xfrm>
            <a:off x="6982932" y="6570348"/>
            <a:ext cx="1841754" cy="36576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47574" y="4069080"/>
            <a:ext cx="4119859" cy="340614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2285" y="876300"/>
            <a:ext cx="1409700" cy="1409700"/>
          </a:xfrm>
          <a:prstGeom prst="rect">
            <a:avLst/>
          </a:prstGeom>
        </p:spPr>
      </p:pic>
      <p:pic>
        <p:nvPicPr>
          <p:cNvPr id="17" name="BacDuaThuVuiTinh-XuanNghi-ThanhLo_4eqmk">
            <a:hlinkClick r:id="" action="ppaction://media"/>
          </p:cNvPr>
          <p:cNvPicPr>
            <a:picLocks noChangeAspect="1"/>
          </p:cNvPicPr>
          <p:nvPr>
            <a:audioFile r:link="rId1"/>
            <p:extLst>
              <p:ext uri="{DAA4B4D4-6D71-4841-9C94-3DE7FCFB9230}">
                <p14:media xmlns:p14="http://schemas.microsoft.com/office/powerpoint/2010/main" r:embed="rId2">
                  <p14:trim end="75152.1875"/>
                </p14:media>
              </p:ext>
            </p:extLst>
          </p:nvPr>
        </p:nvPicPr>
        <p:blipFill>
          <a:blip r:embed="rId9"/>
          <a:stretch>
            <a:fillRect/>
          </a:stretch>
        </p:blipFill>
        <p:spPr>
          <a:xfrm>
            <a:off x="12337765" y="6290108"/>
            <a:ext cx="609600" cy="609600"/>
          </a:xfrm>
          <a:prstGeom prst="rect">
            <a:avLst/>
          </a:prstGeom>
        </p:spPr>
      </p:pic>
    </p:spTree>
    <p:extLst>
      <p:ext uri="{BB962C8B-B14F-4D97-AF65-F5344CB8AC3E}">
        <p14:creationId xmlns:p14="http://schemas.microsoft.com/office/powerpoint/2010/main" val="3121905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3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1304202" y="327991"/>
            <a:ext cx="9144000" cy="1527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b="1" dirty="0" err="1" smtClean="0">
                <a:solidFill>
                  <a:prstClr val="black"/>
                </a:solidFill>
                <a:latin typeface="HP001 4 hàng" panose="020B0603050302020204" pitchFamily="34" charset="0"/>
                <a:cs typeface="Times New Roman" panose="02020603050405020304" pitchFamily="18" charset="0"/>
              </a:rPr>
              <a:t>Thứ</a:t>
            </a:r>
            <a:r>
              <a:rPr lang="en-US" sz="4000" b="1" dirty="0" smtClean="0">
                <a:solidFill>
                  <a:prstClr val="black"/>
                </a:solidFill>
                <a:latin typeface="HP001 4 hàng" panose="020B0603050302020204" pitchFamily="34" charset="0"/>
                <a:cs typeface="Times New Roman" panose="02020603050405020304" pitchFamily="18" charset="0"/>
              </a:rPr>
              <a:t> </a:t>
            </a:r>
            <a:r>
              <a:rPr lang="en-US" sz="4000" b="1" dirty="0" err="1" smtClean="0">
                <a:solidFill>
                  <a:prstClr val="black"/>
                </a:solidFill>
                <a:latin typeface="HP001 4 hàng" panose="020B0603050302020204" pitchFamily="34" charset="0"/>
                <a:cs typeface="Times New Roman" panose="02020603050405020304" pitchFamily="18" charset="0"/>
              </a:rPr>
              <a:t>sáu</a:t>
            </a:r>
            <a:r>
              <a:rPr lang="en-US" sz="4000" b="1" dirty="0" smtClean="0">
                <a:solidFill>
                  <a:prstClr val="black"/>
                </a:solidFill>
                <a:latin typeface="HP001 4 hàng" panose="020B0603050302020204" pitchFamily="34" charset="0"/>
                <a:cs typeface="Times New Roman" panose="02020603050405020304" pitchFamily="18" charset="0"/>
              </a:rPr>
              <a:t> </a:t>
            </a:r>
            <a:r>
              <a:rPr lang="en-US" sz="4000" b="1" dirty="0" err="1" smtClean="0">
                <a:solidFill>
                  <a:prstClr val="black"/>
                </a:solidFill>
                <a:latin typeface="HP001 4 hàng" panose="020B0603050302020204" pitchFamily="34" charset="0"/>
                <a:cs typeface="Times New Roman" panose="02020603050405020304" pitchFamily="18" charset="0"/>
              </a:rPr>
              <a:t>ngày</a:t>
            </a:r>
            <a:r>
              <a:rPr lang="en-US" sz="4000" b="1" dirty="0" smtClean="0">
                <a:solidFill>
                  <a:prstClr val="black"/>
                </a:solidFill>
                <a:latin typeface="HP001 4 hàng" panose="020B0603050302020204" pitchFamily="34" charset="0"/>
                <a:cs typeface="Times New Roman" panose="02020603050405020304" pitchFamily="18" charset="0"/>
              </a:rPr>
              <a:t> 12 </a:t>
            </a:r>
            <a:r>
              <a:rPr lang="en-US" sz="4000" b="1" dirty="0" err="1" smtClean="0">
                <a:solidFill>
                  <a:prstClr val="black"/>
                </a:solidFill>
                <a:latin typeface="HP001 4 hàng" panose="020B0603050302020204" pitchFamily="34" charset="0"/>
                <a:cs typeface="Times New Roman" panose="02020603050405020304" pitchFamily="18" charset="0"/>
              </a:rPr>
              <a:t>tháng</a:t>
            </a:r>
            <a:r>
              <a:rPr lang="en-US" sz="4000" b="1" dirty="0" smtClean="0">
                <a:solidFill>
                  <a:prstClr val="black"/>
                </a:solidFill>
                <a:latin typeface="HP001 4 hàng" panose="020B0603050302020204" pitchFamily="34" charset="0"/>
                <a:cs typeface="Times New Roman" panose="02020603050405020304" pitchFamily="18" charset="0"/>
              </a:rPr>
              <a:t> 11 </a:t>
            </a:r>
            <a:r>
              <a:rPr lang="en-US" sz="4000" b="1" dirty="0" err="1" smtClean="0">
                <a:solidFill>
                  <a:prstClr val="black"/>
                </a:solidFill>
                <a:latin typeface="HP001 4 hàng" panose="020B0603050302020204" pitchFamily="34" charset="0"/>
                <a:cs typeface="Times New Roman" panose="02020603050405020304" pitchFamily="18" charset="0"/>
              </a:rPr>
              <a:t>năm</a:t>
            </a:r>
            <a:r>
              <a:rPr lang="en-US" sz="4000" b="1" dirty="0" smtClean="0">
                <a:solidFill>
                  <a:prstClr val="black"/>
                </a:solidFill>
                <a:latin typeface="HP001 4 hàng" panose="020B0603050302020204" pitchFamily="34" charset="0"/>
                <a:cs typeface="Times New Roman" panose="02020603050405020304" pitchFamily="18" charset="0"/>
              </a:rPr>
              <a:t> 2021</a:t>
            </a:r>
            <a:endParaRPr kumimoji="0" lang="en-US" sz="4000" b="1" i="0" strike="noStrike" kern="1200" cap="none" spc="0" normalizeH="0" baseline="0" noProof="0" dirty="0" smtClean="0">
              <a:ln>
                <a:noFill/>
              </a:ln>
              <a:solidFill>
                <a:prstClr val="black"/>
              </a:solidFill>
              <a:effectLst/>
              <a:uLnTx/>
              <a:uFillTx/>
              <a:latin typeface="HP001 4 hàng" panose="020B0603050302020204" pitchFamily="34"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strike="noStrike" kern="1200" cap="none" spc="0" normalizeH="0" baseline="0" noProof="0" dirty="0" err="1" smtClean="0">
                <a:ln>
                  <a:noFill/>
                </a:ln>
                <a:solidFill>
                  <a:prstClr val="black"/>
                </a:solidFill>
                <a:effectLst/>
                <a:uLnTx/>
                <a:uFillTx/>
                <a:latin typeface="HP001 4 hàng" panose="020B0603050302020204" pitchFamily="34" charset="0"/>
                <a:cs typeface="Times New Roman" panose="02020603050405020304" pitchFamily="18" charset="0"/>
              </a:rPr>
              <a:t>Tập</a:t>
            </a:r>
            <a:r>
              <a:rPr kumimoji="0" lang="en-US" sz="4000" b="1" i="0" strike="noStrike" kern="1200" cap="none" spc="0" normalizeH="0" baseline="0" noProof="0" dirty="0" smtClean="0">
                <a:ln>
                  <a:noFill/>
                </a:ln>
                <a:solidFill>
                  <a:prstClr val="black"/>
                </a:solidFill>
                <a:effectLst/>
                <a:uLnTx/>
                <a:uFillTx/>
                <a:latin typeface="HP001 4 hàng" panose="020B0603050302020204" pitchFamily="34" charset="0"/>
                <a:cs typeface="Times New Roman" panose="02020603050405020304" pitchFamily="18" charset="0"/>
              </a:rPr>
              <a:t> </a:t>
            </a:r>
            <a:r>
              <a:rPr kumimoji="0" lang="en-US" sz="4000" b="1" i="0" strike="noStrike" kern="1200" cap="none" spc="0" normalizeH="0" baseline="0" noProof="0" dirty="0" err="1" smtClean="0">
                <a:ln>
                  <a:noFill/>
                </a:ln>
                <a:solidFill>
                  <a:prstClr val="black"/>
                </a:solidFill>
                <a:effectLst/>
                <a:uLnTx/>
                <a:uFillTx/>
                <a:latin typeface="HP001 4 hàng" panose="020B0603050302020204" pitchFamily="34" charset="0"/>
                <a:cs typeface="Times New Roman" panose="02020603050405020304" pitchFamily="18" charset="0"/>
              </a:rPr>
              <a:t>làm</a:t>
            </a:r>
            <a:r>
              <a:rPr kumimoji="0" lang="en-US" sz="4000" b="1" i="0" strike="noStrike" kern="1200" cap="none" spc="0" normalizeH="0" noProof="0" dirty="0" smtClean="0">
                <a:ln>
                  <a:noFill/>
                </a:ln>
                <a:solidFill>
                  <a:prstClr val="black"/>
                </a:solidFill>
                <a:effectLst/>
                <a:uLnTx/>
                <a:uFillTx/>
                <a:latin typeface="HP001 4 hàng" panose="020B0603050302020204" pitchFamily="34" charset="0"/>
                <a:cs typeface="Times New Roman" panose="02020603050405020304" pitchFamily="18" charset="0"/>
              </a:rPr>
              <a:t> </a:t>
            </a:r>
            <a:r>
              <a:rPr kumimoji="0" lang="en-US" sz="4000" b="1" i="0" strike="noStrike" kern="1200" cap="none" spc="0" normalizeH="0" noProof="0" dirty="0" err="1" smtClean="0">
                <a:ln>
                  <a:noFill/>
                </a:ln>
                <a:solidFill>
                  <a:prstClr val="black"/>
                </a:solidFill>
                <a:effectLst/>
                <a:uLnTx/>
                <a:uFillTx/>
                <a:latin typeface="HP001 4 hàng" panose="020B0603050302020204" pitchFamily="34" charset="0"/>
                <a:cs typeface="Times New Roman" panose="02020603050405020304" pitchFamily="18" charset="0"/>
              </a:rPr>
              <a:t>văn</a:t>
            </a:r>
            <a:r>
              <a:rPr kumimoji="0" lang="en-US" sz="4000" b="1" i="0" strike="noStrike" kern="1200" cap="none" spc="0" normalizeH="0" baseline="0" noProof="0" dirty="0" smtClean="0">
                <a:ln>
                  <a:noFill/>
                </a:ln>
                <a:solidFill>
                  <a:prstClr val="black"/>
                </a:solidFill>
                <a:effectLst/>
                <a:uLnTx/>
                <a:uFillTx/>
                <a:latin typeface="HP001 4 hàng" panose="020B0603050302020204" pitchFamily="34" charset="0"/>
                <a:cs typeface="Times New Roman" panose="020206030504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err="1" smtClean="0">
                <a:ln>
                  <a:noFill/>
                </a:ln>
                <a:solidFill>
                  <a:srgbClr val="FF0000"/>
                </a:solidFill>
                <a:effectLst/>
                <a:uLnTx/>
                <a:uFillTx/>
                <a:latin typeface="HP001 4 hàng" panose="020B0603050302020204" pitchFamily="34" charset="0"/>
                <a:cs typeface="Times New Roman" panose="02020603050405020304" pitchFamily="18" charset="0"/>
              </a:rPr>
              <a:t>Tập</a:t>
            </a:r>
            <a:r>
              <a:rPr kumimoji="0" lang="en-US" sz="4000" b="1" i="0" u="none" strike="noStrike" kern="1200" cap="none" spc="0" normalizeH="0" noProof="0" dirty="0" smtClean="0">
                <a:ln>
                  <a:noFill/>
                </a:ln>
                <a:solidFill>
                  <a:srgbClr val="FF0000"/>
                </a:solidFill>
                <a:effectLst/>
                <a:uLnTx/>
                <a:uFillTx/>
                <a:latin typeface="HP001 4 hàng" panose="020B0603050302020204" pitchFamily="34"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HP001 4 hàng" panose="020B0603050302020204" pitchFamily="34" charset="0"/>
                <a:cs typeface="Times New Roman" panose="02020603050405020304" pitchFamily="18" charset="0"/>
              </a:rPr>
              <a:t>viết</a:t>
            </a:r>
            <a:r>
              <a:rPr kumimoji="0" lang="en-US" sz="4000" b="1" i="0" u="none" strike="noStrike" kern="1200" cap="none" spc="0" normalizeH="0" noProof="0" dirty="0" smtClean="0">
                <a:ln>
                  <a:noFill/>
                </a:ln>
                <a:solidFill>
                  <a:srgbClr val="FF0000"/>
                </a:solidFill>
                <a:effectLst/>
                <a:uLnTx/>
                <a:uFillTx/>
                <a:latin typeface="HP001 4 hàng" panose="020B0603050302020204" pitchFamily="34"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HP001 4 hàng" panose="020B0603050302020204" pitchFamily="34" charset="0"/>
                <a:cs typeface="Times New Roman" panose="02020603050405020304" pitchFamily="18" charset="0"/>
              </a:rPr>
              <a:t>thư</a:t>
            </a:r>
            <a:r>
              <a:rPr kumimoji="0" lang="en-US" sz="4000" b="1" i="0" u="none" strike="noStrike" kern="1200" cap="none" spc="0" normalizeH="0" noProof="0" dirty="0" smtClean="0">
                <a:ln>
                  <a:noFill/>
                </a:ln>
                <a:solidFill>
                  <a:srgbClr val="FF0000"/>
                </a:solidFill>
                <a:effectLst/>
                <a:uLnTx/>
                <a:uFillTx/>
                <a:latin typeface="HP001 4 hàng" panose="020B0603050302020204" pitchFamily="34"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HP001 4 hàng" panose="020B0603050302020204" pitchFamily="34" charset="0"/>
                <a:cs typeface="Times New Roman" panose="02020603050405020304" pitchFamily="18" charset="0"/>
              </a:rPr>
              <a:t>và</a:t>
            </a:r>
            <a:r>
              <a:rPr kumimoji="0" lang="en-US" sz="4000" b="1" i="0" u="none" strike="noStrike" kern="1200" cap="none" spc="0" normalizeH="0" noProof="0" dirty="0" smtClean="0">
                <a:ln>
                  <a:noFill/>
                </a:ln>
                <a:solidFill>
                  <a:srgbClr val="FF0000"/>
                </a:solidFill>
                <a:effectLst/>
                <a:uLnTx/>
                <a:uFillTx/>
                <a:latin typeface="HP001 4 hàng" panose="020B0603050302020204" pitchFamily="34"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HP001 4 hàng" panose="020B0603050302020204" pitchFamily="34" charset="0"/>
                <a:cs typeface="Times New Roman" panose="02020603050405020304" pitchFamily="18" charset="0"/>
              </a:rPr>
              <a:t>phong</a:t>
            </a:r>
            <a:r>
              <a:rPr kumimoji="0" lang="en-US" sz="4000" b="1" i="0" u="none" strike="noStrike" kern="1200" cap="none" spc="0" normalizeH="0" noProof="0" dirty="0" smtClean="0">
                <a:ln>
                  <a:noFill/>
                </a:ln>
                <a:solidFill>
                  <a:srgbClr val="FF0000"/>
                </a:solidFill>
                <a:effectLst/>
                <a:uLnTx/>
                <a:uFillTx/>
                <a:latin typeface="HP001 4 hàng" panose="020B0603050302020204" pitchFamily="34"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HP001 4 hàng" panose="020B0603050302020204" pitchFamily="34" charset="0"/>
                <a:cs typeface="Times New Roman" panose="02020603050405020304" pitchFamily="18" charset="0"/>
              </a:rPr>
              <a:t>bì</a:t>
            </a:r>
            <a:r>
              <a:rPr kumimoji="0" lang="en-US" sz="4000" b="1" i="0" u="none" strike="noStrike" kern="1200" cap="none" spc="0" normalizeH="0" noProof="0" dirty="0" smtClean="0">
                <a:ln>
                  <a:noFill/>
                </a:ln>
                <a:solidFill>
                  <a:srgbClr val="FF0000"/>
                </a:solidFill>
                <a:effectLst/>
                <a:uLnTx/>
                <a:uFillTx/>
                <a:latin typeface="HP001 4 hàng" panose="020B0603050302020204" pitchFamily="34"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HP001 4 hàng" panose="020B0603050302020204" pitchFamily="34" charset="0"/>
                <a:cs typeface="Times New Roman" panose="02020603050405020304" pitchFamily="18" charset="0"/>
              </a:rPr>
              <a:t>thư</a:t>
            </a:r>
            <a:endParaRPr kumimoji="0" lang="en-US" sz="4000" b="1" i="0" u="none" strike="noStrike" kern="1200" cap="none" spc="0" normalizeH="0" baseline="0" noProof="0" dirty="0">
              <a:ln>
                <a:noFill/>
              </a:ln>
              <a:solidFill>
                <a:srgbClr val="FF0000"/>
              </a:solidFill>
              <a:effectLst/>
              <a:uLnTx/>
              <a:uFillTx/>
              <a:latin typeface="HP001 4 hàng" panose="020B0603050302020204" pitchFamily="34" charset="0"/>
              <a:cs typeface="Times New Roman" panose="02020603050405020304" pitchFamily="18" charset="0"/>
            </a:endParaRPr>
          </a:p>
        </p:txBody>
      </p:sp>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rot="20028118">
            <a:off x="3684417" y="2499323"/>
            <a:ext cx="2322861" cy="2445117"/>
          </a:xfrm>
          <a:prstGeom prst="rect">
            <a:avLst/>
          </a:prstGeom>
        </p:spPr>
      </p:pic>
      <p:pic>
        <p:nvPicPr>
          <p:cNvPr id="14" name="Picture 13"/>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rcRect t="5520" b="5349"/>
          <a:stretch/>
        </p:blipFill>
        <p:spPr>
          <a:xfrm>
            <a:off x="6096000" y="2651760"/>
            <a:ext cx="3252787" cy="1996440"/>
          </a:xfrm>
          <a:prstGeom prst="rect">
            <a:avLst/>
          </a:prstGeom>
        </p:spPr>
      </p:pic>
    </p:spTree>
    <p:extLst>
      <p:ext uri="{BB962C8B-B14F-4D97-AF65-F5344CB8AC3E}">
        <p14:creationId xmlns:p14="http://schemas.microsoft.com/office/powerpoint/2010/main" val="1928519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par>
                                <p:cTn id="8" presetID="6" presetClass="entr" presetSubtype="3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227739" y="119959"/>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80730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98120" y="0"/>
            <a:ext cx="11811000" cy="6786473"/>
          </a:xfrm>
          <a:prstGeom prst="rect">
            <a:avLst/>
          </a:prstGeom>
        </p:spPr>
        <p:txBody>
          <a:bodyPr wrap="square">
            <a:spAutoFit/>
          </a:bodyPr>
          <a:lstStyle/>
          <a:p>
            <a:pPr algn="r"/>
            <a:r>
              <a:rPr lang="vi-VN" sz="2900" b="0" i="0" smtClean="0">
                <a:solidFill>
                  <a:srgbClr val="000000"/>
                </a:solidFill>
                <a:effectLst/>
                <a:latin typeface="+mj-lt"/>
              </a:rPr>
              <a:t>Hải Phòng, ngày 6 tháng 11 năm 2003</a:t>
            </a:r>
          </a:p>
          <a:p>
            <a:pPr algn="just"/>
            <a:r>
              <a:rPr lang="vi-VN" sz="2900" b="0" i="0" smtClean="0">
                <a:solidFill>
                  <a:srgbClr val="000000"/>
                </a:solidFill>
                <a:effectLst/>
                <a:latin typeface="+mj-lt"/>
              </a:rPr>
              <a:t> </a:t>
            </a:r>
            <a:r>
              <a:rPr lang="en-US" sz="2900" b="0" i="0" smtClean="0">
                <a:solidFill>
                  <a:srgbClr val="000000"/>
                </a:solidFill>
                <a:effectLst/>
                <a:latin typeface="+mj-lt"/>
              </a:rPr>
              <a:t>    </a:t>
            </a:r>
            <a:r>
              <a:rPr lang="vi-VN" sz="2900" b="0" i="0" smtClean="0">
                <a:solidFill>
                  <a:srgbClr val="000000"/>
                </a:solidFill>
                <a:effectLst/>
                <a:latin typeface="+mj-lt"/>
              </a:rPr>
              <a:t> Bà kính yêu!</a:t>
            </a:r>
          </a:p>
          <a:p>
            <a:pPr algn="just"/>
            <a:r>
              <a:rPr lang="vi-VN" sz="2900" b="0" i="0" smtClean="0">
                <a:solidFill>
                  <a:srgbClr val="000000"/>
                </a:solidFill>
                <a:effectLst/>
                <a:latin typeface="+mj-lt"/>
              </a:rPr>
              <a:t>  </a:t>
            </a:r>
            <a:r>
              <a:rPr lang="en-US" sz="2900" b="0" i="0" smtClean="0">
                <a:solidFill>
                  <a:srgbClr val="000000"/>
                </a:solidFill>
                <a:effectLst/>
                <a:latin typeface="+mj-lt"/>
              </a:rPr>
              <a:t>    </a:t>
            </a:r>
            <a:r>
              <a:rPr lang="vi-VN" sz="2900" b="0" i="0" smtClean="0">
                <a:solidFill>
                  <a:srgbClr val="000000"/>
                </a:solidFill>
                <a:effectLst/>
                <a:latin typeface="+mj-lt"/>
              </a:rPr>
              <a:t>Lâu rồi, cháu chưa được về quê, cháu nhớ bà lắm.</a:t>
            </a:r>
          </a:p>
          <a:p>
            <a:pPr algn="just"/>
            <a:r>
              <a:rPr lang="vi-VN" sz="2900" b="0" i="0" smtClean="0">
                <a:solidFill>
                  <a:srgbClr val="000000"/>
                </a:solidFill>
                <a:effectLst/>
                <a:latin typeface="+mj-lt"/>
              </a:rPr>
              <a:t>  </a:t>
            </a:r>
            <a:r>
              <a:rPr lang="en-US" sz="2900" b="0" i="0" smtClean="0">
                <a:solidFill>
                  <a:srgbClr val="000000"/>
                </a:solidFill>
                <a:effectLst/>
                <a:latin typeface="+mj-lt"/>
              </a:rPr>
              <a:t>   </a:t>
            </a:r>
            <a:r>
              <a:rPr lang="vi-VN" sz="2900" b="0" i="0" smtClean="0">
                <a:solidFill>
                  <a:srgbClr val="000000"/>
                </a:solidFill>
                <a:effectLst/>
                <a:latin typeface="+mj-lt"/>
              </a:rPr>
              <a:t> Dạo này bà có khỏe không ạ?</a:t>
            </a:r>
          </a:p>
          <a:p>
            <a:pPr algn="just"/>
            <a:r>
              <a:rPr lang="en-US" sz="2900" b="0" i="0" smtClean="0">
                <a:solidFill>
                  <a:srgbClr val="000000"/>
                </a:solidFill>
                <a:effectLst/>
                <a:latin typeface="+mj-lt"/>
              </a:rPr>
              <a:t>      </a:t>
            </a:r>
            <a:r>
              <a:rPr lang="vi-VN" sz="2900" b="0" i="0" smtClean="0">
                <a:solidFill>
                  <a:srgbClr val="000000"/>
                </a:solidFill>
                <a:effectLst/>
                <a:latin typeface="+mj-lt"/>
              </a:rPr>
              <a:t>Gia đình cháu ngoài này vẫn bình thường. Năm nay, cháu học lớp 3. Từ đầu năm học đến giờ, cháu được tám điểm 10 rồi đấy, bà ạ! Ngày nghỉ, cháu thường được bố mẹ cháu cho đi chơi.</a:t>
            </a:r>
          </a:p>
          <a:p>
            <a:pPr algn="just"/>
            <a:r>
              <a:rPr lang="vi-VN" sz="2900" b="0" i="0" smtClean="0">
                <a:solidFill>
                  <a:srgbClr val="000000"/>
                </a:solidFill>
                <a:effectLst/>
                <a:latin typeface="+mj-lt"/>
              </a:rPr>
              <a:t>  </a:t>
            </a:r>
            <a:r>
              <a:rPr lang="en-US" sz="2900" b="0" i="0" smtClean="0">
                <a:solidFill>
                  <a:srgbClr val="000000"/>
                </a:solidFill>
                <a:effectLst/>
                <a:latin typeface="+mj-lt"/>
              </a:rPr>
              <a:t>   </a:t>
            </a:r>
            <a:r>
              <a:rPr lang="vi-VN" sz="2900" b="0" i="0" smtClean="0">
                <a:solidFill>
                  <a:srgbClr val="000000"/>
                </a:solidFill>
                <a:effectLst/>
                <a:latin typeface="+mj-lt"/>
              </a:rPr>
              <a:t>Cháu vẫn nhớ năm ngoái được về quê, thả diều cùng anh Tuấn trên đê và đêm đêm ngồi nghe bà kể chuyện cổ tích dưới ánh trăng.</a:t>
            </a:r>
          </a:p>
          <a:p>
            <a:pPr algn="just"/>
            <a:r>
              <a:rPr lang="vi-VN" sz="2900" b="0" i="0" smtClean="0">
                <a:solidFill>
                  <a:srgbClr val="000000"/>
                </a:solidFill>
                <a:effectLst/>
                <a:latin typeface="+mj-lt"/>
              </a:rPr>
              <a:t>   </a:t>
            </a:r>
            <a:r>
              <a:rPr lang="en-US" sz="2900" b="0" i="0" smtClean="0">
                <a:solidFill>
                  <a:srgbClr val="000000"/>
                </a:solidFill>
                <a:effectLst/>
                <a:latin typeface="+mj-lt"/>
              </a:rPr>
              <a:t>  </a:t>
            </a:r>
            <a:r>
              <a:rPr lang="vi-VN" sz="2900" b="0" i="0" smtClean="0">
                <a:solidFill>
                  <a:srgbClr val="000000"/>
                </a:solidFill>
                <a:effectLst/>
                <a:latin typeface="+mj-lt"/>
              </a:rPr>
              <a:t>Cháu hứa với bà sẽ học thật giỏi, luôn chăm ngoan để bà vui. Cháu kính chúc bà luôn mạnh khỏe, sống lâu. Cháu mong chóng đến hè để được về quê thăm bà.</a:t>
            </a:r>
          </a:p>
          <a:p>
            <a:pPr algn="ctr"/>
            <a:r>
              <a:rPr lang="en-US" sz="2900" b="0" i="0" smtClean="0">
                <a:solidFill>
                  <a:srgbClr val="000000"/>
                </a:solidFill>
                <a:effectLst/>
                <a:latin typeface="+mj-lt"/>
              </a:rPr>
              <a:t>                                                                                </a:t>
            </a:r>
            <a:r>
              <a:rPr lang="vi-VN" sz="2900" b="0" i="0" smtClean="0">
                <a:solidFill>
                  <a:srgbClr val="000000"/>
                </a:solidFill>
                <a:effectLst/>
                <a:latin typeface="+mj-lt"/>
              </a:rPr>
              <a:t>Cháu của bà</a:t>
            </a:r>
          </a:p>
          <a:p>
            <a:pPr algn="ctr"/>
            <a:r>
              <a:rPr lang="en-US" sz="2900" b="0" i="0" smtClean="0">
                <a:solidFill>
                  <a:srgbClr val="000000"/>
                </a:solidFill>
                <a:effectLst/>
                <a:latin typeface="+mj-lt"/>
              </a:rPr>
              <a:t>                                                                                 </a:t>
            </a:r>
            <a:r>
              <a:rPr lang="vi-VN" sz="2900" b="0" i="0" smtClean="0">
                <a:solidFill>
                  <a:srgbClr val="000000"/>
                </a:solidFill>
                <a:effectLst/>
                <a:latin typeface="+mj-lt"/>
              </a:rPr>
              <a:t>Đức</a:t>
            </a:r>
          </a:p>
          <a:p>
            <a:pPr algn="ctr"/>
            <a:r>
              <a:rPr lang="en-US" sz="2900" b="0" i="0" smtClean="0">
                <a:solidFill>
                  <a:srgbClr val="000000"/>
                </a:solidFill>
                <a:effectLst/>
                <a:latin typeface="+mj-lt"/>
              </a:rPr>
              <a:t>                                                                                </a:t>
            </a:r>
            <a:r>
              <a:rPr lang="vi-VN" sz="2900" b="0" i="0" smtClean="0">
                <a:solidFill>
                  <a:srgbClr val="000000"/>
                </a:solidFill>
                <a:effectLst/>
                <a:latin typeface="+mj-lt"/>
              </a:rPr>
              <a:t>Trần Hoài Đức</a:t>
            </a:r>
            <a:endParaRPr lang="vi-VN" sz="2900" b="0" i="0">
              <a:solidFill>
                <a:srgbClr val="000000"/>
              </a:solidFill>
              <a:effectLst/>
              <a:latin typeface="+mj-lt"/>
            </a:endParaRPr>
          </a:p>
        </p:txBody>
      </p:sp>
      <p:cxnSp>
        <p:nvCxnSpPr>
          <p:cNvPr id="15" name="Straight Connector 14"/>
          <p:cNvCxnSpPr/>
          <p:nvPr/>
        </p:nvCxnSpPr>
        <p:spPr>
          <a:xfrm>
            <a:off x="6294120" y="518160"/>
            <a:ext cx="5608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07720" y="914400"/>
            <a:ext cx="17526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7720" y="1371600"/>
            <a:ext cx="73152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07720" y="1828800"/>
            <a:ext cx="42672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07720" y="2225040"/>
            <a:ext cx="1120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8120" y="2712720"/>
            <a:ext cx="11704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98120" y="3093720"/>
            <a:ext cx="550164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07720" y="3566160"/>
            <a:ext cx="1120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8120" y="4023360"/>
            <a:ext cx="844296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07720" y="4419600"/>
            <a:ext cx="11087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4800" y="4922520"/>
            <a:ext cx="1159002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4800" y="5327549"/>
            <a:ext cx="1158240" cy="8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534400" y="5745480"/>
            <a:ext cx="17526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336280" y="6649313"/>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098280" y="6182156"/>
            <a:ext cx="746760" cy="125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72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1"/>
                                        </p:tgtEl>
                                      </p:cBhvr>
                                    </p:animEffect>
                                    <p:set>
                                      <p:cBhvr>
                                        <p:cTn id="60" dur="1" fill="hold">
                                          <p:stCondLst>
                                            <p:cond delay="499"/>
                                          </p:stCondLst>
                                        </p:cTn>
                                        <p:tgtEl>
                                          <p:spTgt spid="31"/>
                                        </p:tgtEl>
                                        <p:attrNameLst>
                                          <p:attrName>style.visibility</p:attrName>
                                        </p:attrNameLst>
                                      </p:cBhvr>
                                      <p:to>
                                        <p:strVal val="hidden"/>
                                      </p:to>
                                    </p:se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childTnLst>
                          </p:cTn>
                        </p:par>
                        <p:par>
                          <p:cTn id="85" fill="hold">
                            <p:stCondLst>
                              <p:cond delay="1500"/>
                            </p:stCondLst>
                            <p:childTnLst>
                              <p:par>
                                <p:cTn id="86" presetID="22" presetClass="entr" presetSubtype="8" fill="hold"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7"/>
                                        </p:tgtEl>
                                      </p:cBhvr>
                                    </p:animEffect>
                                    <p:set>
                                      <p:cBhvr>
                                        <p:cTn id="93" dur="1" fill="hold">
                                          <p:stCondLst>
                                            <p:cond delay="499"/>
                                          </p:stCondLst>
                                        </p:cTn>
                                        <p:tgtEl>
                                          <p:spTgt spid="3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9"/>
                                        </p:tgtEl>
                                      </p:cBhvr>
                                    </p:animEffect>
                                    <p:set>
                                      <p:cBhvr>
                                        <p:cTn id="96" dur="1" fill="hold">
                                          <p:stCondLst>
                                            <p:cond delay="499"/>
                                          </p:stCondLst>
                                        </p:cTn>
                                        <p:tgtEl>
                                          <p:spTgt spid="39"/>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41"/>
                                        </p:tgtEl>
                                      </p:cBhvr>
                                    </p:animEffect>
                                    <p:set>
                                      <p:cBhvr>
                                        <p:cTn id="99" dur="1" fill="hold">
                                          <p:stCondLst>
                                            <p:cond delay="499"/>
                                          </p:stCondLst>
                                        </p:cTn>
                                        <p:tgtEl>
                                          <p:spTgt spid="41"/>
                                        </p:tgtEl>
                                        <p:attrNameLst>
                                          <p:attrName>style.visibility</p:attrName>
                                        </p:attrNameLst>
                                      </p:cBhvr>
                                      <p:to>
                                        <p:strVal val="hidden"/>
                                      </p:to>
                                    </p:se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left)">
                                      <p:cBhvr>
                                        <p:cTn id="103" dur="500"/>
                                        <p:tgtEl>
                                          <p:spTgt spid="47"/>
                                        </p:tgtEl>
                                      </p:cBhvr>
                                    </p:animEffect>
                                  </p:childTnLst>
                                </p:cTn>
                              </p:par>
                            </p:childTnLst>
                          </p:cTn>
                        </p:par>
                        <p:par>
                          <p:cTn id="104" fill="hold">
                            <p:stCondLst>
                              <p:cond delay="1000"/>
                            </p:stCondLst>
                            <p:childTnLst>
                              <p:par>
                                <p:cTn id="105" presetID="22" presetClass="entr" presetSubtype="8"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ipe(left)">
                                      <p:cBhvr>
                                        <p:cTn id="107" dur="500"/>
                                        <p:tgtEl>
                                          <p:spTgt spid="50"/>
                                        </p:tgtEl>
                                      </p:cBhvr>
                                    </p:animEffect>
                                  </p:childTnLst>
                                </p:cTn>
                              </p:par>
                            </p:childTnLst>
                          </p:cTn>
                        </p:par>
                        <p:par>
                          <p:cTn id="108" fill="hold">
                            <p:stCondLst>
                              <p:cond delay="1500"/>
                            </p:stCondLst>
                            <p:childTnLst>
                              <p:par>
                                <p:cTn id="109" presetID="22" presetClass="entr" presetSubtype="8"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left)">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47"/>
                                        </p:tgtEl>
                                      </p:cBhvr>
                                    </p:animEffect>
                                    <p:set>
                                      <p:cBhvr>
                                        <p:cTn id="116" dur="1" fill="hold">
                                          <p:stCondLst>
                                            <p:cond delay="499"/>
                                          </p:stCondLst>
                                        </p:cTn>
                                        <p:tgtEl>
                                          <p:spTgt spid="47"/>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50"/>
                                        </p:tgtEl>
                                      </p:cBhvr>
                                    </p:animEffect>
                                    <p:set>
                                      <p:cBhvr>
                                        <p:cTn id="119" dur="1" fill="hold">
                                          <p:stCondLst>
                                            <p:cond delay="499"/>
                                          </p:stCondLst>
                                        </p:cTn>
                                        <p:tgtEl>
                                          <p:spTgt spid="50"/>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8"/>
                                        </p:tgtEl>
                                      </p:cBhvr>
                                    </p:animEffect>
                                    <p:set>
                                      <p:cBhvr>
                                        <p:cTn id="122"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362857" y="1672255"/>
            <a:ext cx="1159691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Font typeface="Calibri" panose="020F0502020204030204" pitchFamily="34" charset="0"/>
              <a:buChar char="-"/>
            </a:pPr>
            <a:r>
              <a:rPr lang="en-US" altLang="en-US" sz="3200" smtClean="0">
                <a:latin typeface="Times New Roman" panose="02020603050405020304" pitchFamily="18" charset="0"/>
                <a:cs typeface="Times New Roman" panose="02020603050405020304" pitchFamily="18" charset="0"/>
              </a:rPr>
              <a:t>Dòng đầu thư: nơi gửi, ngày…tháng…năm…</a:t>
            </a:r>
          </a:p>
          <a:p>
            <a:pPr marL="457200" indent="-457200" algn="just">
              <a:buFont typeface="Calibri" panose="020F0502020204030204" pitchFamily="34" charset="0"/>
              <a:buChar char="-"/>
            </a:pPr>
            <a:r>
              <a:rPr lang="en-US" altLang="en-US" sz="3200" smtClean="0">
                <a:latin typeface="Times New Roman" panose="02020603050405020304" pitchFamily="18" charset="0"/>
                <a:cs typeface="Times New Roman" panose="02020603050405020304" pitchFamily="18" charset="0"/>
              </a:rPr>
              <a:t>Lời xưng hô với người nhận thư (ông, bà, chú, bác…)</a:t>
            </a:r>
          </a:p>
          <a:p>
            <a:pPr marL="457200" indent="-457200" algn="just">
              <a:buFont typeface="Calibri" panose="020F0502020204030204" pitchFamily="34" charset="0"/>
              <a:buChar char="-"/>
            </a:pPr>
            <a:r>
              <a:rPr lang="en-US" altLang="en-US" sz="3200" smtClean="0">
                <a:latin typeface="Times New Roman" panose="02020603050405020304" pitchFamily="18" charset="0"/>
                <a:cs typeface="Times New Roman" panose="02020603050405020304" pitchFamily="18" charset="0"/>
              </a:rPr>
              <a:t>Nội dung thư (4-5 dòng): Thăm hỏi, báo tin cho người nhận thư.</a:t>
            </a:r>
          </a:p>
          <a:p>
            <a:pPr algn="just"/>
            <a:r>
              <a:rPr lang="en-US" altLang="en-US" sz="3200" smtClean="0">
                <a:latin typeface="Times New Roman" panose="02020603050405020304" pitchFamily="18" charset="0"/>
                <a:cs typeface="Times New Roman" panose="02020603050405020304" pitchFamily="18" charset="0"/>
              </a:rPr>
              <a:t>Lời chúc và hứa hẹn… </a:t>
            </a:r>
          </a:p>
          <a:p>
            <a:pPr marL="457200" indent="-457200" algn="just">
              <a:buFont typeface="Calibri" panose="020F0502020204030204" pitchFamily="34" charset="0"/>
              <a:buChar char="-"/>
            </a:pPr>
            <a:r>
              <a:rPr lang="en-US" altLang="en-US" sz="3200" smtClean="0">
                <a:latin typeface="Times New Roman" panose="02020603050405020304" pitchFamily="18" charset="0"/>
                <a:cs typeface="Times New Roman" panose="02020603050405020304" pitchFamily="18" charset="0"/>
              </a:rPr>
              <a:t>Cuối thư: Lời chào, chữ kí và tên.</a:t>
            </a:r>
            <a:endParaRPr lang="en-US" altLang="en-US" sz="3200" smtClean="0">
              <a:solidFill>
                <a:srgbClr val="0000FF"/>
              </a:solidFill>
              <a:latin typeface="Times New Roman" panose="02020603050405020304" pitchFamily="18" charset="0"/>
              <a:cs typeface="Times New Roman" panose="02020603050405020304" pitchFamily="18" charset="0"/>
            </a:endParaRP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82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139606" y="1255235"/>
            <a:ext cx="11849193"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en-US" altLang="en-US" sz="2800" u="sng" smtClean="0">
                <a:latin typeface="Times New Roman" panose="02020603050405020304" pitchFamily="18" charset="0"/>
                <a:cs typeface="Times New Roman" panose="02020603050405020304" pitchFamily="18" charset="0"/>
              </a:rPr>
              <a:t>Gợi ý</a:t>
            </a:r>
            <a:r>
              <a:rPr lang="en-US" altLang="en-US" sz="2800" smtClean="0">
                <a:latin typeface="Times New Roman" panose="02020603050405020304" pitchFamily="18" charset="0"/>
                <a:cs typeface="Times New Roman" panose="02020603050405020304" pitchFamily="18" charset="0"/>
              </a:rPr>
              <a:t>:</a:t>
            </a:r>
          </a:p>
          <a:p>
            <a:pPr algn="just">
              <a:spcAft>
                <a:spcPts val="600"/>
              </a:spcAft>
            </a:pPr>
            <a:r>
              <a:rPr lang="en-US" altLang="en-US" sz="2800" smtClean="0">
                <a:latin typeface="Times New Roman" panose="02020603050405020304" pitchFamily="18" charset="0"/>
                <a:cs typeface="Times New Roman" panose="02020603050405020304" pitchFamily="18" charset="0"/>
              </a:rPr>
              <a:t>+ Em sẽ viết thư gửi ai? </a:t>
            </a:r>
          </a:p>
          <a:p>
            <a:pPr algn="just">
              <a:spcAft>
                <a:spcPts val="600"/>
              </a:spcAft>
            </a:pPr>
            <a:r>
              <a:rPr lang="en-US" altLang="en-US" sz="2800" smtClean="0">
                <a:latin typeface="Times New Roman" panose="02020603050405020304" pitchFamily="18" charset="0"/>
                <a:cs typeface="Times New Roman" panose="02020603050405020304" pitchFamily="18" charset="0"/>
              </a:rPr>
              <a:t>+ Dòng đầu thư, em sẽ viết thế nào? </a:t>
            </a:r>
          </a:p>
          <a:p>
            <a:pPr algn="just">
              <a:spcAft>
                <a:spcPts val="600"/>
              </a:spcAft>
            </a:pPr>
            <a:r>
              <a:rPr lang="en-US" altLang="en-US" sz="2800" smtClean="0">
                <a:latin typeface="Times New Roman" panose="02020603050405020304" pitchFamily="18" charset="0"/>
                <a:cs typeface="Times New Roman" panose="02020603050405020304" pitchFamily="18" charset="0"/>
              </a:rPr>
              <a:t>+ Em viết lời xưng hô với người nhận thư như thế nào? </a:t>
            </a:r>
          </a:p>
          <a:p>
            <a:pPr algn="just">
              <a:spcAft>
                <a:spcPts val="600"/>
              </a:spcAft>
            </a:pPr>
            <a:r>
              <a:rPr lang="en-US" altLang="en-US" sz="2800" smtClean="0">
                <a:latin typeface="Times New Roman" panose="02020603050405020304" pitchFamily="18" charset="0"/>
                <a:cs typeface="Times New Roman" panose="02020603050405020304" pitchFamily="18" charset="0"/>
              </a:rPr>
              <a:t>+Trong phần nội dung, em sẽ hỏi thăm người </a:t>
            </a:r>
            <a:r>
              <a:rPr lang="en-US" altLang="en-US" sz="2800">
                <a:latin typeface="Times New Roman" panose="02020603050405020304" pitchFamily="18" charset="0"/>
                <a:cs typeface="Times New Roman" panose="02020603050405020304" pitchFamily="18" charset="0"/>
              </a:rPr>
              <a:t>nhận thư điều </a:t>
            </a:r>
            <a:r>
              <a:rPr lang="en-US" altLang="en-US" sz="2800" smtClean="0">
                <a:latin typeface="Times New Roman" panose="02020603050405020304" pitchFamily="18" charset="0"/>
                <a:cs typeface="Times New Roman" panose="02020603050405020304" pitchFamily="18" charset="0"/>
              </a:rPr>
              <a:t>gì, báo tin gì? </a:t>
            </a:r>
          </a:p>
          <a:p>
            <a:pPr algn="just">
              <a:spcAft>
                <a:spcPts val="600"/>
              </a:spcAft>
            </a:pPr>
            <a:r>
              <a:rPr lang="en-US" altLang="en-US" sz="2800" smtClean="0">
                <a:latin typeface="Times New Roman" panose="02020603050405020304" pitchFamily="18" charset="0"/>
                <a:cs typeface="Times New Roman" panose="02020603050405020304" pitchFamily="18" charset="0"/>
              </a:rPr>
              <a:t>+ Ở cuối bức thư, em chúc người </a:t>
            </a:r>
            <a:r>
              <a:rPr lang="en-US" altLang="en-US" sz="2800">
                <a:latin typeface="Times New Roman" panose="02020603050405020304" pitchFamily="18" charset="0"/>
                <a:cs typeface="Times New Roman" panose="02020603050405020304" pitchFamily="18" charset="0"/>
              </a:rPr>
              <a:t>nhận thư điều </a:t>
            </a:r>
            <a:r>
              <a:rPr lang="en-US" altLang="en-US" sz="2800" smtClean="0">
                <a:latin typeface="Times New Roman" panose="02020603050405020304" pitchFamily="18" charset="0"/>
                <a:cs typeface="Times New Roman" panose="02020603050405020304" pitchFamily="18" charset="0"/>
              </a:rPr>
              <a:t>gì, hứa hẹn điều gì? </a:t>
            </a:r>
          </a:p>
          <a:p>
            <a:pPr algn="just">
              <a:spcAft>
                <a:spcPts val="600"/>
              </a:spcAft>
            </a:pPr>
            <a:r>
              <a:rPr lang="en-US" altLang="en-US" sz="2800" smtClean="0">
                <a:latin typeface="Times New Roman" panose="02020603050405020304" pitchFamily="18" charset="0"/>
                <a:cs typeface="Times New Roman" panose="02020603050405020304" pitchFamily="18" charset="0"/>
              </a:rPr>
              <a:t>+ Kết thúc lá thư, em viết những gì? </a:t>
            </a:r>
          </a:p>
          <a:p>
            <a:pPr algn="just">
              <a:spcAft>
                <a:spcPts val="600"/>
              </a:spcAft>
            </a:pPr>
            <a:endParaRPr lang="en-US" altLang="en-US" sz="280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rotWithShape="1">
          <a:blip r:embed="rId3"/>
          <a:srcRect t="59815"/>
          <a:stretch/>
        </p:blipFill>
        <p:spPr>
          <a:xfrm>
            <a:off x="0" y="6004559"/>
            <a:ext cx="12192000" cy="847899"/>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23" name="Rectangle 22"/>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5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139606" y="1255235"/>
            <a:ext cx="11849193"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en-US" altLang="en-US" sz="2800" u="sng" smtClean="0">
                <a:latin typeface="Times New Roman" panose="02020603050405020304" pitchFamily="18" charset="0"/>
                <a:cs typeface="Times New Roman" panose="02020603050405020304" pitchFamily="18" charset="0"/>
              </a:rPr>
              <a:t>Gợi ý</a:t>
            </a:r>
            <a:r>
              <a:rPr lang="en-US" altLang="en-US" sz="2800" smtClean="0">
                <a:latin typeface="Times New Roman" panose="02020603050405020304" pitchFamily="18" charset="0"/>
                <a:cs typeface="Times New Roman" panose="02020603050405020304" pitchFamily="18" charset="0"/>
              </a:rPr>
              <a:t>:</a:t>
            </a:r>
          </a:p>
          <a:p>
            <a:pPr algn="just">
              <a:spcAft>
                <a:spcPts val="600"/>
              </a:spcAft>
            </a:pPr>
            <a:r>
              <a:rPr lang="en-US" altLang="en-US" sz="2800" smtClean="0">
                <a:latin typeface="Times New Roman" panose="02020603050405020304" pitchFamily="18" charset="0"/>
                <a:cs typeface="Times New Roman" panose="02020603050405020304" pitchFamily="18" charset="0"/>
              </a:rPr>
              <a:t>+ Em sẽ viết thư gửi ai? </a:t>
            </a:r>
            <a:r>
              <a:rPr lang="en-US" altLang="en-US" sz="2800" smtClean="0">
                <a:solidFill>
                  <a:srgbClr val="0070C0"/>
                </a:solidFill>
                <a:latin typeface="Times New Roman" panose="02020603050405020304" pitchFamily="18" charset="0"/>
                <a:cs typeface="Times New Roman" panose="02020603050405020304" pitchFamily="18" charset="0"/>
              </a:rPr>
              <a:t>(Em sẽ viết thư gửi ông nội)</a:t>
            </a:r>
          </a:p>
          <a:p>
            <a:pPr algn="just">
              <a:spcAft>
                <a:spcPts val="600"/>
              </a:spcAft>
            </a:pPr>
            <a:r>
              <a:rPr lang="en-US" altLang="en-US" sz="2800" smtClean="0">
                <a:latin typeface="Times New Roman" panose="02020603050405020304" pitchFamily="18" charset="0"/>
                <a:cs typeface="Times New Roman" panose="02020603050405020304" pitchFamily="18" charset="0"/>
              </a:rPr>
              <a:t>+ Dòng đầu thư, em sẽ viết thế nào? </a:t>
            </a:r>
            <a:r>
              <a:rPr lang="en-US" altLang="en-US" sz="2800" smtClean="0">
                <a:solidFill>
                  <a:srgbClr val="0070C0"/>
                </a:solidFill>
                <a:latin typeface="Times New Roman" panose="02020603050405020304" pitchFamily="18" charset="0"/>
                <a:cs typeface="Times New Roman" panose="02020603050405020304" pitchFamily="18" charset="0"/>
              </a:rPr>
              <a:t>(TP HCM, ngày 9 tháng 9 năm 2021)</a:t>
            </a:r>
          </a:p>
          <a:p>
            <a:pPr algn="just">
              <a:spcAft>
                <a:spcPts val="600"/>
              </a:spcAft>
            </a:pPr>
            <a:r>
              <a:rPr lang="en-US" altLang="en-US" sz="2800" smtClean="0">
                <a:latin typeface="Times New Roman" panose="02020603050405020304" pitchFamily="18" charset="0"/>
                <a:cs typeface="Times New Roman" panose="02020603050405020304" pitchFamily="18" charset="0"/>
              </a:rPr>
              <a:t>+ Em viết lời xưng hô với người nhận thư như thế nào? </a:t>
            </a:r>
            <a:r>
              <a:rPr lang="en-US" altLang="en-US" sz="2800" smtClean="0">
                <a:solidFill>
                  <a:srgbClr val="0070C0"/>
                </a:solidFill>
                <a:latin typeface="Times New Roman" panose="02020603050405020304" pitchFamily="18" charset="0"/>
                <a:cs typeface="Times New Roman" panose="02020603050405020304" pitchFamily="18" charset="0"/>
              </a:rPr>
              <a:t>(Ông nội kính yêu!)</a:t>
            </a:r>
            <a:endParaRPr lang="en-US" altLang="en-US" sz="2800" smtClean="0">
              <a:latin typeface="Times New Roman" panose="02020603050405020304" pitchFamily="18" charset="0"/>
              <a:cs typeface="Times New Roman" panose="02020603050405020304" pitchFamily="18" charset="0"/>
            </a:endParaRPr>
          </a:p>
          <a:p>
            <a:pPr algn="just">
              <a:spcAft>
                <a:spcPts val="600"/>
              </a:spcAft>
            </a:pPr>
            <a:r>
              <a:rPr lang="en-US" altLang="en-US" sz="2800" smtClean="0">
                <a:latin typeface="Times New Roman" panose="02020603050405020304" pitchFamily="18" charset="0"/>
                <a:cs typeface="Times New Roman" panose="02020603050405020304" pitchFamily="18" charset="0"/>
              </a:rPr>
              <a:t>+Trong phần nội dung, em sẽ hỏi thăm người </a:t>
            </a:r>
            <a:r>
              <a:rPr lang="en-US" altLang="en-US" sz="2800">
                <a:latin typeface="Times New Roman" panose="02020603050405020304" pitchFamily="18" charset="0"/>
                <a:cs typeface="Times New Roman" panose="02020603050405020304" pitchFamily="18" charset="0"/>
              </a:rPr>
              <a:t>nhận thư điều </a:t>
            </a:r>
            <a:r>
              <a:rPr lang="en-US" altLang="en-US" sz="2800" smtClean="0">
                <a:latin typeface="Times New Roman" panose="02020603050405020304" pitchFamily="18" charset="0"/>
                <a:cs typeface="Times New Roman" panose="02020603050405020304" pitchFamily="18" charset="0"/>
              </a:rPr>
              <a:t>gì, báo tin gì? </a:t>
            </a:r>
            <a:r>
              <a:rPr lang="en-US" altLang="en-US" sz="2800" smtClean="0">
                <a:solidFill>
                  <a:srgbClr val="0070C0"/>
                </a:solidFill>
                <a:latin typeface="Times New Roman" panose="02020603050405020304" pitchFamily="18" charset="0"/>
                <a:cs typeface="Times New Roman" panose="02020603050405020304" pitchFamily="18" charset="0"/>
              </a:rPr>
              <a:t>(Em sẽ hỏi thăm sức khỏe của ông, báo cho ông biết tình hình của gia đình mình, kể cho ông những chuyện vui…)</a:t>
            </a:r>
          </a:p>
          <a:p>
            <a:pPr algn="just">
              <a:spcAft>
                <a:spcPts val="600"/>
              </a:spcAft>
            </a:pPr>
            <a:r>
              <a:rPr lang="en-US" altLang="en-US" sz="2800" smtClean="0">
                <a:latin typeface="Times New Roman" panose="02020603050405020304" pitchFamily="18" charset="0"/>
                <a:cs typeface="Times New Roman" panose="02020603050405020304" pitchFamily="18" charset="0"/>
              </a:rPr>
              <a:t>+ Ở cuối bức thư, em chúc người </a:t>
            </a:r>
            <a:r>
              <a:rPr lang="en-US" altLang="en-US" sz="2800">
                <a:latin typeface="Times New Roman" panose="02020603050405020304" pitchFamily="18" charset="0"/>
                <a:cs typeface="Times New Roman" panose="02020603050405020304" pitchFamily="18" charset="0"/>
              </a:rPr>
              <a:t>nhận thư điều </a:t>
            </a:r>
            <a:r>
              <a:rPr lang="en-US" altLang="en-US" sz="2800" smtClean="0">
                <a:latin typeface="Times New Roman" panose="02020603050405020304" pitchFamily="18" charset="0"/>
                <a:cs typeface="Times New Roman" panose="02020603050405020304" pitchFamily="18" charset="0"/>
              </a:rPr>
              <a:t>gì, hứa hẹn điều gì? </a:t>
            </a:r>
            <a:r>
              <a:rPr lang="en-US" altLang="en-US" sz="2800" smtClean="0">
                <a:solidFill>
                  <a:srgbClr val="0070C0"/>
                </a:solidFill>
                <a:latin typeface="Times New Roman" panose="02020603050405020304" pitchFamily="18" charset="0"/>
                <a:cs typeface="Times New Roman" panose="02020603050405020304" pitchFamily="18" charset="0"/>
              </a:rPr>
              <a:t>( Em sẽ chúc ông luôn mạnh khỏe, vui vẻ; hứa với ông sẽ cố gắng học tập và sẽ sớm về quê thăm ông…)</a:t>
            </a:r>
          </a:p>
          <a:p>
            <a:pPr algn="just">
              <a:spcAft>
                <a:spcPts val="600"/>
              </a:spcAft>
            </a:pPr>
            <a:r>
              <a:rPr lang="en-US" altLang="en-US" sz="2800" smtClean="0">
                <a:latin typeface="Times New Roman" panose="02020603050405020304" pitchFamily="18" charset="0"/>
                <a:cs typeface="Times New Roman" panose="02020603050405020304" pitchFamily="18" charset="0"/>
              </a:rPr>
              <a:t>+ Kết thúc lá thư, em viết những gì? </a:t>
            </a:r>
            <a:r>
              <a:rPr lang="en-US" altLang="en-US" sz="2800" smtClean="0">
                <a:solidFill>
                  <a:srgbClr val="0070C0"/>
                </a:solidFill>
                <a:latin typeface="Times New Roman" panose="02020603050405020304" pitchFamily="18" charset="0"/>
                <a:cs typeface="Times New Roman" panose="02020603050405020304" pitchFamily="18" charset="0"/>
              </a:rPr>
              <a:t>(Lời chào ông, chữ kí và tên của em)</a:t>
            </a:r>
          </a:p>
          <a:p>
            <a:pPr algn="just">
              <a:spcAft>
                <a:spcPts val="600"/>
              </a:spcAft>
            </a:pPr>
            <a:endParaRPr lang="en-US" altLang="en-US" sz="2800" smtClean="0">
              <a:latin typeface="Times New Roman" panose="02020603050405020304" pitchFamily="18" charset="0"/>
              <a:cs typeface="Times New Roman" panose="02020603050405020304" pitchFamily="18" charset="0"/>
            </a:endParaRPr>
          </a:p>
          <a:p>
            <a:pPr algn="just">
              <a:spcAft>
                <a:spcPts val="600"/>
              </a:spcAft>
            </a:pPr>
            <a:endParaRPr lang="en-US" altLang="en-US" sz="2800">
              <a:latin typeface="Times New Roman" panose="02020603050405020304" pitchFamily="18" charset="0"/>
              <a:cs typeface="Times New Roman" panose="02020603050405020304" pitchFamily="18" charset="0"/>
            </a:endParaRPr>
          </a:p>
        </p:txBody>
      </p:sp>
      <p:sp>
        <p:nvSpPr>
          <p:cNvPr id="9" name="Rectangle 8"/>
          <p:cNvSpPr/>
          <p:nvPr/>
        </p:nvSpPr>
        <p:spPr>
          <a:xfrm>
            <a:off x="3679371" y="1770241"/>
            <a:ext cx="4318000"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21085" y="2332453"/>
            <a:ext cx="5769428"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46145" y="2756006"/>
            <a:ext cx="3933371"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3764498"/>
            <a:ext cx="11988799" cy="880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51416" y="4706488"/>
            <a:ext cx="3106056"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39606" y="5110734"/>
            <a:ext cx="12114078" cy="869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21085" y="6012200"/>
            <a:ext cx="5769428"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71321" y="3244896"/>
            <a:ext cx="1930400" cy="696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7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up)">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up)">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wipe(up)">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wipe(up)">
                                      <p:cBhvr>
                                        <p:cTn id="42" dur="500"/>
                                        <p:tgtEl>
                                          <p:spTgt spid="1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animEffect transition="in" filter="wipe(up)">
                                      <p:cBhvr>
                                        <p:cTn id="55" dur="500"/>
                                        <p:tgtEl>
                                          <p:spTgt spid="12">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2">
                                            <p:txEl>
                                              <p:pRg st="6" end="6"/>
                                            </p:txEl>
                                          </p:spTgt>
                                        </p:tgtEl>
                                        <p:attrNameLst>
                                          <p:attrName>style.visibility</p:attrName>
                                        </p:attrNameLst>
                                      </p:cBhvr>
                                      <p:to>
                                        <p:strVal val="visible"/>
                                      </p:to>
                                    </p:set>
                                    <p:animEffect transition="in" filter="wipe(up)">
                                      <p:cBhvr>
                                        <p:cTn id="68" dur="500"/>
                                        <p:tgtEl>
                                          <p:spTgt spid="12">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P spid="9" grpId="0" uiExpand="1" animBg="1"/>
      <p:bldP spid="14" grpId="0" uiExpand="1" animBg="1"/>
      <p:bldP spid="15" grpId="0" uiExpand="1" animBg="1"/>
      <p:bldP spid="16" grpId="0" uiExpand="1" animBg="1"/>
      <p:bldP spid="18" grpId="0" uiExpand="1" animBg="1"/>
      <p:bldP spid="19" grpId="0" uiExpand="1" animBg="1"/>
      <p:bldP spid="20"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9815"/>
          <a:stretch/>
        </p:blipFill>
        <p:spPr>
          <a:xfrm>
            <a:off x="0" y="6004559"/>
            <a:ext cx="12192000" cy="8478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1"/>
          <p:cNvSpPr txBox="1">
            <a:spLocks noChangeArrowheads="1"/>
          </p:cNvSpPr>
          <p:nvPr/>
        </p:nvSpPr>
        <p:spPr bwMode="auto">
          <a:xfrm>
            <a:off x="297543" y="174484"/>
            <a:ext cx="1159691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3200" smtClean="0">
                <a:latin typeface="Times New Roman" panose="02020603050405020304" pitchFamily="18" charset="0"/>
                <a:cs typeface="Times New Roman" panose="02020603050405020304" pitchFamily="18" charset="0"/>
              </a:rPr>
              <a:t>Trình tự để viết một bức thư:</a:t>
            </a:r>
          </a:p>
          <a:p>
            <a:pPr algn="just"/>
            <a:r>
              <a:rPr lang="en-US" altLang="en-US" sz="3200" smtClean="0">
                <a:latin typeface="Times New Roman" panose="02020603050405020304" pitchFamily="18" charset="0"/>
                <a:cs typeface="Times New Roman" panose="02020603050405020304" pitchFamily="18" charset="0"/>
              </a:rPr>
              <a:t>- Dòng đầu thư: nơi gửi, ngày…tháng…năm… </a:t>
            </a:r>
            <a:r>
              <a:rPr lang="en-US" altLang="en-US" sz="3200" smtClean="0">
                <a:solidFill>
                  <a:srgbClr val="0070C0"/>
                </a:solidFill>
                <a:latin typeface="Times New Roman" panose="02020603050405020304" pitchFamily="18" charset="0"/>
                <a:cs typeface="Times New Roman" panose="02020603050405020304" pitchFamily="18" charset="0"/>
              </a:rPr>
              <a:t>(lùi vào 5 ô li)</a:t>
            </a:r>
          </a:p>
          <a:p>
            <a:pPr algn="just"/>
            <a:r>
              <a:rPr lang="en-US" altLang="en-US" sz="3200" smtClean="0">
                <a:latin typeface="Times New Roman" panose="02020603050405020304" pitchFamily="18" charset="0"/>
                <a:cs typeface="Times New Roman" panose="02020603050405020304" pitchFamily="18" charset="0"/>
              </a:rPr>
              <a:t>- Lời xưng hô với người nhận thư (ông, bà, chú, bác…) (</a:t>
            </a:r>
            <a:r>
              <a:rPr lang="en-US" altLang="en-US" sz="3200" smtClean="0">
                <a:solidFill>
                  <a:srgbClr val="0070C0"/>
                </a:solidFill>
                <a:latin typeface="Times New Roman" panose="02020603050405020304" pitchFamily="18" charset="0"/>
                <a:cs typeface="Times New Roman" panose="02020603050405020304" pitchFamily="18" charset="0"/>
              </a:rPr>
              <a:t>lùi vào 1 ô li)</a:t>
            </a:r>
          </a:p>
          <a:p>
            <a:pPr algn="just"/>
            <a:r>
              <a:rPr lang="en-US" altLang="en-US" sz="3200" smtClean="0">
                <a:latin typeface="Times New Roman" panose="02020603050405020304" pitchFamily="18" charset="0"/>
                <a:cs typeface="Times New Roman" panose="02020603050405020304" pitchFamily="18" charset="0"/>
              </a:rPr>
              <a:t>- Nội dung thư:</a:t>
            </a:r>
          </a:p>
          <a:p>
            <a:pPr algn="just"/>
            <a:r>
              <a:rPr lang="en-US" altLang="en-US" sz="3200" smtClean="0">
                <a:latin typeface="Times New Roman" panose="02020603050405020304" pitchFamily="18" charset="0"/>
                <a:cs typeface="Times New Roman" panose="02020603050405020304" pitchFamily="18" charset="0"/>
              </a:rPr>
              <a:t>+ Thăm hỏi sức khỏe người nhận thư</a:t>
            </a:r>
          </a:p>
          <a:p>
            <a:pPr algn="just"/>
            <a:r>
              <a:rPr lang="en-US" altLang="en-US" sz="3200" smtClean="0">
                <a:latin typeface="Times New Roman" panose="02020603050405020304" pitchFamily="18" charset="0"/>
                <a:cs typeface="Times New Roman" panose="02020603050405020304" pitchFamily="18" charset="0"/>
              </a:rPr>
              <a:t>+ Báo tin cho người nhận thư biết về tình hình sức khỏe, việc học tập của mình và những người trong gia đình.</a:t>
            </a:r>
          </a:p>
          <a:p>
            <a:pPr algn="just"/>
            <a:r>
              <a:rPr lang="en-US" altLang="en-US" sz="3200" smtClean="0">
                <a:latin typeface="Times New Roman" panose="02020603050405020304" pitchFamily="18" charset="0"/>
                <a:cs typeface="Times New Roman" panose="02020603050405020304" pitchFamily="18" charset="0"/>
              </a:rPr>
              <a:t>+ Lời chúc và hứa hẹn… </a:t>
            </a:r>
          </a:p>
          <a:p>
            <a:pPr algn="just"/>
            <a:r>
              <a:rPr lang="en-US" altLang="en-US" sz="3200" smtClean="0">
                <a:latin typeface="Times New Roman" panose="02020603050405020304" pitchFamily="18" charset="0"/>
                <a:cs typeface="Times New Roman" panose="02020603050405020304" pitchFamily="18" charset="0"/>
              </a:rPr>
              <a:t>- Cuối thư: Lời chào, chữ kí và tên. </a:t>
            </a:r>
            <a:r>
              <a:rPr lang="en-US" altLang="en-US" sz="3200" smtClean="0">
                <a:solidFill>
                  <a:srgbClr val="0070C0"/>
                </a:solidFill>
                <a:latin typeface="Times New Roman" panose="02020603050405020304" pitchFamily="18" charset="0"/>
                <a:cs typeface="Times New Roman" panose="02020603050405020304" pitchFamily="18" charset="0"/>
              </a:rPr>
              <a:t>(lùi vào 8 ô li)</a:t>
            </a: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06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857</Words>
  <Application>Microsoft Office PowerPoint</Application>
  <PresentationFormat>Widescreen</PresentationFormat>
  <Paragraphs>106</Paragraphs>
  <Slides>18</Slides>
  <Notes>9</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Calibri Light</vt:lpstr>
      <vt:lpstr>HP001 4 hàng</vt:lpstr>
      <vt:lpstr>Times New Roman</vt:lpstr>
      <vt:lpstr>Office Theme</vt:lpstr>
      <vt:lpstr>1_Office Theme</vt:lpstr>
      <vt:lpstr>3_Office Theme</vt:lpstr>
      <vt:lpstr>TRƯỜNG TIỂU HỌC LÊ QUÝ ĐÔN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12  PHÒNG GIÁO DỤC VÀ ĐÀO TẠO</dc:title>
  <dc:creator>PC</dc:creator>
  <cp:lastModifiedBy>loltntvl@gmail.com</cp:lastModifiedBy>
  <cp:revision>56</cp:revision>
  <dcterms:created xsi:type="dcterms:W3CDTF">2021-09-09T07:24:41Z</dcterms:created>
  <dcterms:modified xsi:type="dcterms:W3CDTF">2021-11-07T17:32:36Z</dcterms:modified>
</cp:coreProperties>
</file>