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97" r:id="rId2"/>
  </p:sldMasterIdLst>
  <p:notesMasterIdLst>
    <p:notesMasterId r:id="rId33"/>
  </p:notesMasterIdLst>
  <p:sldIdLst>
    <p:sldId id="771" r:id="rId3"/>
    <p:sldId id="734" r:id="rId4"/>
    <p:sldId id="709" r:id="rId5"/>
    <p:sldId id="702" r:id="rId6"/>
    <p:sldId id="739" r:id="rId7"/>
    <p:sldId id="722" r:id="rId8"/>
    <p:sldId id="737" r:id="rId9"/>
    <p:sldId id="696" r:id="rId10"/>
    <p:sldId id="705" r:id="rId11"/>
    <p:sldId id="700" r:id="rId12"/>
    <p:sldId id="660" r:id="rId13"/>
    <p:sldId id="764" r:id="rId14"/>
    <p:sldId id="747" r:id="rId15"/>
    <p:sldId id="770" r:id="rId16"/>
    <p:sldId id="769" r:id="rId17"/>
    <p:sldId id="720" r:id="rId18"/>
    <p:sldId id="710" r:id="rId19"/>
    <p:sldId id="729" r:id="rId20"/>
    <p:sldId id="693" r:id="rId21"/>
    <p:sldId id="694" r:id="rId22"/>
    <p:sldId id="711" r:id="rId23"/>
    <p:sldId id="741" r:id="rId24"/>
    <p:sldId id="730" r:id="rId25"/>
    <p:sldId id="713" r:id="rId26"/>
    <p:sldId id="718" r:id="rId27"/>
    <p:sldId id="733" r:id="rId28"/>
    <p:sldId id="743" r:id="rId29"/>
    <p:sldId id="742" r:id="rId30"/>
    <p:sldId id="704" r:id="rId31"/>
    <p:sldId id="744" r:id="rId3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00FF"/>
    <a:srgbClr val="996633"/>
    <a:srgbClr val="4300FE"/>
    <a:srgbClr val="0066FF"/>
    <a:srgbClr val="00FFFF"/>
    <a:srgbClr val="00CCFF"/>
    <a:srgbClr val="806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9" autoAdjust="0"/>
    <p:restoredTop sz="94660"/>
  </p:normalViewPr>
  <p:slideViewPr>
    <p:cSldViewPr showGuides="1">
      <p:cViewPr varScale="1">
        <p:scale>
          <a:sx n="72" d="100"/>
          <a:sy n="72" d="100"/>
        </p:scale>
        <p:origin x="10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vi-VN" altLang="x-none" sz="1200" dirty="0">
                <a:latin typeface="Arial" panose="020B0604020202020204" pitchFamily="34" charset="0"/>
              </a:rPr>
              <a:t>‹#›</a:t>
            </a:fld>
            <a:endParaRPr lang="vi-VN" altLang="x-none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348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t>11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t>23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8A218-3D3B-4841-BB16-4567E9D4F9B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6E9C5-8E9F-42E7-A05A-8A58C21A41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37AE58-2C1A-4120-93C8-1ACCD18C43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t>11/8/2021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5319814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158D7E2-7D8E-4935-BFE0-398ED23925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t>11/8/2021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18261472"/>
      </p:ext>
    </p:extLst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D4AE61-82CF-4CA5-8D37-F39D1E6D7E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1BFB5-EEDA-4AC7-A28A-5C91A5E3CD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AF1B4B-8850-4776-AD01-A99E5351BB8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64DC97-F774-48E5-8FF2-11F32A72D7E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8DFD971-6A71-46BF-80D4-CE7333CAD6D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8AC4BB-3117-4B44-91CE-CE8FBBE4695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9DFE61-F584-414B-9A02-6127FCB23E9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AEC1B6-3315-406A-8B61-4AACC26000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7883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296987" y="2209800"/>
            <a:ext cx="65722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ĐỌC LỚP 3</a:t>
            </a:r>
          </a:p>
          <a:p>
            <a:pPr algn="ctr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 10</a:t>
            </a:r>
          </a:p>
        </p:txBody>
      </p:sp>
    </p:spTree>
    <p:extLst>
      <p:ext uri="{BB962C8B-B14F-4D97-AF65-F5344CB8AC3E}">
        <p14:creationId xmlns:p14="http://schemas.microsoft.com/office/powerpoint/2010/main" val="4083834080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được về quê,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thả diều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3196431" y="64181"/>
            <a:ext cx="421243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 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497840" y="1787525"/>
            <a:ext cx="8534400" cy="179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6000" y="2133600"/>
            <a:ext cx="4267200" cy="1588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34325" y="560387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83525" y="12382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938" y="5600700"/>
            <a:ext cx="1258887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2" name="Text Box 10"/>
          <p:cNvSpPr txBox="1"/>
          <p:nvPr/>
        </p:nvSpPr>
        <p:spPr>
          <a:xfrm>
            <a:off x="-28575" y="398463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5530215" y="2417763"/>
            <a:ext cx="185738" cy="5286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7886065" y="2418715"/>
            <a:ext cx="185738" cy="52863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7841615" y="3048000"/>
            <a:ext cx="185738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7919403" y="3048000"/>
            <a:ext cx="185737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12"/>
            <a:ext cx="9144000" cy="689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776559" y="3356679"/>
            <a:ext cx="3643041" cy="170705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/>
              <a:t>năm ngoái</a:t>
            </a:r>
          </a:p>
          <a:p>
            <a:r>
              <a:rPr lang="en-US" sz="4000" b="1"/>
              <a:t>thả diều</a:t>
            </a:r>
          </a:p>
          <a:p>
            <a:endParaRPr lang="en-US" b="1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2262549" y="4062526"/>
            <a:ext cx="1571625" cy="74703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diều</a:t>
            </a:r>
          </a:p>
          <a:p>
            <a:endParaRPr lang="en-US" b="1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2839402" y="3346020"/>
            <a:ext cx="129921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oái</a:t>
            </a:r>
          </a:p>
          <a:p>
            <a:endParaRPr lang="en-US" b="1"/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143000" y="2167777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u="sng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Luyện đọc từ khó</a:t>
            </a:r>
          </a:p>
        </p:txBody>
      </p:sp>
      <p:sp>
        <p:nvSpPr>
          <p:cNvPr id="22" name="Text Box 9"/>
          <p:cNvSpPr txBox="1"/>
          <p:nvPr/>
        </p:nvSpPr>
        <p:spPr>
          <a:xfrm>
            <a:off x="0" y="33909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0" y="892175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4797516" y="3372598"/>
            <a:ext cx="3229837" cy="17595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/>
              <a:t>kể chuyện</a:t>
            </a:r>
          </a:p>
          <a:p>
            <a:r>
              <a:rPr lang="vi-VN" sz="4400" b="1"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endParaRPr lang="en-US" sz="4400" b="1"/>
          </a:p>
          <a:p>
            <a:endParaRPr lang="en-US" b="1"/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5763260" y="3375391"/>
            <a:ext cx="200914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chuyện</a:t>
            </a:r>
          </a:p>
          <a:p>
            <a:endParaRPr lang="en-US" b="1"/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5089180" y="4048512"/>
            <a:ext cx="882069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en-US" sz="4800" b="1">
              <a:solidFill>
                <a:srgbClr val="FF0000"/>
              </a:solidFill>
            </a:endParaRPr>
          </a:p>
          <a:p>
            <a:endParaRPr lang="en-US" b="1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7" grpId="1"/>
      <p:bldP spid="18" grpId="0" build="p"/>
      <p:bldP spid="18" grpId="1"/>
      <p:bldP spid="24" grpId="0" build="p"/>
      <p:bldP spid="25" grpId="0" build="p"/>
      <p:bldP spid="25" grpId="1"/>
      <p:bldP spid="27" grpId="0" build="p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4"/>
            <a:ext cx="9144000" cy="6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9138" y="1676400"/>
            <a:ext cx="84248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Dạo này bà có khỏe không ạ 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Gia đình cháu ngoài này vẫn bình thường.   N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nay, cháu học lớp 3.  Từ đầu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học đến giờ, cháu được tám điểm 10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rồi đấy, bà ạ !   Ngày nghỉ, cháu thường được bố mẹ cháu cho đi  chơi.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Cháu vẫn nhớ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ngoái được về quê, thả diều cùng anh Tuấn trên đê  và đêm đêm ngồi nghe bà kể chuyện cổ tích dưới ánh trăng.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0" y="572591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0" y="49371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10"/>
          <p:cNvSpPr txBox="1"/>
          <p:nvPr/>
        </p:nvSpPr>
        <p:spPr>
          <a:xfrm>
            <a:off x="152400" y="1157366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67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4"/>
            <a:ext cx="9144000" cy="6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9138" y="1676400"/>
            <a:ext cx="84248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Dạo này bà có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khỏe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không ạ ?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//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Gia đình cháu ngoài này vẫn bình thường.   N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nay, cháu học lớp 3.  Từ đầu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học đến giờ, cháu được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tám điểm 10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rồi đấy, bà ạ !   Ngày nghỉ, cháu thường được bố mẹ cháu cho đi  chơi.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Cháu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vẫn nhớ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ngoái được về quê, thả diều cùng anh Tuấn trên đê  và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đêm đêm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ngồi nghe bà kể chuyện cổ tích dưới ánh trăng.</a:t>
            </a:r>
          </a:p>
        </p:txBody>
      </p:sp>
      <p:sp>
        <p:nvSpPr>
          <p:cNvPr id="6" name="Line 27"/>
          <p:cNvSpPr>
            <a:spLocks noChangeShapeType="1"/>
          </p:cNvSpPr>
          <p:nvPr/>
        </p:nvSpPr>
        <p:spPr bwMode="auto">
          <a:xfrm flipH="1">
            <a:off x="6400800" y="2286000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 flipH="1">
            <a:off x="6477000" y="2295525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27"/>
          <p:cNvSpPr>
            <a:spLocks noChangeShapeType="1"/>
          </p:cNvSpPr>
          <p:nvPr/>
        </p:nvSpPr>
        <p:spPr bwMode="auto">
          <a:xfrm flipH="1">
            <a:off x="2300514" y="305299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1600200" y="268332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2209800" y="305299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 flipH="1">
            <a:off x="4893469" y="268332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 flipH="1">
            <a:off x="1618342" y="339453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 flipH="1">
            <a:off x="1295400" y="3076605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H="1">
            <a:off x="1533071" y="339453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H="1">
            <a:off x="5791200" y="3962400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1828800" y="430167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1638300" y="473982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 flipH="1">
            <a:off x="1730829" y="473982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7772400" y="2300448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H="1">
            <a:off x="1524000" y="2707378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 flipH="1">
            <a:off x="3429000" y="4311196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H="1">
            <a:off x="3810000" y="3044147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Text Box 10"/>
          <p:cNvSpPr txBox="1"/>
          <p:nvPr/>
        </p:nvSpPr>
        <p:spPr>
          <a:xfrm>
            <a:off x="0" y="572591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0" y="49371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 Box 10"/>
          <p:cNvSpPr txBox="1"/>
          <p:nvPr/>
        </p:nvSpPr>
        <p:spPr>
          <a:xfrm>
            <a:off x="152400" y="1157366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11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7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 đình cháu ngo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hứa với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Đứ</a:t>
            </a:r>
            <a:r>
              <a:rPr sz="24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9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55 HINH NEN DEP  SOAN GIAO AN DIEN TU\9cfca16fc05d54d142d9b5b5e95076c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" y="1608006"/>
            <a:ext cx="7898524" cy="48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/>
          <p:nvPr/>
        </p:nvSpPr>
        <p:spPr>
          <a:xfrm>
            <a:off x="0" y="312737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10"/>
          <p:cNvSpPr txBox="1"/>
          <p:nvPr/>
        </p:nvSpPr>
        <p:spPr>
          <a:xfrm>
            <a:off x="0" y="865822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9" name="Text Box 10"/>
          <p:cNvSpPr txBox="1"/>
          <p:nvPr/>
        </p:nvSpPr>
        <p:spPr>
          <a:xfrm>
            <a:off x="3810000" y="2683539"/>
            <a:ext cx="3886200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>
                <a:latin typeface="Times New Roman" panose="02020603050405020304" pitchFamily="18" charset="0"/>
                <a:ea typeface="Times New Roman" panose="02020603050405020304" pitchFamily="18" charset="0"/>
              </a:rPr>
              <a:t>Giọng đọc nhẹ nhàng, tình cảm; chú ý phân biệt giọng câu kể với câu hỏi, câu cảm trong bài; ngắt nghỉ hơi hợp lý sau các dấu chấm.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1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33600"/>
            <a:ext cx="8077199" cy="23622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345479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155 HINH NEN DEP  SOAN GIAO AN DIEN TU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07" y="0"/>
            <a:ext cx="9296400" cy="69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/>
          <p:nvPr/>
        </p:nvSpPr>
        <p:spPr>
          <a:xfrm>
            <a:off x="70945" y="15240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10"/>
          <p:cNvSpPr txBox="1"/>
          <p:nvPr/>
        </p:nvSpPr>
        <p:spPr>
          <a:xfrm>
            <a:off x="76200" y="731838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11" name="Text Box 9"/>
          <p:cNvSpPr txBox="1"/>
          <p:nvPr/>
        </p:nvSpPr>
        <p:spPr>
          <a:xfrm>
            <a:off x="2209800" y="2130037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sz="4000" b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9"/>
          <p:cNvSpPr txBox="1"/>
          <p:nvPr/>
        </p:nvSpPr>
        <p:spPr>
          <a:xfrm>
            <a:off x="3978165" y="2743523"/>
            <a:ext cx="227023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-đê</a:t>
            </a:r>
            <a:endParaRPr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9"/>
          <p:cNvSpPr txBox="1"/>
          <p:nvPr/>
        </p:nvSpPr>
        <p:spPr>
          <a:xfrm>
            <a:off x="3079531" y="3484260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-thả diều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37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9" name="Picture 32" descr="sitv14012009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6" y="609600"/>
            <a:ext cx="3748314" cy="41161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0" descr="ANd9GcSoEnc0TRNe6HAnMKdKUs-RgGJjGmAOctIszrNeY9p6I8qj1ON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71" y="609600"/>
            <a:ext cx="3733800" cy="41221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381000" y="4860013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+mn-lt"/>
              </a:rPr>
              <a:t>    </a:t>
            </a:r>
            <a:r>
              <a:rPr lang="vi-VN" sz="2400">
                <a:latin typeface="+mn-lt"/>
              </a:rPr>
              <a:t> còn gọi là đê điều là một lũy đất nhân tạo hay tự nhiên, kéo dài dọc theo các bờ sông hoặc bờ biển.</a:t>
            </a:r>
            <a:endParaRPr lang="en-US" sz="2400">
              <a:latin typeface="+mn-lt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3" y="4813389"/>
            <a:ext cx="129921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đê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0552220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build="p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Picture 3" descr="C:\Users\Administrator\Desktop\TD 5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19922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419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9" name="Picture 3" descr="ba dua tre tha die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6133556" cy="4491038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250824" y="5033328"/>
            <a:ext cx="7978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là một trò chơi, người chơi sử dụng sức gió và cuộn dây dài để giữ cho diều bay lơ lửng trên không trung.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6785" y="5069364"/>
            <a:ext cx="2318657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thả diều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175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133600"/>
            <a:ext cx="7239000" cy="22860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005739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-40919" y="710512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6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497840" y="1787525"/>
            <a:ext cx="8534400" cy="179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6000" y="2133600"/>
            <a:ext cx="4267200" cy="1588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34325" y="560387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83525" y="12382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938" y="5600700"/>
            <a:ext cx="1258887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2" name="Text Box 10"/>
          <p:cNvSpPr txBox="1"/>
          <p:nvPr/>
        </p:nvSpPr>
        <p:spPr>
          <a:xfrm>
            <a:off x="-28575" y="398463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5530215" y="2417763"/>
            <a:ext cx="185738" cy="5286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7886065" y="2418715"/>
            <a:ext cx="185738" cy="52863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7841615" y="3048000"/>
            <a:ext cx="185738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7919403" y="3048000"/>
            <a:ext cx="185737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" y="-39686"/>
            <a:ext cx="9144000" cy="689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304800" y="1310399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u="sng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2" name="Text Box 9"/>
          <p:cNvSpPr txBox="1"/>
          <p:nvPr/>
        </p:nvSpPr>
        <p:spPr>
          <a:xfrm>
            <a:off x="193040" y="104117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-93367" y="602374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482074" y="2165131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1) Đức viết thư cho ai dòng đầu thư, bạn ghi thế nào?</a:t>
            </a: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526743" y="3459353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2) Đức hỏi thăm bà điều gì? Đức kể với bà những gì?</a:t>
            </a: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616306" y="4836319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3) Đoạn cuối bức thư cho thấy tình cảm của Đức với bà thế nào?</a:t>
            </a:r>
          </a:p>
        </p:txBody>
      </p:sp>
    </p:spTree>
    <p:extLst>
      <p:ext uri="{BB962C8B-B14F-4D97-AF65-F5344CB8AC3E}">
        <p14:creationId xmlns:p14="http://schemas.microsoft.com/office/powerpoint/2010/main" val="1509751529"/>
      </p:ext>
    </p:extLst>
  </p:cSld>
  <p:clrMapOvr>
    <a:masterClrMapping/>
  </p:clrMapOvr>
  <p:transition>
    <p:cover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/>
          <p:nvPr/>
        </p:nvSpPr>
        <p:spPr>
          <a:xfrm>
            <a:off x="2195513" y="1341438"/>
            <a:ext cx="5761037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dirty="0">
              <a:latin typeface="Tahoma" panose="020B0604030504040204" pitchFamily="34" charset="0"/>
            </a:endParaRPr>
          </a:p>
        </p:txBody>
      </p:sp>
      <p:pic>
        <p:nvPicPr>
          <p:cNvPr id="2050" name="Picture 2" descr="C:\Users\Administrator\Desktop\155 HINH NEN DEP  SOAN GIAO AN DIEN TU\12_2608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21771"/>
            <a:ext cx="9125857" cy="68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6"/>
          <p:cNvSpPr txBox="1"/>
          <p:nvPr/>
        </p:nvSpPr>
        <p:spPr>
          <a:xfrm>
            <a:off x="3073627" y="21771"/>
            <a:ext cx="35274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14" name="Text Box 24"/>
          <p:cNvSpPr txBox="1"/>
          <p:nvPr/>
        </p:nvSpPr>
        <p:spPr>
          <a:xfrm>
            <a:off x="605971" y="1245488"/>
            <a:ext cx="5837237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1)Đức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viết thư cho ai ? </a:t>
            </a:r>
          </a:p>
        </p:txBody>
      </p:sp>
      <p:sp>
        <p:nvSpPr>
          <p:cNvPr id="15" name="Text Box 28"/>
          <p:cNvSpPr txBox="1"/>
          <p:nvPr/>
        </p:nvSpPr>
        <p:spPr>
          <a:xfrm>
            <a:off x="500629" y="1946980"/>
            <a:ext cx="85344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</a:rPr>
              <a:t>- </a:t>
            </a:r>
            <a:r>
              <a:rPr lang="en-US" altLang="en-US" sz="4000">
                <a:latin typeface="Times New Roman" panose="02020603050405020304" pitchFamily="18" charset="0"/>
              </a:rPr>
              <a:t>Đức </a:t>
            </a:r>
            <a:r>
              <a:rPr lang="en-US" altLang="en-US" sz="4000" dirty="0">
                <a:latin typeface="Times New Roman" panose="02020603050405020304" pitchFamily="18" charset="0"/>
              </a:rPr>
              <a:t>viết thư cho bà Đức ở quê. </a:t>
            </a:r>
          </a:p>
        </p:txBody>
      </p:sp>
      <p:sp>
        <p:nvSpPr>
          <p:cNvPr id="16" name="Text Box 31"/>
          <p:cNvSpPr txBox="1"/>
          <p:nvPr/>
        </p:nvSpPr>
        <p:spPr>
          <a:xfrm>
            <a:off x="729229" y="2610584"/>
            <a:ext cx="80772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Dòng đầu bức thư 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bạn ghi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như thế nào? </a:t>
            </a:r>
          </a:p>
        </p:txBody>
      </p:sp>
      <p:sp>
        <p:nvSpPr>
          <p:cNvPr id="17" name="Text Box 32"/>
          <p:cNvSpPr txBox="1"/>
          <p:nvPr/>
        </p:nvSpPr>
        <p:spPr>
          <a:xfrm>
            <a:off x="195829" y="4419600"/>
            <a:ext cx="91440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</a:rPr>
              <a:t>-</a:t>
            </a:r>
            <a:r>
              <a:rPr lang="en-US" altLang="en-US" sz="4000">
                <a:latin typeface="Times New Roman" panose="02020603050405020304" pitchFamily="18" charset="0"/>
              </a:rPr>
              <a:t>Hải </a:t>
            </a:r>
            <a:r>
              <a:rPr lang="en-US" altLang="en-US" sz="4000" dirty="0">
                <a:latin typeface="Times New Roman" panose="02020603050405020304" pitchFamily="18" charset="0"/>
              </a:rPr>
              <a:t>P</a:t>
            </a:r>
            <a:r>
              <a:rPr lang="en-US" altLang="en-US" sz="4000">
                <a:latin typeface="Times New Roman" panose="02020603050405020304" pitchFamily="18" charset="0"/>
              </a:rPr>
              <a:t>hòng</a:t>
            </a:r>
            <a:r>
              <a:rPr lang="en-US" altLang="en-US" sz="4000" dirty="0">
                <a:latin typeface="Times New Roman" panose="02020603050405020304" pitchFamily="18" charset="0"/>
              </a:rPr>
              <a:t>, ngày 6 tháng 11 </a:t>
            </a:r>
            <a:r>
              <a:rPr lang="vi-VN" altLang="en-US" sz="4000">
                <a:latin typeface="Times New Roman" panose="02020603050405020304" pitchFamily="18" charset="0"/>
              </a:rPr>
              <a:t>năm</a:t>
            </a:r>
            <a:r>
              <a:rPr lang="en-US" altLang="en-US" sz="4000">
                <a:latin typeface="Times New Roman" panose="02020603050405020304" pitchFamily="18" charset="0"/>
              </a:rPr>
              <a:t> 2003.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4332" y="692939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Đoạn 1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0" name="Text Box 31"/>
          <p:cNvSpPr txBox="1"/>
          <p:nvPr/>
        </p:nvSpPr>
        <p:spPr>
          <a:xfrm>
            <a:off x="968339" y="3794234"/>
            <a:ext cx="80772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Dòng đầu </a:t>
            </a:r>
            <a:r>
              <a:rPr lang="en-US" altLang="en-US" sz="4000" dirty="0">
                <a:latin typeface="Times New Roman" panose="02020603050405020304" pitchFamily="18" charset="0"/>
              </a:rPr>
              <a:t>bức thư </a:t>
            </a:r>
            <a:r>
              <a:rPr lang="en-US" altLang="en-US" sz="4000">
                <a:latin typeface="Times New Roman" panose="02020603050405020304" pitchFamily="18" charset="0"/>
              </a:rPr>
              <a:t>bạn ghi: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11" name="Chỗ dành sẵn cho Nội dung 8">
            <a:extLst>
              <a:ext uri="{FF2B5EF4-FFF2-40B4-BE49-F238E27FC236}">
                <a16:creationId xmlns:a16="http://schemas.microsoft.com/office/drawing/2014/main" id="{06166159-B9DE-492B-9DA2-E0337BF71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3198"/>
            <a:ext cx="9982200" cy="6654801"/>
          </a:xfrm>
        </p:spPr>
      </p:pic>
      <p:sp>
        <p:nvSpPr>
          <p:cNvPr id="12" name="Text Box 15"/>
          <p:cNvSpPr txBox="1"/>
          <p:nvPr/>
        </p:nvSpPr>
        <p:spPr>
          <a:xfrm>
            <a:off x="1376844" y="1953374"/>
            <a:ext cx="8208963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-Đức </a:t>
            </a:r>
            <a:r>
              <a:rPr lang="en-US" altLang="en-US" dirty="0">
                <a:latin typeface="Times New Roman" panose="02020603050405020304" pitchFamily="18" charset="0"/>
              </a:rPr>
              <a:t>hỏi thăm sức khỏe của bà: Dạo này bà có khỏe không ạ ?</a:t>
            </a:r>
          </a:p>
        </p:txBody>
      </p:sp>
      <p:sp>
        <p:nvSpPr>
          <p:cNvPr id="18" name="Text Box 46"/>
          <p:cNvSpPr txBox="1"/>
          <p:nvPr/>
        </p:nvSpPr>
        <p:spPr>
          <a:xfrm>
            <a:off x="2985723" y="126169"/>
            <a:ext cx="35274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19" name="Text Box 15"/>
          <p:cNvSpPr txBox="1"/>
          <p:nvPr/>
        </p:nvSpPr>
        <p:spPr>
          <a:xfrm>
            <a:off x="1130866" y="1205022"/>
            <a:ext cx="820896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2)Đức hỏi thăm bà điều gì?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24"/>
          <p:cNvSpPr txBox="1"/>
          <p:nvPr/>
        </p:nvSpPr>
        <p:spPr>
          <a:xfrm>
            <a:off x="1359921" y="3105161"/>
            <a:ext cx="610235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Đức kể với bà những gì </a:t>
            </a:r>
            <a:r>
              <a:rPr lang="en-US" altLang="en-US" sz="4000" dirty="0">
                <a:solidFill>
                  <a:srgbClr val="4300FE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51353" y="3934023"/>
            <a:ext cx="79799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-Tình hình gia đình bản thân: được lên lớp 3, được tám điểm 10, được đi chơi bố mẹ vào những ngày nghỉ; kỉ niệm </a:t>
            </a:r>
            <a:r>
              <a:rPr lang="vi-VN" altLang="en-US">
                <a:latin typeface="Times New Roman" panose="02020603050405020304" pitchFamily="18" charset="0"/>
              </a:rPr>
              <a:t>năm</a:t>
            </a:r>
            <a:r>
              <a:rPr lang="en-US" altLang="en-US">
                <a:latin typeface="Times New Roman" panose="02020603050405020304" pitchFamily="18" charset="0"/>
              </a:rPr>
              <a:t> ngoái  về quê; được đi thả diều trên đê cùng anh Tuấn, được nghe bà kể chuyện cổ tích dưới ánh trăng.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35325" y="616795"/>
            <a:ext cx="127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Đoạn 2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55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0" grpId="0"/>
      <p:bldP spid="12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8143"/>
            <a:ext cx="9133114" cy="6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6"/>
          <p:cNvSpPr txBox="1"/>
          <p:nvPr/>
        </p:nvSpPr>
        <p:spPr>
          <a:xfrm>
            <a:off x="2895600" y="487187"/>
            <a:ext cx="4267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hiểu bài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80584" y="2666467"/>
            <a:ext cx="77062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>
                <a:latin typeface="Times New Roman" panose="02020603050405020304" pitchFamily="18" charset="0"/>
              </a:rPr>
              <a:t>Đức rất kính trọng và yêu quý bà: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hứa với bà sẽ học giỏi, chăm ngoan để bà vui, chúc bà luôn mạnh khỏe, sống lâu; mong chóng đến hè để được về quê thăm bà.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23939" y="1716883"/>
            <a:ext cx="7429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3)Đoạn cuối thư cho thấy tình cảm của Đức với bà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7215" y="877765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Đoạn 3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/>
          <p:nvPr/>
        </p:nvSpPr>
        <p:spPr>
          <a:xfrm>
            <a:off x="1143000" y="0"/>
            <a:ext cx="6773863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sz="48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Cấu trúc một bức thư</a:t>
            </a:r>
            <a:r>
              <a:rPr lang="vi-VN" altLang="x-none" sz="48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sz="4800" b="1" dirty="0">
              <a:solidFill>
                <a:srgbClr val="9900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304800" y="1436688"/>
            <a:ext cx="2574925" cy="554037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mở đầu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6"/>
          <p:cNvSpPr/>
          <p:nvPr/>
        </p:nvSpPr>
        <p:spPr>
          <a:xfrm>
            <a:off x="1447800" y="1981200"/>
            <a:ext cx="0" cy="96361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7" name="Text Box 7"/>
          <p:cNvSpPr txBox="1"/>
          <p:nvPr/>
        </p:nvSpPr>
        <p:spPr>
          <a:xfrm>
            <a:off x="304800" y="2946400"/>
            <a:ext cx="2520950" cy="10160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chính </a:t>
            </a:r>
          </a:p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319088" y="4609306"/>
            <a:ext cx="2576512" cy="55403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cuối thư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Line 9"/>
          <p:cNvSpPr/>
          <p:nvPr/>
        </p:nvSpPr>
        <p:spPr>
          <a:xfrm>
            <a:off x="1447800" y="3962400"/>
            <a:ext cx="0" cy="9239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" name="Line 10"/>
          <p:cNvSpPr/>
          <p:nvPr/>
        </p:nvSpPr>
        <p:spPr>
          <a:xfrm flipV="1">
            <a:off x="2895600" y="1712913"/>
            <a:ext cx="788988" cy="1111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" name="Text Box 11"/>
          <p:cNvSpPr txBox="1"/>
          <p:nvPr/>
        </p:nvSpPr>
        <p:spPr>
          <a:xfrm>
            <a:off x="3706813" y="1219200"/>
            <a:ext cx="5360987" cy="116998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sz="2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Địa điểm, thời gian viết thư.</a:t>
            </a:r>
          </a:p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Lời xưng hô với người nhận thư</a:t>
            </a:r>
            <a:r>
              <a:rPr lang="vi-VN" altLang="x-none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Line 12"/>
          <p:cNvSpPr/>
          <p:nvPr/>
        </p:nvSpPr>
        <p:spPr>
          <a:xfrm>
            <a:off x="2895600" y="3429000"/>
            <a:ext cx="7493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" name="Text Box 13"/>
          <p:cNvSpPr txBox="1"/>
          <p:nvPr/>
        </p:nvSpPr>
        <p:spPr>
          <a:xfrm>
            <a:off x="3706813" y="2944813"/>
            <a:ext cx="5360987" cy="1169987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Thăm hỏi sức khoẻ.</a:t>
            </a:r>
          </a:p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về mình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gia đình.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" name="Line 14"/>
          <p:cNvSpPr/>
          <p:nvPr/>
        </p:nvSpPr>
        <p:spPr>
          <a:xfrm flipV="1">
            <a:off x="2895600" y="5164138"/>
            <a:ext cx="788988" cy="174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" name="Text Box 19"/>
          <p:cNvSpPr txBox="1"/>
          <p:nvPr/>
        </p:nvSpPr>
        <p:spPr>
          <a:xfrm>
            <a:off x="3706813" y="4641850"/>
            <a:ext cx="5360987" cy="116998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 chúc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hứa hẹn.</a:t>
            </a:r>
          </a:p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Lời ch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o, chữ ký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tên.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0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11" grpId="0" bldLvl="0" animBg="1"/>
      <p:bldP spid="13" grpId="0" bldLvl="0" animBg="1"/>
      <p:bldP spid="1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/>
          <p:nvPr/>
        </p:nvSpPr>
        <p:spPr>
          <a:xfrm>
            <a:off x="457199" y="1572030"/>
            <a:ext cx="8270875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Bức thư nói lên </a:t>
            </a:r>
            <a:r>
              <a:rPr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tình cảm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gắn 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bó với quê hương v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tấm lòng yêu quý b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của người cháu.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Text Box 32"/>
          <p:cNvSpPr txBox="1"/>
          <p:nvPr/>
        </p:nvSpPr>
        <p:spPr>
          <a:xfrm>
            <a:off x="2540635" y="769461"/>
            <a:ext cx="3911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4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895857"/>
      </p:ext>
    </p:extLst>
  </p:cSld>
  <p:clrMapOvr>
    <a:masterClrMapping/>
  </p:clrMapOvr>
  <p:transition>
    <p:check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Bác Đưa Thư Vui Tính Nhạc Hay Cho Bé_1080p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96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3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l00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3" y="95261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81000" y="0"/>
            <a:ext cx="8534400" cy="1640951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69" y="4572000"/>
            <a:ext cx="8534400" cy="955151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225867667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4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5827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55 HINH NEN DEP  SOAN GIAO AN DIEN TU\12_26082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1" y="0"/>
            <a:ext cx="9161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/>
          <p:nvPr/>
        </p:nvSpPr>
        <p:spPr>
          <a:xfrm>
            <a:off x="1371600" y="85196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0"/>
          <p:cNvSpPr txBox="1"/>
          <p:nvPr/>
        </p:nvSpPr>
        <p:spPr>
          <a:xfrm>
            <a:off x="3376612" y="669065"/>
            <a:ext cx="23907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55 HINH NEN DEP  SOAN GIAO AN DIEN TU\12_26082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1" y="0"/>
            <a:ext cx="9161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/>
          <p:nvPr/>
        </p:nvSpPr>
        <p:spPr>
          <a:xfrm>
            <a:off x="1371600" y="85196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0"/>
          <p:cNvSpPr txBox="1"/>
          <p:nvPr/>
        </p:nvSpPr>
        <p:spPr>
          <a:xfrm>
            <a:off x="3376612" y="669065"/>
            <a:ext cx="23907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Text Box 10"/>
          <p:cNvSpPr txBox="1"/>
          <p:nvPr/>
        </p:nvSpPr>
        <p:spPr>
          <a:xfrm>
            <a:off x="2514600" y="18288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1: Luyện đọc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2746829" y="38862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3: Tìm hiểu bài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10"/>
          <p:cNvSpPr txBox="1"/>
          <p:nvPr/>
        </p:nvSpPr>
        <p:spPr>
          <a:xfrm>
            <a:off x="2514600" y="28194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2: Giải nghĩa từ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33600"/>
            <a:ext cx="8077199" cy="23622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5264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/>
          <p:nvPr/>
        </p:nvSpPr>
        <p:spPr>
          <a:xfrm>
            <a:off x="0" y="33909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0" y="892175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609600" y="1669144"/>
            <a:ext cx="51847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 chia l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 3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381000" y="2278744"/>
            <a:ext cx="879951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m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 đầu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(Từ </a:t>
            </a:r>
            <a:r>
              <a:rPr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cháu nhớ 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lắm.)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346075" y="3345544"/>
            <a:ext cx="8834438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n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ội dung chính bức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 Từ Dạo n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dưới ánh trăng.)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452438" y="4488544"/>
            <a:ext cx="86915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k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thúc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hứa với 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hết.)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3108</TotalTime>
  <Words>1106</Words>
  <Application>Microsoft Office PowerPoint</Application>
  <PresentationFormat>On-screen Show (4:3)</PresentationFormat>
  <Paragraphs>157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.VnTime</vt:lpstr>
      <vt:lpstr>Arial</vt:lpstr>
      <vt:lpstr>Calibri</vt:lpstr>
      <vt:lpstr>Tahoma</vt:lpstr>
      <vt:lpstr>Times New Roman</vt:lpstr>
      <vt:lpstr>VNI-Times</vt:lpstr>
      <vt:lpstr>Wingdings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Chµo mõng c¸c thÇy c« gi¸o vÒ th¨m líp vµ dù giê LuyÖn tõ vµ c©u líp 2A</dc:title>
  <dc:creator>NoName</dc:creator>
  <cp:lastModifiedBy>loltntvl@gmail.com</cp:lastModifiedBy>
  <cp:revision>632</cp:revision>
  <dcterms:created xsi:type="dcterms:W3CDTF">2007-10-25T02:11:00Z</dcterms:created>
  <dcterms:modified xsi:type="dcterms:W3CDTF">2021-11-07T17:28:15Z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