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269" r:id="rId3"/>
    <p:sldId id="259" r:id="rId4"/>
    <p:sldId id="261" r:id="rId5"/>
    <p:sldId id="306" r:id="rId6"/>
    <p:sldId id="258" r:id="rId7"/>
    <p:sldId id="264" r:id="rId8"/>
    <p:sldId id="262" r:id="rId9"/>
    <p:sldId id="291" r:id="rId10"/>
    <p:sldId id="289" r:id="rId11"/>
    <p:sldId id="266" r:id="rId12"/>
    <p:sldId id="268" r:id="rId13"/>
    <p:sldId id="286" r:id="rId14"/>
    <p:sldId id="271" r:id="rId15"/>
    <p:sldId id="272" r:id="rId16"/>
    <p:sldId id="310" r:id="rId17"/>
    <p:sldId id="312" r:id="rId18"/>
    <p:sldId id="274" r:id="rId19"/>
    <p:sldId id="276" r:id="rId20"/>
    <p:sldId id="278" r:id="rId21"/>
    <p:sldId id="279" r:id="rId22"/>
    <p:sldId id="280" r:id="rId23"/>
    <p:sldId id="282" r:id="rId24"/>
    <p:sldId id="284" r:id="rId25"/>
    <p:sldId id="287" r:id="rId26"/>
    <p:sldId id="293" r:id="rId27"/>
    <p:sldId id="294" r:id="rId28"/>
    <p:sldId id="295" r:id="rId29"/>
    <p:sldId id="296" r:id="rId30"/>
    <p:sldId id="297" r:id="rId31"/>
    <p:sldId id="298" r:id="rId32"/>
    <p:sldId id="299" r:id="rId33"/>
    <p:sldId id="300" r:id="rId34"/>
    <p:sldId id="301" r:id="rId35"/>
    <p:sldId id="304" r:id="rId36"/>
    <p:sldId id="303" r:id="rId37"/>
    <p:sldId id="315" r:id="rId38"/>
    <p:sldId id="316" r:id="rId39"/>
    <p:sldId id="305" r:id="rId40"/>
    <p:sldId id="3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7984" autoAdjust="0"/>
  </p:normalViewPr>
  <p:slideViewPr>
    <p:cSldViewPr snapToGrid="0">
      <p:cViewPr varScale="1">
        <p:scale>
          <a:sx n="40" d="100"/>
          <a:sy n="40" d="100"/>
        </p:scale>
        <p:origin x="168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288C8-408F-42D0-9D8A-E591B84E0F85}"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1A14E-5BB6-4A87-B10F-74CD679341BE}" type="slidenum">
              <a:rPr lang="en-US" smtClean="0"/>
              <a:t>‹#›</a:t>
            </a:fld>
            <a:endParaRPr lang="en-US"/>
          </a:p>
        </p:txBody>
      </p:sp>
    </p:spTree>
    <p:extLst>
      <p:ext uri="{BB962C8B-B14F-4D97-AF65-F5344CB8AC3E}">
        <p14:creationId xmlns:p14="http://schemas.microsoft.com/office/powerpoint/2010/main" val="409557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a:t>
            </a:fld>
            <a:endParaRPr lang="zh-CN" altLang="en-US"/>
          </a:p>
        </p:txBody>
      </p:sp>
    </p:spTree>
    <p:extLst>
      <p:ext uri="{BB962C8B-B14F-4D97-AF65-F5344CB8AC3E}">
        <p14:creationId xmlns:p14="http://schemas.microsoft.com/office/powerpoint/2010/main" val="402915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FCB719-A881-41BA-9B86-6088391F7182}" type="slidenum">
              <a:rPr lang="en-US" altLang="en-US"/>
              <a:pPr eaLnBrk="1" hangingPunct="1"/>
              <a:t>18</a:t>
            </a:fld>
            <a:endParaRPr lang="en-US" altLang="en-US"/>
          </a:p>
        </p:txBody>
      </p:sp>
    </p:spTree>
    <p:extLst>
      <p:ext uri="{BB962C8B-B14F-4D97-AF65-F5344CB8AC3E}">
        <p14:creationId xmlns:p14="http://schemas.microsoft.com/office/powerpoint/2010/main" val="419048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D15C7D-1F33-469C-AA1A-7F3524CDACD3}" type="slidenum">
              <a:rPr lang="en-US" altLang="en-US"/>
              <a:pPr eaLnBrk="1" hangingPunct="1"/>
              <a:t>19</a:t>
            </a:fld>
            <a:endParaRPr lang="en-US" altLang="en-US"/>
          </a:p>
        </p:txBody>
      </p:sp>
    </p:spTree>
    <p:extLst>
      <p:ext uri="{BB962C8B-B14F-4D97-AF65-F5344CB8AC3E}">
        <p14:creationId xmlns:p14="http://schemas.microsoft.com/office/powerpoint/2010/main" val="17065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CF620A-156E-4B12-89AA-22537BACB6A8}" type="slidenum">
              <a:rPr lang="en-US" altLang="en-US"/>
              <a:pPr eaLnBrk="1" hangingPunct="1"/>
              <a:t>20</a:t>
            </a:fld>
            <a:endParaRPr lang="en-US" altLang="en-US"/>
          </a:p>
        </p:txBody>
      </p:sp>
    </p:spTree>
    <p:extLst>
      <p:ext uri="{BB962C8B-B14F-4D97-AF65-F5344CB8AC3E}">
        <p14:creationId xmlns:p14="http://schemas.microsoft.com/office/powerpoint/2010/main" val="285761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4BD661A-BCC9-4701-9DBE-A4C3D9BD084F}" type="slidenum">
              <a:rPr lang="en-US" altLang="en-US"/>
              <a:pPr eaLnBrk="1" hangingPunct="1"/>
              <a:t>21</a:t>
            </a:fld>
            <a:endParaRPr lang="en-US" altLang="en-US"/>
          </a:p>
        </p:txBody>
      </p:sp>
    </p:spTree>
    <p:extLst>
      <p:ext uri="{BB962C8B-B14F-4D97-AF65-F5344CB8AC3E}">
        <p14:creationId xmlns:p14="http://schemas.microsoft.com/office/powerpoint/2010/main" val="146030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C6FA04-8C13-474D-8444-4900115EFBFB}" type="slidenum">
              <a:rPr lang="en-US" altLang="en-US"/>
              <a:pPr eaLnBrk="1" hangingPunct="1"/>
              <a:t>22</a:t>
            </a:fld>
            <a:endParaRPr lang="en-US" altLang="en-US"/>
          </a:p>
        </p:txBody>
      </p:sp>
    </p:spTree>
    <p:extLst>
      <p:ext uri="{BB962C8B-B14F-4D97-AF65-F5344CB8AC3E}">
        <p14:creationId xmlns:p14="http://schemas.microsoft.com/office/powerpoint/2010/main" val="135177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3264EA-981E-4E1C-8B99-DE3758730237}" type="slidenum">
              <a:rPr lang="vi-VN" altLang="en-US" smtClean="0"/>
              <a:pPr/>
              <a:t>25</a:t>
            </a:fld>
            <a:endParaRPr lang="vi-VN" altLang="en-US" smtClean="0"/>
          </a:p>
        </p:txBody>
      </p:sp>
    </p:spTree>
    <p:extLst>
      <p:ext uri="{BB962C8B-B14F-4D97-AF65-F5344CB8AC3E}">
        <p14:creationId xmlns:p14="http://schemas.microsoft.com/office/powerpoint/2010/main" val="3482061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F243FB-7886-4804-B004-EFE5B869ABD3}" type="slidenum">
              <a:rPr lang="en-US" altLang="en-US" smtClean="0"/>
              <a:pPr/>
              <a:t>26</a:t>
            </a:fld>
            <a:endParaRPr lang="en-US" altLang="en-US" smtClean="0"/>
          </a:p>
        </p:txBody>
      </p:sp>
    </p:spTree>
    <p:extLst>
      <p:ext uri="{BB962C8B-B14F-4D97-AF65-F5344CB8AC3E}">
        <p14:creationId xmlns:p14="http://schemas.microsoft.com/office/powerpoint/2010/main" val="3929968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36</a:t>
            </a:fld>
            <a:endParaRPr lang="zh-CN" altLang="en-US"/>
          </a:p>
        </p:txBody>
      </p:sp>
    </p:spTree>
    <p:extLst>
      <p:ext uri="{BB962C8B-B14F-4D97-AF65-F5344CB8AC3E}">
        <p14:creationId xmlns:p14="http://schemas.microsoft.com/office/powerpoint/2010/main" val="419318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2</a:t>
            </a:fld>
            <a:endParaRPr lang="zh-CN" altLang="en-US"/>
          </a:p>
        </p:txBody>
      </p:sp>
    </p:spTree>
    <p:extLst>
      <p:ext uri="{BB962C8B-B14F-4D97-AF65-F5344CB8AC3E}">
        <p14:creationId xmlns:p14="http://schemas.microsoft.com/office/powerpoint/2010/main" val="273837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6</a:t>
            </a:fld>
            <a:endParaRPr lang="zh-CN" altLang="en-US"/>
          </a:p>
        </p:txBody>
      </p:sp>
    </p:spTree>
    <p:extLst>
      <p:ext uri="{BB962C8B-B14F-4D97-AF65-F5344CB8AC3E}">
        <p14:creationId xmlns:p14="http://schemas.microsoft.com/office/powerpoint/2010/main" val="10415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7</a:t>
            </a:fld>
            <a:endParaRPr lang="zh-CN" altLang="en-US"/>
          </a:p>
        </p:txBody>
      </p:sp>
    </p:spTree>
    <p:extLst>
      <p:ext uri="{BB962C8B-B14F-4D97-AF65-F5344CB8AC3E}">
        <p14:creationId xmlns:p14="http://schemas.microsoft.com/office/powerpoint/2010/main" val="66168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77B3E0-7007-48C4-A6A3-BB85E16D9A3A}" type="slidenum">
              <a:rPr lang="en-US" altLang="en-US"/>
              <a:pPr eaLnBrk="1" hangingPunct="1"/>
              <a:t>9</a:t>
            </a:fld>
            <a:endParaRPr lang="en-US" altLang="en-US"/>
          </a:p>
        </p:txBody>
      </p:sp>
    </p:spTree>
    <p:extLst>
      <p:ext uri="{BB962C8B-B14F-4D97-AF65-F5344CB8AC3E}">
        <p14:creationId xmlns:p14="http://schemas.microsoft.com/office/powerpoint/2010/main" val="2887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10</a:t>
            </a:fld>
            <a:endParaRPr lang="zh-CN" altLang="en-US"/>
          </a:p>
        </p:txBody>
      </p:sp>
    </p:spTree>
    <p:extLst>
      <p:ext uri="{BB962C8B-B14F-4D97-AF65-F5344CB8AC3E}">
        <p14:creationId xmlns:p14="http://schemas.microsoft.com/office/powerpoint/2010/main" val="210027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Tăng Xuân Sơn</a:t>
            </a:r>
          </a:p>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77B3E0-7007-48C4-A6A3-BB85E16D9A3A}" type="slidenum">
              <a:rPr lang="en-US" altLang="en-US"/>
              <a:pPr eaLnBrk="1" hangingPunct="1"/>
              <a:t>11</a:t>
            </a:fld>
            <a:endParaRPr lang="en-US" altLang="en-US"/>
          </a:p>
        </p:txBody>
      </p:sp>
    </p:spTree>
    <p:extLst>
      <p:ext uri="{BB962C8B-B14F-4D97-AF65-F5344CB8AC3E}">
        <p14:creationId xmlns:p14="http://schemas.microsoft.com/office/powerpoint/2010/main" val="160847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12</a:t>
            </a:fld>
            <a:endParaRPr lang="zh-CN" altLang="en-US"/>
          </a:p>
        </p:txBody>
      </p:sp>
    </p:spTree>
    <p:extLst>
      <p:ext uri="{BB962C8B-B14F-4D97-AF65-F5344CB8AC3E}">
        <p14:creationId xmlns:p14="http://schemas.microsoft.com/office/powerpoint/2010/main" val="32142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E3961D5-7F54-4043-BAAA-550F3161ECA7}" type="slidenum">
              <a:rPr lang="zh-CN" altLang="en-US" smtClean="0"/>
              <a:t>13</a:t>
            </a:fld>
            <a:endParaRPr lang="zh-CN" altLang="en-US"/>
          </a:p>
        </p:txBody>
      </p:sp>
    </p:spTree>
    <p:extLst>
      <p:ext uri="{BB962C8B-B14F-4D97-AF65-F5344CB8AC3E}">
        <p14:creationId xmlns:p14="http://schemas.microsoft.com/office/powerpoint/2010/main" val="3412861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7B06-29E9-4570-8149-9F74BD540E55}"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1329452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7B06-29E9-4570-8149-9F74BD540E55}"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284772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7B06-29E9-4570-8149-9F74BD540E55}"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37334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3" y="622317"/>
            <a:ext cx="9459695"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TextBox 1">
            <a:extLst>
              <a:ext uri="{FF2B5EF4-FFF2-40B4-BE49-F238E27FC236}">
                <a16:creationId xmlns:a16="http://schemas.microsoft.com/office/drawing/2014/main" id="{8D003D84-5FDF-4E75-8CCC-191E8A916631}"/>
              </a:ext>
            </a:extLst>
          </p:cNvPr>
          <p:cNvSpPr txBox="1"/>
          <p:nvPr userDrawn="1"/>
        </p:nvSpPr>
        <p:spPr>
          <a:xfrm>
            <a:off x="11098547" y="6409082"/>
            <a:ext cx="1143000" cy="861774"/>
          </a:xfrm>
          <a:prstGeom prst="rect">
            <a:avLst/>
          </a:prstGeom>
          <a:noFill/>
        </p:spPr>
        <p:txBody>
          <a:bodyPr wrap="square" rtlCol="0">
            <a:spAutoFit/>
          </a:bodyPr>
          <a:lstStyle/>
          <a:p>
            <a:r>
              <a:rPr lang="en-US" sz="2500" dirty="0">
                <a:solidFill>
                  <a:srgbClr val="385723"/>
                </a:solidFill>
                <a:latin typeface="#9Slide03 AllRoundGothic" panose="020B0703020202020104" pitchFamily="34" charset="0"/>
              </a:rPr>
              <a:t>KTUTS</a:t>
            </a:r>
          </a:p>
        </p:txBody>
      </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54710"/>
            <a:ext cx="12192000" cy="6092189"/>
          </a:xfrm>
          <a:prstGeom prst="rect">
            <a:avLst/>
          </a:prstGeom>
        </p:spPr>
      </p:pic>
      <p:sp>
        <p:nvSpPr>
          <p:cNvPr id="14" name="TextBox 13">
            <a:extLst>
              <a:ext uri="{FF2B5EF4-FFF2-40B4-BE49-F238E27FC236}">
                <a16:creationId xmlns:a16="http://schemas.microsoft.com/office/drawing/2014/main" id="{3DE13B1A-D8D5-416C-85F4-45718BA04E7F}"/>
              </a:ext>
            </a:extLst>
          </p:cNvPr>
          <p:cNvSpPr txBox="1"/>
          <p:nvPr userDrawn="1"/>
        </p:nvSpPr>
        <p:spPr>
          <a:xfrm>
            <a:off x="11049000" y="6409082"/>
            <a:ext cx="1143000" cy="861774"/>
          </a:xfrm>
          <a:prstGeom prst="rect">
            <a:avLst/>
          </a:prstGeom>
          <a:noFill/>
        </p:spPr>
        <p:txBody>
          <a:bodyPr wrap="square" rtlCol="0">
            <a:spAutoFit/>
          </a:bodyPr>
          <a:lstStyle/>
          <a:p>
            <a:r>
              <a:rPr lang="en-US" sz="2500" dirty="0">
                <a:solidFill>
                  <a:srgbClr val="385723"/>
                </a:solidFill>
                <a:latin typeface="#9Slide03 AllRoundGothic" panose="020B0703020202020104" pitchFamily="34" charset="0"/>
              </a:rPr>
              <a:t>KTUTS</a:t>
            </a:r>
          </a:p>
        </p:txBody>
      </p:sp>
      <p:sp>
        <p:nvSpPr>
          <p:cNvPr id="15" name="TextBox 14">
            <a:extLst>
              <a:ext uri="{FF2B5EF4-FFF2-40B4-BE49-F238E27FC236}">
                <a16:creationId xmlns:a16="http://schemas.microsoft.com/office/drawing/2014/main" id="{588DEDBE-4E87-41FF-A30C-70492508282E}"/>
              </a:ext>
            </a:extLst>
          </p:cNvPr>
          <p:cNvSpPr txBox="1"/>
          <p:nvPr userDrawn="1"/>
        </p:nvSpPr>
        <p:spPr>
          <a:xfrm>
            <a:off x="0" y="9086"/>
            <a:ext cx="1143000" cy="861774"/>
          </a:xfrm>
          <a:prstGeom prst="rect">
            <a:avLst/>
          </a:prstGeom>
          <a:noFill/>
        </p:spPr>
        <p:txBody>
          <a:bodyPr wrap="square" rtlCol="0">
            <a:spAutoFit/>
          </a:bodyPr>
          <a:lstStyle/>
          <a:p>
            <a:r>
              <a:rPr lang="en-US" sz="2500" dirty="0">
                <a:solidFill>
                  <a:srgbClr val="ACB71F"/>
                </a:solidFill>
                <a:latin typeface="#9Slide03 AllRoundGothic" panose="020B0703020202020104" pitchFamily="34" charset="0"/>
              </a:rPr>
              <a:t>KTUTS</a:t>
            </a:r>
          </a:p>
        </p:txBody>
      </p:sp>
    </p:spTree>
    <p:extLst>
      <p:ext uri="{BB962C8B-B14F-4D97-AF65-F5344CB8AC3E}">
        <p14:creationId xmlns:p14="http://schemas.microsoft.com/office/powerpoint/2010/main" val="32036584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80"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11" y="1102660"/>
            <a:ext cx="4183863"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
        <p:nvSpPr>
          <p:cNvPr id="7" name="TextBox 6">
            <a:extLst>
              <a:ext uri="{FF2B5EF4-FFF2-40B4-BE49-F238E27FC236}">
                <a16:creationId xmlns:a16="http://schemas.microsoft.com/office/drawing/2014/main" id="{07377F1D-2C62-4701-9A09-97919D6B4A3D}"/>
              </a:ext>
            </a:extLst>
          </p:cNvPr>
          <p:cNvSpPr txBox="1"/>
          <p:nvPr userDrawn="1"/>
        </p:nvSpPr>
        <p:spPr>
          <a:xfrm>
            <a:off x="62593" y="0"/>
            <a:ext cx="1143000" cy="861774"/>
          </a:xfrm>
          <a:prstGeom prst="rect">
            <a:avLst/>
          </a:prstGeom>
          <a:noFill/>
        </p:spPr>
        <p:txBody>
          <a:bodyPr wrap="square" rtlCol="0">
            <a:spAutoFit/>
          </a:bodyPr>
          <a:lstStyle/>
          <a:p>
            <a:r>
              <a:rPr lang="en-US" sz="2500" dirty="0">
                <a:solidFill>
                  <a:srgbClr val="385723"/>
                </a:solidFill>
                <a:latin typeface="#9Slide03 AllRoundGothic" panose="020B0703020202020104" pitchFamily="34" charset="0"/>
              </a:rPr>
              <a:t>KTUTS</a:t>
            </a:r>
          </a:p>
        </p:txBody>
      </p:sp>
      <p:sp>
        <p:nvSpPr>
          <p:cNvPr id="8" name="TextBox 7">
            <a:extLst>
              <a:ext uri="{FF2B5EF4-FFF2-40B4-BE49-F238E27FC236}">
                <a16:creationId xmlns:a16="http://schemas.microsoft.com/office/drawing/2014/main" id="{7D973FF2-DE99-4289-8575-C70A21574C90}"/>
              </a:ext>
            </a:extLst>
          </p:cNvPr>
          <p:cNvSpPr txBox="1"/>
          <p:nvPr userDrawn="1"/>
        </p:nvSpPr>
        <p:spPr>
          <a:xfrm>
            <a:off x="10689772" y="6440731"/>
            <a:ext cx="1143000" cy="861774"/>
          </a:xfrm>
          <a:prstGeom prst="rect">
            <a:avLst/>
          </a:prstGeom>
          <a:noFill/>
        </p:spPr>
        <p:txBody>
          <a:bodyPr wrap="square" rtlCol="0">
            <a:spAutoFit/>
          </a:bodyPr>
          <a:lstStyle/>
          <a:p>
            <a:r>
              <a:rPr lang="en-US" sz="2500" dirty="0">
                <a:solidFill>
                  <a:srgbClr val="ACB71F"/>
                </a:solidFill>
                <a:latin typeface="#9Slide03 AllRoundGothic" panose="020B0703020202020104" pitchFamily="34" charset="0"/>
              </a:rPr>
              <a:t>KTUTS</a:t>
            </a:r>
          </a:p>
        </p:txBody>
      </p:sp>
    </p:spTree>
    <p:extLst>
      <p:ext uri="{BB962C8B-B14F-4D97-AF65-F5344CB8AC3E}">
        <p14:creationId xmlns:p14="http://schemas.microsoft.com/office/powerpoint/2010/main" val="16570685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7B06-29E9-4570-8149-9F74BD540E55}"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2963198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25A7B06-29E9-4570-8149-9F74BD540E55}"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175295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7B06-29E9-4570-8149-9F74BD540E55}"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325387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7B06-29E9-4570-8149-9F74BD540E55}"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30887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7B06-29E9-4570-8149-9F74BD540E55}"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3576373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7B06-29E9-4570-8149-9F74BD540E55}"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320644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5A7B06-29E9-4570-8149-9F74BD540E55}"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20968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25A7B06-29E9-4570-8149-9F74BD540E55}"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16F41D-C79A-4C07-AFCF-0B1EDE3EE51F}" type="slidenum">
              <a:rPr lang="en-US" smtClean="0"/>
              <a:t>‹#›</a:t>
            </a:fld>
            <a:endParaRPr lang="en-US"/>
          </a:p>
        </p:txBody>
      </p:sp>
    </p:spTree>
    <p:extLst>
      <p:ext uri="{BB962C8B-B14F-4D97-AF65-F5344CB8AC3E}">
        <p14:creationId xmlns:p14="http://schemas.microsoft.com/office/powerpoint/2010/main" val="114977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A7B06-29E9-4570-8149-9F74BD540E55}" type="datetimeFigureOut">
              <a:rPr lang="en-US" smtClean="0"/>
              <a:t>10/26/2021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6F41D-C79A-4C07-AFCF-0B1EDE3EE51F}" type="slidenum">
              <a:rPr lang="en-US" smtClean="0"/>
              <a:t>‹#›</a:t>
            </a:fld>
            <a:endParaRPr lang="en-US"/>
          </a:p>
        </p:txBody>
      </p:sp>
    </p:spTree>
    <p:extLst>
      <p:ext uri="{BB962C8B-B14F-4D97-AF65-F5344CB8AC3E}">
        <p14:creationId xmlns:p14="http://schemas.microsoft.com/office/powerpoint/2010/main" val="98765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0BE8CD-CC13-4955-8FA5-62D7F779C064}"/>
              </a:ext>
            </a:extLst>
          </p:cNvPr>
          <p:cNvGrpSpPr/>
          <p:nvPr/>
        </p:nvGrpSpPr>
        <p:grpSpPr>
          <a:xfrm>
            <a:off x="2253673" y="1262742"/>
            <a:ext cx="8811491" cy="3498570"/>
            <a:chOff x="2988242" y="1107550"/>
            <a:chExt cx="7943570" cy="3498570"/>
          </a:xfrm>
        </p:grpSpPr>
        <p:sp>
          <p:nvSpPr>
            <p:cNvPr id="5" name="TextBox 4">
              <a:extLst>
                <a:ext uri="{FF2B5EF4-FFF2-40B4-BE49-F238E27FC236}">
                  <a16:creationId xmlns:a16="http://schemas.microsoft.com/office/drawing/2014/main" id="{C9FE15D8-147C-4BC2-A597-E465D4C8A66A}"/>
                </a:ext>
              </a:extLst>
            </p:cNvPr>
            <p:cNvSpPr txBox="1"/>
            <p:nvPr/>
          </p:nvSpPr>
          <p:spPr>
            <a:xfrm>
              <a:off x="3314701" y="1107550"/>
              <a:ext cx="6340927" cy="1710661"/>
            </a:xfrm>
            <a:prstGeom prst="rect">
              <a:avLst/>
            </a:prstGeom>
            <a:noFill/>
          </p:spPr>
          <p:txBody>
            <a:bodyPr wrap="square">
              <a:spAutoFit/>
            </a:bodyPr>
            <a:lstStyle/>
            <a:p>
              <a:pPr algn="ctr">
                <a:lnSpc>
                  <a:spcPct val="150000"/>
                </a:lnSpc>
              </a:pPr>
              <a:endParaRPr lang="zh-CN" altLang="en-US" sz="8000" b="1" dirty="0">
                <a:solidFill>
                  <a:schemeClr val="bg1">
                    <a:lumMod val="85000"/>
                  </a:schemeClr>
                </a:solidFill>
                <a:latin typeface="UTM Gradoo" panose="02040603050506020204" pitchFamily="18" charset="0"/>
                <a:ea typeface="字魂27号-布丁体" panose="00000500000000000000" pitchFamily="2" charset="-122"/>
              </a:endParaRPr>
            </a:p>
          </p:txBody>
        </p:sp>
        <p:sp>
          <p:nvSpPr>
            <p:cNvPr id="6" name="TextBox 5">
              <a:extLst>
                <a:ext uri="{FF2B5EF4-FFF2-40B4-BE49-F238E27FC236}">
                  <a16:creationId xmlns:a16="http://schemas.microsoft.com/office/drawing/2014/main" id="{2CBBD540-696E-42EC-B7ED-759D3D58DDD3}"/>
                </a:ext>
              </a:extLst>
            </p:cNvPr>
            <p:cNvSpPr txBox="1"/>
            <p:nvPr/>
          </p:nvSpPr>
          <p:spPr>
            <a:xfrm>
              <a:off x="2988242" y="2020797"/>
              <a:ext cx="7943570" cy="2585323"/>
            </a:xfrm>
            <a:prstGeom prst="rect">
              <a:avLst/>
            </a:prstGeom>
            <a:noFill/>
          </p:spPr>
          <p:txBody>
            <a:bodyPr wrap="square">
              <a:spAutoFit/>
            </a:bodyPr>
            <a:lstStyle/>
            <a:p>
              <a:pPr algn="ctr">
                <a:lnSpc>
                  <a:spcPct val="150000"/>
                </a:lnSpc>
              </a:pPr>
              <a:r>
                <a:rPr lang="en-US" altLang="zh-CN" sz="3000" b="1" dirty="0" smtClean="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CHÀO MỪNG CÁC CÔ GIÁO VÀ CÁC EM HỌC SINH LỚP 3C ĐẾN VỚI TIẾT HỌC ĐẠO ĐỨC NGÀY HÔM NAY</a:t>
              </a:r>
            </a:p>
            <a:p>
              <a:pPr algn="ctr">
                <a:lnSpc>
                  <a:spcPct val="150000"/>
                </a:lnSpc>
              </a:pPr>
              <a:endParaRPr lang="zh-CN" altLang="en-US" b="1" dirty="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67678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8943" y="686232"/>
            <a:ext cx="9199418" cy="6001643"/>
          </a:xfrm>
          <a:prstGeom prst="rect">
            <a:avLst/>
          </a:prstGeom>
        </p:spPr>
        <p:txBody>
          <a:bodyPr wrap="square">
            <a:spAutoFit/>
          </a:bodyPr>
          <a:lstStyle/>
          <a:p>
            <a:pPr algn="ctr">
              <a:lnSpc>
                <a:spcPct val="150000"/>
              </a:lnSpc>
              <a:spcBef>
                <a:spcPct val="0"/>
              </a:spcBef>
            </a:pPr>
            <a:r>
              <a:rPr lang="en-US" altLang="en-US" sz="2800" b="1" dirty="0" smtClean="0">
                <a:latin typeface="Times New Roman" panose="02020603050405020304" pitchFamily="18" charset="0"/>
                <a:cs typeface="Times New Roman" panose="02020603050405020304" pitchFamily="18" charset="0"/>
              </a:rPr>
              <a:t>Chuyện ở lớp</a:t>
            </a:r>
          </a:p>
          <a:p>
            <a:pPr algn="just">
              <a:lnSpc>
                <a:spcPct val="150000"/>
              </a:lnSpc>
              <a:spcBef>
                <a:spcPct val="0"/>
              </a:spcBef>
            </a:pPr>
            <a:r>
              <a:rPr lang="en-US" altLang="en-US" sz="2800" b="1" dirty="0" smtClean="0">
                <a:latin typeface="Times New Roman" panose="02020603050405020304" pitchFamily="18" charset="0"/>
                <a:cs typeface="Times New Roman" panose="02020603050405020304" pitchFamily="18" charset="0"/>
              </a:rPr>
              <a:t>Đã </a:t>
            </a:r>
            <a:r>
              <a:rPr lang="en-US" altLang="en-US" sz="2800" b="1" dirty="0">
                <a:latin typeface="Times New Roman" panose="02020603050405020304" pitchFamily="18" charset="0"/>
                <a:cs typeface="Times New Roman" panose="02020603050405020304" pitchFamily="18" charset="0"/>
              </a:rPr>
              <a:t>hai ngày ngày nay các bạn học sinh lớp 3</a:t>
            </a:r>
            <a:r>
              <a:rPr lang="en-US" altLang="en-US" sz="2800" dirty="0">
                <a:latin typeface="Times New Roman" panose="02020603050405020304" pitchFamily="18" charset="0"/>
                <a:cs typeface="Times New Roman" panose="02020603050405020304" pitchFamily="18" charset="0"/>
              </a:rPr>
              <a:t>B</a:t>
            </a:r>
            <a:r>
              <a:rPr lang="en-US" altLang="en-US" sz="2800" b="1" dirty="0">
                <a:latin typeface="Times New Roman" panose="02020603050405020304" pitchFamily="18" charset="0"/>
                <a:cs typeface="Times New Roman" panose="02020603050405020304" pitchFamily="18" charset="0"/>
              </a:rPr>
              <a:t> không thấy bạn Ân đến lớp. Đến giờ sinh hoạt của lớp, cô giáo buồn rầu báo tin</a:t>
            </a:r>
            <a:r>
              <a:rPr lang="vi-VN" altLang="en-US" sz="2800" b="1" dirty="0" smtClean="0">
                <a:latin typeface="Times New Roman" panose="02020603050405020304" pitchFamily="18" charset="0"/>
                <a:cs typeface="Times New Roman" panose="02020603050405020304" pitchFamily="18" charset="0"/>
              </a:rPr>
              <a:t>:</a:t>
            </a:r>
            <a:endParaRPr lang="en-US" altLang="en-US" sz="2800" b="1" dirty="0" smtClean="0">
              <a:latin typeface="Times New Roman" panose="02020603050405020304" pitchFamily="18" charset="0"/>
              <a:cs typeface="Times New Roman" panose="02020603050405020304" pitchFamily="18" charset="0"/>
            </a:endParaRPr>
          </a:p>
          <a:p>
            <a:pPr algn="just">
              <a:lnSpc>
                <a:spcPct val="150000"/>
              </a:lnSpc>
              <a:spcBef>
                <a:spcPct val="0"/>
              </a:spcBef>
            </a:pPr>
            <a:r>
              <a:rPr lang="vi-VN" altLang="en-US" sz="2800" b="1" dirty="0" smtClean="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Như </a:t>
            </a:r>
            <a:r>
              <a:rPr lang="en-US" altLang="en-US" sz="2800" b="1" dirty="0">
                <a:latin typeface="Times New Roman" panose="02020603050405020304" pitchFamily="18" charset="0"/>
                <a:cs typeface="Times New Roman" panose="02020603050405020304" pitchFamily="18" charset="0"/>
              </a:rPr>
              <a:t>các em đã biết, mẹ bạn Ân lớp ta ốm đã lâu, nay bố bạn lại mới bị tai nạn giao thông. Hoàn cảnh gia đình bạn đang rất khó khăn. Chúng ta cần phải làm gì để giúp đỡ gia đình bạn Ân vượt qua khó khăn này</a:t>
            </a:r>
            <a:r>
              <a:rPr lang="en-US" altLang="en-US" sz="2800" b="1" dirty="0" smtClean="0">
                <a:latin typeface="Times New Roman" panose="02020603050405020304" pitchFamily="18" charset="0"/>
                <a:cs typeface="Times New Roman" panose="02020603050405020304" pitchFamily="18" charset="0"/>
              </a:rPr>
              <a:t>?</a:t>
            </a:r>
            <a:endParaRPr lang="vi-VN" altLang="en-US" sz="2800" b="1" dirty="0">
              <a:solidFill>
                <a:srgbClr val="990099"/>
              </a:solidFill>
              <a:latin typeface="Times New Roman" panose="02020603050405020304" pitchFamily="18" charset="0"/>
              <a:cs typeface="Times New Roman" panose="02020603050405020304" pitchFamily="18" charset="0"/>
            </a:endParaRPr>
          </a:p>
          <a:p>
            <a:pPr algn="just">
              <a:lnSpc>
                <a:spcPct val="150000"/>
              </a:lnSpc>
              <a:spcBef>
                <a:spcPct val="0"/>
              </a:spcBef>
            </a:pPr>
            <a:endParaRPr lang="en-US" altLang="en-US" sz="3200" b="1" dirty="0">
              <a:latin typeface="HP001 4 hàng" pitchFamily="34" charset="0"/>
              <a:cs typeface="Arial" panose="020B0604020202020204" pitchFamily="34" charset="0"/>
            </a:endParaRPr>
          </a:p>
        </p:txBody>
      </p:sp>
    </p:spTree>
    <p:extLst>
      <p:ext uri="{BB962C8B-B14F-4D97-AF65-F5344CB8AC3E}">
        <p14:creationId xmlns:p14="http://schemas.microsoft.com/office/powerpoint/2010/main" val="10831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Thứ </a:t>
            </a:r>
            <a:r>
              <a:rPr lang="en-US" altLang="en-US" sz="2800" dirty="0" smtClean="0">
                <a:latin typeface="Times New Roman" panose="02020603050405020304" pitchFamily="18" charset="0"/>
              </a:rPr>
              <a:t> </a:t>
            </a:r>
            <a:r>
              <a:rPr lang="en-US" altLang="en-US" sz="2800" dirty="0">
                <a:latin typeface="Times New Roman" panose="02020603050405020304" pitchFamily="18" charset="0"/>
              </a:rPr>
              <a:t>ngày </a:t>
            </a:r>
            <a:r>
              <a:rPr lang="en-US" altLang="en-US" sz="2800" dirty="0" smtClean="0">
                <a:latin typeface="Times New Roman" panose="02020603050405020304" pitchFamily="18" charset="0"/>
              </a:rPr>
              <a:t> </a:t>
            </a:r>
            <a:r>
              <a:rPr lang="en-US" altLang="en-US" sz="2800" dirty="0">
                <a:latin typeface="Times New Roman" panose="02020603050405020304" pitchFamily="18" charset="0"/>
              </a:rPr>
              <a:t>tháng </a:t>
            </a:r>
            <a:r>
              <a:rPr lang="en-US" altLang="en-US" sz="2800" dirty="0" smtClean="0">
                <a:latin typeface="Times New Roman" panose="02020603050405020304" pitchFamily="18" charset="0"/>
              </a:rPr>
              <a:t>10 </a:t>
            </a:r>
            <a:r>
              <a:rPr lang="en-US" altLang="en-US" sz="2800" dirty="0">
                <a:latin typeface="Times New Roman" panose="02020603050405020304" pitchFamily="18" charset="0"/>
              </a:rPr>
              <a:t>năm 2021                 </a:t>
            </a:r>
          </a:p>
        </p:txBody>
      </p:sp>
      <p:sp>
        <p:nvSpPr>
          <p:cNvPr id="59395" name="Text Box 3"/>
          <p:cNvSpPr txBox="1">
            <a:spLocks noChangeArrowheads="1"/>
          </p:cNvSpPr>
          <p:nvPr/>
        </p:nvSpPr>
        <p:spPr bwMode="auto">
          <a:xfrm>
            <a:off x="3648365" y="1130586"/>
            <a:ext cx="5911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a:t>
            </a:r>
            <a:r>
              <a:rPr lang="en-US" altLang="en-US" sz="2800" dirty="0" smtClean="0">
                <a:latin typeface="Times New Roman" panose="02020603050405020304" pitchFamily="18" charset="0"/>
              </a:rPr>
              <a:t>bạn (tiết 1) </a:t>
            </a:r>
            <a:endParaRPr lang="en-US" altLang="en-US" sz="2800" dirty="0">
              <a:latin typeface="Times New Roman" panose="02020603050405020304" pitchFamily="18" charset="0"/>
            </a:endParaRPr>
          </a:p>
        </p:txBody>
      </p:sp>
      <p:sp>
        <p:nvSpPr>
          <p:cNvPr id="5124"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đức</a:t>
            </a:r>
            <a:r>
              <a:rPr lang="en-US" altLang="en-US" sz="2800" dirty="0">
                <a:latin typeface="Times New Roman" panose="02020603050405020304" pitchFamily="18" charset="0"/>
              </a:rPr>
              <a:t> </a:t>
            </a:r>
          </a:p>
        </p:txBody>
      </p:sp>
      <p:pic>
        <p:nvPicPr>
          <p:cNvPr id="59397" name="Picture 5"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2276476"/>
            <a:ext cx="8508566" cy="34575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1919288" y="1614488"/>
            <a:ext cx="4464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Truyện kể: “</a:t>
            </a:r>
            <a:r>
              <a:rPr lang="en-US" altLang="en-US" sz="2800" i="1" dirty="0">
                <a:latin typeface="Times New Roman" panose="02020603050405020304" pitchFamily="18" charset="0"/>
              </a:rPr>
              <a:t>Chuyện ở lớp”</a:t>
            </a:r>
            <a:endParaRPr lang="en-US" altLang="en-US" sz="2800" dirty="0">
              <a:latin typeface="Times New Roman" panose="02020603050405020304" pitchFamily="18" charset="0"/>
            </a:endParaRPr>
          </a:p>
        </p:txBody>
      </p:sp>
      <p:sp>
        <p:nvSpPr>
          <p:cNvPr id="59399" name="Text Box 7"/>
          <p:cNvSpPr txBox="1">
            <a:spLocks noChangeArrowheads="1"/>
          </p:cNvSpPr>
          <p:nvPr/>
        </p:nvSpPr>
        <p:spPr bwMode="auto">
          <a:xfrm>
            <a:off x="646545" y="5990213"/>
            <a:ext cx="11212946"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0000CC"/>
                </a:solidFill>
                <a:latin typeface="Times New Roman" panose="02020603050405020304" pitchFamily="18" charset="0"/>
              </a:rPr>
              <a:t>	</a:t>
            </a:r>
            <a:r>
              <a:rPr lang="en-US" altLang="en-US" sz="2800" dirty="0">
                <a:latin typeface="Times New Roman" panose="02020603050405020304" pitchFamily="18" charset="0"/>
              </a:rPr>
              <a:t>Nếu em là bạn cùng lớp với Ân, em sẽ làm gì để an ủi bạn? Vì sao? </a:t>
            </a:r>
          </a:p>
        </p:txBody>
      </p:sp>
    </p:spTree>
    <p:extLst>
      <p:ext uri="{BB962C8B-B14F-4D97-AF65-F5344CB8AC3E}">
        <p14:creationId xmlns:p14="http://schemas.microsoft.com/office/powerpoint/2010/main" val="3194934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box(in)">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9398">
                                            <p:txEl>
                                              <p:pRg st="0" end="0"/>
                                            </p:txEl>
                                          </p:spTgt>
                                        </p:tgtEl>
                                        <p:attrNameLst>
                                          <p:attrName>style.visibility</p:attrName>
                                        </p:attrNameLst>
                                      </p:cBhvr>
                                      <p:to>
                                        <p:strVal val="visible"/>
                                      </p:to>
                                    </p:set>
                                    <p:animEffect transition="in" filter="circle(in)">
                                      <p:cBhvr>
                                        <p:cTn id="12" dur="2000"/>
                                        <p:tgtEl>
                                          <p:spTgt spid="59398">
                                            <p:txEl>
                                              <p:pRg st="0" end="0"/>
                                            </p:txEl>
                                          </p:spTgt>
                                        </p:tgtEl>
                                      </p:cBhvr>
                                    </p:animEffect>
                                  </p:childTnLst>
                                </p:cTn>
                              </p:par>
                              <p:par>
                                <p:cTn id="13" presetID="21" presetClass="entr" presetSubtype="4" fill="hold" nodeType="withEffect">
                                  <p:stCondLst>
                                    <p:cond delay="0"/>
                                  </p:stCondLst>
                                  <p:childTnLst>
                                    <p:set>
                                      <p:cBhvr>
                                        <p:cTn id="14" dur="1" fill="hold">
                                          <p:stCondLst>
                                            <p:cond delay="0"/>
                                          </p:stCondLst>
                                        </p:cTn>
                                        <p:tgtEl>
                                          <p:spTgt spid="59397"/>
                                        </p:tgtEl>
                                        <p:attrNameLst>
                                          <p:attrName>style.visibility</p:attrName>
                                        </p:attrNameLst>
                                      </p:cBhvr>
                                      <p:to>
                                        <p:strVal val="visible"/>
                                      </p:to>
                                    </p:set>
                                    <p:animEffect transition="in" filter="wheel(4)">
                                      <p:cBhvr>
                                        <p:cTn id="15" dur="3000"/>
                                        <p:tgtEl>
                                          <p:spTgt spid="5939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9399"/>
                                        </p:tgtEl>
                                        <p:attrNameLst>
                                          <p:attrName>style.visibility</p:attrName>
                                        </p:attrNameLst>
                                      </p:cBhvr>
                                      <p:to>
                                        <p:strVal val="visible"/>
                                      </p:to>
                                    </p:set>
                                    <p:anim calcmode="discrete" valueType="clr">
                                      <p:cBhvr override="childStyle">
                                        <p:cTn id="20" dur="80"/>
                                        <p:tgtEl>
                                          <p:spTgt spid="5939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9399"/>
                                        </p:tgtEl>
                                        <p:attrNameLst>
                                          <p:attrName>fillcolor</p:attrName>
                                        </p:attrNameLst>
                                      </p:cBhvr>
                                      <p:tavLst>
                                        <p:tav tm="0">
                                          <p:val>
                                            <p:clrVal>
                                              <a:schemeClr val="accent2"/>
                                            </p:clrVal>
                                          </p:val>
                                        </p:tav>
                                        <p:tav tm="50000">
                                          <p:val>
                                            <p:clrVal>
                                              <a:schemeClr val="hlink"/>
                                            </p:clrVal>
                                          </p:val>
                                        </p:tav>
                                      </p:tavLst>
                                    </p:anim>
                                    <p:set>
                                      <p:cBhvr>
                                        <p:cTn id="22" dur="80"/>
                                        <p:tgtEl>
                                          <p:spTgt spid="593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551" y="1233344"/>
            <a:ext cx="5588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7999" y="1129576"/>
            <a:ext cx="7499927" cy="4435830"/>
          </a:xfrm>
          <a:prstGeom prst="rect">
            <a:avLst/>
          </a:prstGeom>
        </p:spPr>
        <p:txBody>
          <a:bodyPr wrap="square">
            <a:spAutoFit/>
          </a:bodyPr>
          <a:lstStyle/>
          <a:p>
            <a:pPr algn="just">
              <a:lnSpc>
                <a:spcPct val="150000"/>
              </a:lnSpc>
            </a:pPr>
            <a:r>
              <a:rPr lang="vi-VN" altLang="en-US" sz="3200" b="1" dirty="0">
                <a:latin typeface="+mj-lt"/>
              </a:rPr>
              <a:t>Khi bạn có chuyện buồn em cần động viên động viên, an ủi bạn hoặc giúp đõ bạn bằng những việc làm phù hợp:</a:t>
            </a:r>
          </a:p>
          <a:p>
            <a:pPr algn="just">
              <a:lnSpc>
                <a:spcPct val="150000"/>
              </a:lnSpc>
            </a:pPr>
            <a:r>
              <a:rPr lang="vi-VN" altLang="en-US" sz="3200" b="1" dirty="0">
                <a:latin typeface="+mj-lt"/>
              </a:rPr>
              <a:t>       + Giúp bạn chép bài</a:t>
            </a:r>
          </a:p>
          <a:p>
            <a:pPr algn="just">
              <a:lnSpc>
                <a:spcPct val="150000"/>
              </a:lnSpc>
            </a:pPr>
            <a:r>
              <a:rPr lang="vi-VN" altLang="en-US" sz="3200" b="1" dirty="0">
                <a:latin typeface="+mj-lt"/>
              </a:rPr>
              <a:t>       + Giảng lại bài nếu bạn nghỉ học</a:t>
            </a:r>
          </a:p>
          <a:p>
            <a:pPr algn="just">
              <a:lnSpc>
                <a:spcPct val="150000"/>
              </a:lnSpc>
            </a:pPr>
            <a:r>
              <a:rPr lang="vi-VN" altLang="en-US" sz="3200" b="1" dirty="0">
                <a:latin typeface="+mj-lt"/>
              </a:rPr>
              <a:t>       + Giúp bạn làm một số việc nhà.</a:t>
            </a:r>
          </a:p>
        </p:txBody>
      </p:sp>
    </p:spTree>
    <p:extLst>
      <p:ext uri="{BB962C8B-B14F-4D97-AF65-F5344CB8AC3E}">
        <p14:creationId xmlns:p14="http://schemas.microsoft.com/office/powerpoint/2010/main" val="218184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5420623" y="1487374"/>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87D08F96-47F9-48B1-90BF-3D6AE3BF99C0}"/>
              </a:ext>
            </a:extLst>
          </p:cNvPr>
          <p:cNvSpPr/>
          <p:nvPr/>
        </p:nvSpPr>
        <p:spPr>
          <a:xfrm>
            <a:off x="6169365" y="2151731"/>
            <a:ext cx="3440035" cy="2554545"/>
          </a:xfrm>
          <a:prstGeom prst="rect">
            <a:avLst/>
          </a:prstGeom>
        </p:spPr>
        <p:txBody>
          <a:bodyPr wrap="square">
            <a:spAutoFit/>
          </a:bodyPr>
          <a:lstStyle/>
          <a:p>
            <a:pPr algn="ctr"/>
            <a:r>
              <a:rPr lang="en-US" altLang="zh-CN" sz="8000" dirty="0" smtClean="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Thực hành</a:t>
            </a:r>
            <a:endParaRPr lang="zh-CN" altLang="en-US" sz="80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D98A07F2-3FB8-44AB-93AC-6019EDD86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8564">
            <a:off x="10061949" y="1563209"/>
            <a:ext cx="1058143" cy="1481400"/>
          </a:xfrm>
          <a:prstGeom prst="rect">
            <a:avLst/>
          </a:prstGeom>
        </p:spPr>
      </p:pic>
      <p:pic>
        <p:nvPicPr>
          <p:cNvPr id="5" name="Picture 4">
            <a:extLst>
              <a:ext uri="{FF2B5EF4-FFF2-40B4-BE49-F238E27FC236}">
                <a16:creationId xmlns:a16="http://schemas.microsoft.com/office/drawing/2014/main" id="{EE2EE954-5239-42AC-8802-BEFAFF1D1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7182">
            <a:off x="6438344" y="1138322"/>
            <a:ext cx="872803" cy="1221923"/>
          </a:xfrm>
          <a:prstGeom prst="rect">
            <a:avLst/>
          </a:prstGeom>
        </p:spPr>
      </p:pic>
    </p:spTree>
    <p:extLst>
      <p:ext uri="{BB962C8B-B14F-4D97-AF65-F5344CB8AC3E}">
        <p14:creationId xmlns:p14="http://schemas.microsoft.com/office/powerpoint/2010/main" val="205368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0506" y="833687"/>
            <a:ext cx="7389093" cy="2123658"/>
          </a:xfrm>
          <a:prstGeom prst="rect">
            <a:avLst/>
          </a:prstGeom>
        </p:spPr>
        <p:txBody>
          <a:bodyPr wrap="square">
            <a:spAutoFit/>
          </a:bodyPr>
          <a:lstStyle/>
          <a:p>
            <a:pPr algn="ctr">
              <a:spcBef>
                <a:spcPct val="0"/>
              </a:spcBef>
            </a:pPr>
            <a:r>
              <a:rPr lang="vi-VN" altLang="en-US" sz="3200" b="1" dirty="0">
                <a:latin typeface="+mj-lt"/>
              </a:rPr>
              <a:t>Thứ </a:t>
            </a:r>
            <a:r>
              <a:rPr lang="en-US" altLang="en-US" sz="3200" b="1" dirty="0">
                <a:latin typeface="+mj-lt"/>
              </a:rPr>
              <a:t> </a:t>
            </a:r>
            <a:r>
              <a:rPr lang="vi-VN" altLang="en-US" sz="3200" b="1" dirty="0" smtClean="0">
                <a:latin typeface="+mj-lt"/>
              </a:rPr>
              <a:t> </a:t>
            </a:r>
            <a:r>
              <a:rPr lang="vi-VN" altLang="en-US" sz="3200" b="1" dirty="0">
                <a:latin typeface="+mj-lt"/>
              </a:rPr>
              <a:t>ngày </a:t>
            </a:r>
            <a:r>
              <a:rPr lang="vi-VN" altLang="en-US" sz="3200" b="1" dirty="0" smtClean="0">
                <a:latin typeface="+mj-lt"/>
              </a:rPr>
              <a:t> </a:t>
            </a:r>
            <a:r>
              <a:rPr lang="vi-VN" altLang="en-US" sz="3200" b="1" dirty="0">
                <a:latin typeface="+mj-lt"/>
              </a:rPr>
              <a:t>tháng </a:t>
            </a:r>
            <a:r>
              <a:rPr lang="en-US" altLang="en-US" sz="3200" b="1" dirty="0" smtClean="0">
                <a:latin typeface="Times New Roman" panose="02020603050405020304" pitchFamily="18" charset="0"/>
                <a:cs typeface="Times New Roman" panose="02020603050405020304" pitchFamily="18" charset="0"/>
              </a:rPr>
              <a:t>10</a:t>
            </a:r>
            <a:r>
              <a:rPr lang="vi-VN" altLang="en-US" sz="3200" b="1" dirty="0" smtClean="0">
                <a:latin typeface="+mj-lt"/>
              </a:rPr>
              <a:t> </a:t>
            </a:r>
            <a:r>
              <a:rPr lang="vi-VN" altLang="en-US" sz="3200" b="1" dirty="0">
                <a:latin typeface="+mj-lt"/>
              </a:rPr>
              <a:t>năm </a:t>
            </a:r>
            <a:r>
              <a:rPr lang="vi-VN" altLang="en-US" sz="3200" b="1" dirty="0" smtClean="0">
                <a:latin typeface="+mj-lt"/>
              </a:rPr>
              <a:t>202</a:t>
            </a:r>
            <a:r>
              <a:rPr lang="en-US" altLang="en-US" sz="3200" b="1" dirty="0" smtClean="0">
                <a:latin typeface="Times New Roman" panose="02020603050405020304" pitchFamily="18" charset="0"/>
                <a:cs typeface="Times New Roman" panose="02020603050405020304" pitchFamily="18" charset="0"/>
              </a:rPr>
              <a:t>1</a:t>
            </a:r>
            <a:endParaRPr lang="vi-VN" altLang="en-US" sz="3200" b="1" dirty="0">
              <a:latin typeface="Times New Roman" panose="02020603050405020304" pitchFamily="18" charset="0"/>
              <a:cs typeface="Times New Roman" panose="02020603050405020304" pitchFamily="18" charset="0"/>
            </a:endParaRPr>
          </a:p>
          <a:p>
            <a:pPr algn="ctr">
              <a:spcBef>
                <a:spcPct val="0"/>
              </a:spcBef>
            </a:pPr>
            <a:r>
              <a:rPr lang="vi-VN" altLang="en-US" sz="3200" b="1" u="sng" dirty="0">
                <a:latin typeface="+mj-lt"/>
              </a:rPr>
              <a:t>Đạo </a:t>
            </a:r>
            <a:r>
              <a:rPr lang="vi-VN" altLang="en-US" sz="3200" b="1" u="sng" dirty="0" smtClean="0">
                <a:latin typeface="+mj-lt"/>
              </a:rPr>
              <a:t>đức</a:t>
            </a:r>
            <a:endParaRPr lang="en-US" altLang="en-US" sz="3200" b="1" u="sng" dirty="0" smtClean="0">
              <a:latin typeface="+mj-lt"/>
            </a:endParaRPr>
          </a:p>
          <a:p>
            <a:pPr algn="ctr">
              <a:spcBef>
                <a:spcPct val="0"/>
              </a:spcBef>
            </a:pPr>
            <a:r>
              <a:rPr lang="en-US" altLang="en-US" sz="3200" b="1" dirty="0" smtClean="0">
                <a:latin typeface="Times New Roman" panose="02020603050405020304" pitchFamily="18" charset="0"/>
                <a:cs typeface="Times New Roman" panose="02020603050405020304" pitchFamily="18" charset="0"/>
              </a:rPr>
              <a:t>Bài 5: </a:t>
            </a:r>
            <a:r>
              <a:rPr lang="vi-VN" altLang="en-US" sz="3200" b="1" dirty="0" smtClean="0">
                <a:latin typeface="Times New Roman" panose="02020603050405020304" pitchFamily="18" charset="0"/>
                <a:cs typeface="Times New Roman" panose="02020603050405020304" pitchFamily="18" charset="0"/>
              </a:rPr>
              <a:t>Chia </a:t>
            </a:r>
            <a:r>
              <a:rPr lang="vi-VN" altLang="en-US" sz="3200" b="1" dirty="0">
                <a:latin typeface="Times New Roman" panose="02020603050405020304" pitchFamily="18" charset="0"/>
                <a:cs typeface="Times New Roman" panose="02020603050405020304" pitchFamily="18" charset="0"/>
              </a:rPr>
              <a:t>sẻ vui buồn cùng bạn (tiết 1</a:t>
            </a:r>
            <a:r>
              <a:rPr lang="vi-VN" altLang="en-US" sz="3200" b="1" dirty="0" smtClean="0">
                <a:latin typeface="Times New Roman" panose="02020603050405020304" pitchFamily="18" charset="0"/>
                <a:cs typeface="Times New Roman" panose="02020603050405020304" pitchFamily="18" charset="0"/>
              </a:rPr>
              <a:t>)</a:t>
            </a:r>
            <a:endParaRPr lang="en-US" altLang="en-US" sz="3200" b="1" dirty="0" smtClean="0">
              <a:latin typeface="Times New Roman" panose="02020603050405020304" pitchFamily="18" charset="0"/>
              <a:cs typeface="Times New Roman" panose="02020603050405020304" pitchFamily="18" charset="0"/>
            </a:endParaRPr>
          </a:p>
          <a:p>
            <a:pPr algn="ctr">
              <a:spcBef>
                <a:spcPct val="0"/>
              </a:spcBef>
            </a:pPr>
            <a:endParaRPr lang="vi-VN" altLang="en-US" b="1" dirty="0">
              <a:solidFill>
                <a:srgbClr val="FF0000"/>
              </a:solidFill>
              <a:latin typeface="HP001 4 hàng" pitchFamily="34" charset="0"/>
            </a:endParaRPr>
          </a:p>
          <a:p>
            <a:pPr algn="ctr">
              <a:spcBef>
                <a:spcPct val="0"/>
              </a:spcBef>
            </a:pPr>
            <a:endParaRPr lang="vi-VN" altLang="en-US" b="1" u="sng" dirty="0">
              <a:latin typeface="+mj-lt"/>
            </a:endParaRPr>
          </a:p>
        </p:txBody>
      </p:sp>
      <p:sp>
        <p:nvSpPr>
          <p:cNvPr id="3" name="AutoShape 5"/>
          <p:cNvSpPr>
            <a:spLocks noChangeArrowheads="1"/>
          </p:cNvSpPr>
          <p:nvPr/>
        </p:nvSpPr>
        <p:spPr bwMode="auto">
          <a:xfrm>
            <a:off x="2567714" y="2933700"/>
            <a:ext cx="8109521" cy="1071563"/>
          </a:xfrm>
          <a:prstGeom prst="roundRect">
            <a:avLst>
              <a:gd name="adj" fmla="val 49106"/>
            </a:avLst>
          </a:prstGeom>
          <a:solidFill>
            <a:srgbClr val="FFCCCC"/>
          </a:solidFill>
          <a:ln w="28575">
            <a:solidFill>
              <a:schemeClr val="tx1"/>
            </a:solidFill>
            <a:round/>
            <a:headEnd/>
            <a:tailEnd/>
          </a:ln>
          <a:effectLst>
            <a:outerShdw dist="107763" dir="2700000"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H</a:t>
            </a:r>
            <a:r>
              <a:rPr lang="vi-VN" altLang="en-US" sz="4000" b="1" dirty="0">
                <a:solidFill>
                  <a:srgbClr val="FF0000"/>
                </a:solidFill>
                <a:latin typeface="Times New Roman" panose="02020603050405020304" pitchFamily="18" charset="0"/>
                <a:cs typeface="Times New Roman" panose="02020603050405020304" pitchFamily="18" charset="0"/>
              </a:rPr>
              <a:t>oạt động </a:t>
            </a: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altLang="en-US" sz="4000" b="1" dirty="0" smtClean="0">
                <a:solidFill>
                  <a:srgbClr val="0000FF"/>
                </a:solidFill>
                <a:latin typeface="Times New Roman" panose="02020603050405020304" pitchFamily="18" charset="0"/>
                <a:cs typeface="Times New Roman" panose="02020603050405020304" pitchFamily="18" charset="0"/>
              </a:rPr>
              <a:t>Thảo luận</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7193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2"/>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45" y="1157100"/>
            <a:ext cx="8626763" cy="2862322"/>
          </a:xfrm>
          <a:prstGeom prst="rect">
            <a:avLst/>
          </a:prstGeom>
        </p:spPr>
        <p:txBody>
          <a:bodyPr wrap="square">
            <a:spAutoFit/>
          </a:bodyPr>
          <a:lstStyle/>
          <a:p>
            <a:pPr>
              <a:spcBef>
                <a:spcPct val="50000"/>
              </a:spcBef>
            </a:pPr>
            <a:r>
              <a:rPr lang="en-US" altLang="en-US" sz="3600" dirty="0">
                <a:latin typeface="Times New Roman" panose="02020603050405020304" pitchFamily="18" charset="0"/>
                <a:cs typeface="Times New Roman" panose="02020603050405020304" pitchFamily="18" charset="0"/>
              </a:rPr>
              <a:t>Hãy thảo </a:t>
            </a:r>
            <a:r>
              <a:rPr lang="en-US" altLang="en-US" sz="3600" dirty="0" smtClean="0">
                <a:latin typeface="Times New Roman" panose="02020603050405020304" pitchFamily="18" charset="0"/>
                <a:cs typeface="Times New Roman" panose="02020603050405020304" pitchFamily="18" charset="0"/>
              </a:rPr>
              <a:t>luận </a:t>
            </a:r>
            <a:r>
              <a:rPr lang="en-US" altLang="en-US" sz="3600" dirty="0">
                <a:latin typeface="Times New Roman" panose="02020603050405020304" pitchFamily="18" charset="0"/>
                <a:cs typeface="Times New Roman" panose="02020603050405020304" pitchFamily="18" charset="0"/>
              </a:rPr>
              <a:t>theo tình huống sau : </a:t>
            </a:r>
          </a:p>
          <a:p>
            <a:pPr>
              <a:spcBef>
                <a:spcPct val="50000"/>
              </a:spcBef>
            </a:pPr>
            <a:r>
              <a:rPr lang="en-US" altLang="en-US" sz="3600" dirty="0">
                <a:latin typeface="Times New Roman" panose="02020603050405020304" pitchFamily="18" charset="0"/>
                <a:cs typeface="Times New Roman" panose="02020603050405020304" pitchFamily="18" charset="0"/>
              </a:rPr>
              <a:t>a) Khi bạn em có chuyện vui </a:t>
            </a:r>
          </a:p>
          <a:p>
            <a:pPr>
              <a:spcBef>
                <a:spcPct val="50000"/>
              </a:spcBef>
            </a:pPr>
            <a:r>
              <a:rPr lang="en-US" altLang="en-US" sz="3600" dirty="0">
                <a:latin typeface="Times New Roman" panose="02020603050405020304" pitchFamily="18" charset="0"/>
                <a:cs typeface="Times New Roman" panose="02020603050405020304" pitchFamily="18" charset="0"/>
              </a:rPr>
              <a:t>b) Thăm hỏi, giúp đỡ khi bạn em có chuyện buồn hoặc gặp khó khăn hoạn nạn.</a:t>
            </a:r>
          </a:p>
        </p:txBody>
      </p:sp>
    </p:spTree>
    <p:extLst>
      <p:ext uri="{BB962C8B-B14F-4D97-AF65-F5344CB8AC3E}">
        <p14:creationId xmlns:p14="http://schemas.microsoft.com/office/powerpoint/2010/main" val="13193109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6608" y="1879600"/>
            <a:ext cx="360218" cy="360217"/>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endParaRPr lang="en-US" b="1">
              <a:solidFill>
                <a:srgbClr val="FF0000"/>
              </a:solidFill>
            </a:endParaRPr>
          </a:p>
        </p:txBody>
      </p:sp>
      <p:sp>
        <p:nvSpPr>
          <p:cNvPr id="16" name="Rectangle 15"/>
          <p:cNvSpPr/>
          <p:nvPr/>
        </p:nvSpPr>
        <p:spPr>
          <a:xfrm>
            <a:off x="2159001" y="2420938"/>
            <a:ext cx="360363" cy="3619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152651" y="2974976"/>
            <a:ext cx="360363" cy="3603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8" name="Rectangle 17"/>
          <p:cNvSpPr/>
          <p:nvPr/>
        </p:nvSpPr>
        <p:spPr>
          <a:xfrm>
            <a:off x="2135188" y="4535488"/>
            <a:ext cx="360362" cy="36195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 name="Rectangle 18"/>
          <p:cNvSpPr/>
          <p:nvPr/>
        </p:nvSpPr>
        <p:spPr>
          <a:xfrm>
            <a:off x="2135188" y="5113339"/>
            <a:ext cx="360362" cy="35877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0" name="Rectangle 19"/>
          <p:cNvSpPr/>
          <p:nvPr/>
        </p:nvSpPr>
        <p:spPr>
          <a:xfrm>
            <a:off x="2178920" y="5835216"/>
            <a:ext cx="360218" cy="360219"/>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endParaRPr lang="en-US" b="1">
              <a:solidFill>
                <a:srgbClr val="FF0000"/>
              </a:solidFill>
            </a:endParaRPr>
          </a:p>
        </p:txBody>
      </p:sp>
      <p:sp>
        <p:nvSpPr>
          <p:cNvPr id="10252" name="Text Box 13"/>
          <p:cNvSpPr txBox="1">
            <a:spLocks noChangeArrowheads="1"/>
          </p:cNvSpPr>
          <p:nvPr/>
        </p:nvSpPr>
        <p:spPr bwMode="auto">
          <a:xfrm>
            <a:off x="1938338" y="153988"/>
            <a:ext cx="86217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u="sng">
                <a:latin typeface="Times New Roman" panose="02020603050405020304" pitchFamily="18" charset="0"/>
              </a:rPr>
              <a:t>Bài tập 2a/ </a:t>
            </a:r>
            <a:r>
              <a:rPr lang="en-US" altLang="en-US">
                <a:latin typeface="Times New Roman" panose="02020603050405020304" pitchFamily="18" charset="0"/>
              </a:rPr>
              <a:t>Hãy ghi dấu + vào ô         trước cách em sẽ làm gì  trong các tình huống sau:</a:t>
            </a:r>
          </a:p>
        </p:txBody>
      </p:sp>
      <p:sp>
        <p:nvSpPr>
          <p:cNvPr id="10253" name="Rectangle 15"/>
          <p:cNvSpPr>
            <a:spLocks noChangeArrowheads="1"/>
          </p:cNvSpPr>
          <p:nvPr/>
        </p:nvSpPr>
        <p:spPr bwMode="auto">
          <a:xfrm>
            <a:off x="7608889" y="266701"/>
            <a:ext cx="358775" cy="35877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2960" name="Text Box 16"/>
          <p:cNvSpPr txBox="1">
            <a:spLocks noChangeArrowheads="1"/>
          </p:cNvSpPr>
          <p:nvPr/>
        </p:nvSpPr>
        <p:spPr bwMode="auto">
          <a:xfrm>
            <a:off x="2063750" y="1196975"/>
            <a:ext cx="8496300" cy="584200"/>
          </a:xfrm>
          <a:prstGeom prst="rect">
            <a:avLst/>
          </a:prstGeom>
          <a:solidFill>
            <a:srgbClr val="66FFFF"/>
          </a:solidFill>
          <a:ln w="9525">
            <a:solidFill>
              <a:srgbClr val="FF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u="sng">
                <a:solidFill>
                  <a:srgbClr val="FF0066"/>
                </a:solidFill>
                <a:latin typeface="Times New Roman" panose="02020603050405020304" pitchFamily="18" charset="0"/>
              </a:rPr>
              <a:t>Tình huống a: </a:t>
            </a:r>
            <a:r>
              <a:rPr lang="en-US" altLang="en-US" b="1">
                <a:solidFill>
                  <a:srgbClr val="FF0066"/>
                </a:solidFill>
                <a:latin typeface="Times New Roman" panose="02020603050405020304" pitchFamily="18" charset="0"/>
              </a:rPr>
              <a:t>Khi bạn có chuyện vui, em sẽ:</a:t>
            </a:r>
          </a:p>
        </p:txBody>
      </p:sp>
      <p:sp>
        <p:nvSpPr>
          <p:cNvPr id="82961" name="Text Box 17"/>
          <p:cNvSpPr txBox="1">
            <a:spLocks noChangeArrowheads="1"/>
          </p:cNvSpPr>
          <p:nvPr/>
        </p:nvSpPr>
        <p:spPr bwMode="auto">
          <a:xfrm>
            <a:off x="2782888" y="1822451"/>
            <a:ext cx="5903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Chúc mừng, chia vui với bạn</a:t>
            </a:r>
          </a:p>
        </p:txBody>
      </p:sp>
      <p:sp>
        <p:nvSpPr>
          <p:cNvPr id="82962" name="Text Box 18"/>
          <p:cNvSpPr txBox="1">
            <a:spLocks noChangeArrowheads="1"/>
          </p:cNvSpPr>
          <p:nvPr/>
        </p:nvSpPr>
        <p:spPr bwMode="auto">
          <a:xfrm>
            <a:off x="2782888" y="2892426"/>
            <a:ext cx="5472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Ghen tị với bạn</a:t>
            </a:r>
          </a:p>
        </p:txBody>
      </p:sp>
      <p:sp>
        <p:nvSpPr>
          <p:cNvPr id="82963" name="Text Box 19"/>
          <p:cNvSpPr txBox="1">
            <a:spLocks noChangeArrowheads="1"/>
          </p:cNvSpPr>
          <p:nvPr/>
        </p:nvSpPr>
        <p:spPr bwMode="auto">
          <a:xfrm>
            <a:off x="2782888" y="2346326"/>
            <a:ext cx="7561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Không quan tâm, vì đó là việc riêng của bạn</a:t>
            </a:r>
          </a:p>
        </p:txBody>
      </p:sp>
      <p:sp>
        <p:nvSpPr>
          <p:cNvPr id="82964" name="Text Box 20"/>
          <p:cNvSpPr txBox="1">
            <a:spLocks noChangeArrowheads="1"/>
          </p:cNvSpPr>
          <p:nvPr/>
        </p:nvSpPr>
        <p:spPr bwMode="auto">
          <a:xfrm>
            <a:off x="2008189" y="3416300"/>
            <a:ext cx="8351837" cy="954088"/>
          </a:xfrm>
          <a:prstGeom prst="rect">
            <a:avLst/>
          </a:prstGeom>
          <a:solidFill>
            <a:srgbClr val="66FFFF"/>
          </a:solidFill>
          <a:ln w="9525">
            <a:solidFill>
              <a:srgbClr val="FF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u="sng">
                <a:solidFill>
                  <a:srgbClr val="FF0000"/>
                </a:solidFill>
                <a:latin typeface="Times New Roman" panose="02020603050405020304" pitchFamily="18" charset="0"/>
              </a:rPr>
              <a:t>Tình huống b</a:t>
            </a:r>
            <a:r>
              <a:rPr lang="en-US" altLang="en-US" sz="2800" b="1">
                <a:solidFill>
                  <a:srgbClr val="FF0000"/>
                </a:solidFill>
                <a:latin typeface="Times New Roman" panose="02020603050405020304" pitchFamily="18" charset="0"/>
              </a:rPr>
              <a:t>: Khi bạn có chuyện buồn hoặc gặp khó khăn, hoạn nạn, em sẽ:</a:t>
            </a:r>
          </a:p>
        </p:txBody>
      </p:sp>
      <p:sp>
        <p:nvSpPr>
          <p:cNvPr id="82965" name="Text Box 21"/>
          <p:cNvSpPr txBox="1">
            <a:spLocks noChangeArrowheads="1"/>
          </p:cNvSpPr>
          <p:nvPr/>
        </p:nvSpPr>
        <p:spPr bwMode="auto">
          <a:xfrm>
            <a:off x="2640014" y="4456113"/>
            <a:ext cx="60467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Mặc bạn, không quan tâm.</a:t>
            </a:r>
          </a:p>
        </p:txBody>
      </p:sp>
      <p:sp>
        <p:nvSpPr>
          <p:cNvPr id="82966" name="Text Box 22"/>
          <p:cNvSpPr txBox="1">
            <a:spLocks noChangeArrowheads="1"/>
          </p:cNvSpPr>
          <p:nvPr/>
        </p:nvSpPr>
        <p:spPr bwMode="auto">
          <a:xfrm>
            <a:off x="2671764" y="4992689"/>
            <a:ext cx="540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Trêu chọc, chế giễu bạn.</a:t>
            </a:r>
          </a:p>
        </p:txBody>
      </p:sp>
      <p:sp>
        <p:nvSpPr>
          <p:cNvPr id="82967" name="Text Box 23"/>
          <p:cNvSpPr txBox="1">
            <a:spLocks noChangeArrowheads="1"/>
          </p:cNvSpPr>
          <p:nvPr/>
        </p:nvSpPr>
        <p:spPr bwMode="auto">
          <a:xfrm>
            <a:off x="2643189" y="5516563"/>
            <a:ext cx="80279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latin typeface="Times New Roman" panose="02020603050405020304" pitchFamily="18" charset="0"/>
              </a:rPr>
              <a:t>An ủi, động viên, giúp đỡ bạn phù hợp với khả năng của mình</a:t>
            </a:r>
          </a:p>
        </p:txBody>
      </p:sp>
      <p:sp>
        <p:nvSpPr>
          <p:cNvPr id="82968" name="Text Box 24"/>
          <p:cNvSpPr txBox="1">
            <a:spLocks noChangeArrowheads="1"/>
          </p:cNvSpPr>
          <p:nvPr/>
        </p:nvSpPr>
        <p:spPr bwMode="auto">
          <a:xfrm>
            <a:off x="2208214" y="1395414"/>
            <a:ext cx="2889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000" b="1">
              <a:solidFill>
                <a:srgbClr val="CC0000"/>
              </a:solidFill>
            </a:endParaRPr>
          </a:p>
          <a:p>
            <a:pPr eaLnBrk="1" hangingPunct="1">
              <a:spcBef>
                <a:spcPct val="50000"/>
              </a:spcBef>
              <a:buFontTx/>
              <a:buNone/>
            </a:pPr>
            <a:r>
              <a:rPr lang="en-US" altLang="en-US" sz="2000" b="1">
                <a:solidFill>
                  <a:srgbClr val="CC0000"/>
                </a:solidFill>
              </a:rPr>
              <a:t>+</a:t>
            </a:r>
          </a:p>
        </p:txBody>
      </p:sp>
      <p:sp>
        <p:nvSpPr>
          <p:cNvPr id="82969" name="Text Box 25"/>
          <p:cNvSpPr txBox="1">
            <a:spLocks noChangeArrowheads="1"/>
          </p:cNvSpPr>
          <p:nvPr/>
        </p:nvSpPr>
        <p:spPr bwMode="auto">
          <a:xfrm>
            <a:off x="2185988" y="5830889"/>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solidFill>
                  <a:srgbClr val="CC0000"/>
                </a:solidFill>
              </a:rPr>
              <a:t>+</a:t>
            </a:r>
          </a:p>
        </p:txBody>
      </p:sp>
    </p:spTree>
    <p:extLst>
      <p:ext uri="{BB962C8B-B14F-4D97-AF65-F5344CB8AC3E}">
        <p14:creationId xmlns:p14="http://schemas.microsoft.com/office/powerpoint/2010/main" val="1515363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2960"/>
                                        </p:tgtEl>
                                        <p:attrNameLst>
                                          <p:attrName>style.visibility</p:attrName>
                                        </p:attrNameLst>
                                      </p:cBhvr>
                                      <p:to>
                                        <p:strVal val="visible"/>
                                      </p:to>
                                    </p:set>
                                    <p:animEffect transition="in" filter="box(in)">
                                      <p:cBhvr>
                                        <p:cTn id="7" dur="500"/>
                                        <p:tgtEl>
                                          <p:spTgt spid="829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2961"/>
                                        </p:tgtEl>
                                        <p:attrNameLst>
                                          <p:attrName>style.visibility</p:attrName>
                                        </p:attrNameLst>
                                      </p:cBhvr>
                                      <p:to>
                                        <p:strVal val="visible"/>
                                      </p:to>
                                    </p:set>
                                    <p:animEffect transition="in" filter="box(in)">
                                      <p:cBhvr>
                                        <p:cTn id="12" dur="500"/>
                                        <p:tgtEl>
                                          <p:spTgt spid="82961"/>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82963"/>
                                        </p:tgtEl>
                                        <p:attrNameLst>
                                          <p:attrName>style.visibility</p:attrName>
                                        </p:attrNameLst>
                                      </p:cBhvr>
                                      <p:to>
                                        <p:strVal val="visible"/>
                                      </p:to>
                                    </p:set>
                                    <p:animEffect transition="in" filter="box(in)">
                                      <p:cBhvr>
                                        <p:cTn id="23" dur="500"/>
                                        <p:tgtEl>
                                          <p:spTgt spid="8296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2962"/>
                                        </p:tgtEl>
                                        <p:attrNameLst>
                                          <p:attrName>style.visibility</p:attrName>
                                        </p:attrNameLst>
                                      </p:cBhvr>
                                      <p:to>
                                        <p:strVal val="visible"/>
                                      </p:to>
                                    </p:set>
                                    <p:animEffect transition="in" filter="box(in)">
                                      <p:cBhvr>
                                        <p:cTn id="28" dur="500"/>
                                        <p:tgtEl>
                                          <p:spTgt spid="8296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82968"/>
                                        </p:tgtEl>
                                        <p:attrNameLst>
                                          <p:attrName>style.visibility</p:attrName>
                                        </p:attrNameLst>
                                      </p:cBhvr>
                                      <p:to>
                                        <p:strVal val="visible"/>
                                      </p:to>
                                    </p:set>
                                    <p:animEffect transition="in" filter="box(in)">
                                      <p:cBhvr>
                                        <p:cTn id="36" dur="500"/>
                                        <p:tgtEl>
                                          <p:spTgt spid="8296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2964"/>
                                        </p:tgtEl>
                                        <p:attrNameLst>
                                          <p:attrName>style.visibility</p:attrName>
                                        </p:attrNameLst>
                                      </p:cBhvr>
                                      <p:to>
                                        <p:strVal val="visible"/>
                                      </p:to>
                                    </p:set>
                                    <p:animEffect transition="in" filter="box(in)">
                                      <p:cBhvr>
                                        <p:cTn id="41" dur="500"/>
                                        <p:tgtEl>
                                          <p:spTgt spid="8296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82965"/>
                                        </p:tgtEl>
                                        <p:attrNameLst>
                                          <p:attrName>style.visibility</p:attrName>
                                        </p:attrNameLst>
                                      </p:cBhvr>
                                      <p:to>
                                        <p:strVal val="visible"/>
                                      </p:to>
                                    </p:set>
                                    <p:animEffect transition="in" filter="box(in)">
                                      <p:cBhvr>
                                        <p:cTn id="46" dur="500"/>
                                        <p:tgtEl>
                                          <p:spTgt spid="82965"/>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500"/>
                                        <p:tgtEl>
                                          <p:spTgt spid="1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82966"/>
                                        </p:tgtEl>
                                        <p:attrNameLst>
                                          <p:attrName>style.visibility</p:attrName>
                                        </p:attrNameLst>
                                      </p:cBhvr>
                                      <p:to>
                                        <p:strVal val="visible"/>
                                      </p:to>
                                    </p:set>
                                    <p:animEffect transition="in" filter="box(in)">
                                      <p:cBhvr>
                                        <p:cTn id="54" dur="500"/>
                                        <p:tgtEl>
                                          <p:spTgt spid="82966"/>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ox(in)">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82967"/>
                                        </p:tgtEl>
                                        <p:attrNameLst>
                                          <p:attrName>style.visibility</p:attrName>
                                        </p:attrNameLst>
                                      </p:cBhvr>
                                      <p:to>
                                        <p:strVal val="visible"/>
                                      </p:to>
                                    </p:set>
                                    <p:animEffect transition="in" filter="box(in)">
                                      <p:cBhvr>
                                        <p:cTn id="62" dur="500"/>
                                        <p:tgtEl>
                                          <p:spTgt spid="82967"/>
                                        </p:tgtEl>
                                      </p:cBhvr>
                                    </p:animEffect>
                                  </p:childTnLst>
                                </p:cTn>
                              </p:par>
                              <p:par>
                                <p:cTn id="63" presetID="4" presetClass="entr" presetSubtype="16"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ox(in)">
                                      <p:cBhvr>
                                        <p:cTn id="65" dur="500"/>
                                        <p:tgtEl>
                                          <p:spTgt spid="2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82969"/>
                                        </p:tgtEl>
                                        <p:attrNameLst>
                                          <p:attrName>style.visibility</p:attrName>
                                        </p:attrNameLst>
                                      </p:cBhvr>
                                      <p:to>
                                        <p:strVal val="visible"/>
                                      </p:to>
                                    </p:set>
                                    <p:animEffect transition="in" filter="box(in)">
                                      <p:cBhvr>
                                        <p:cTn id="70" dur="500"/>
                                        <p:tgtEl>
                                          <p:spTgt spid="82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82960" grpId="0" animBg="1"/>
      <p:bldP spid="82961" grpId="0"/>
      <p:bldP spid="82962" grpId="0"/>
      <p:bldP spid="82963" grpId="0"/>
      <p:bldP spid="82964" grpId="0" animBg="1"/>
      <p:bldP spid="82965" grpId="0"/>
      <p:bldP spid="82966" grpId="0"/>
      <p:bldP spid="82967" grpId="0"/>
      <p:bldP spid="82968" grpId="0"/>
      <p:bldP spid="8296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2135188" y="404813"/>
            <a:ext cx="7848600" cy="1008062"/>
          </a:xfrm>
          <a:prstGeom prst="rect">
            <a:avLst/>
          </a:prstGeom>
          <a:solidFill>
            <a:srgbClr val="FFCCCC"/>
          </a:solidFill>
          <a:ln w="9525">
            <a:solidFill>
              <a:srgbClr val="FF00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rgbClr val="000000"/>
                </a:solidFill>
                <a:latin typeface="Times New Roman" panose="02020603050405020304" pitchFamily="18" charset="0"/>
                <a:cs typeface="Times New Roman" panose="02020603050405020304" pitchFamily="18" charset="0"/>
              </a:rPr>
              <a:t>2</a:t>
            </a:r>
            <a:r>
              <a:rPr lang="vi-VN" altLang="en-US">
                <a:solidFill>
                  <a:srgbClr val="000000"/>
                </a:solidFill>
                <a:latin typeface="Times New Roman" panose="02020603050405020304" pitchFamily="18" charset="0"/>
                <a:cs typeface="Times New Roman" panose="02020603050405020304" pitchFamily="18" charset="0"/>
              </a:rPr>
              <a:t>b) Em </a:t>
            </a:r>
            <a:r>
              <a:rPr lang="en-US" altLang="en-US">
                <a:solidFill>
                  <a:srgbClr val="000000"/>
                </a:solidFill>
                <a:latin typeface="Times New Roman" panose="02020603050405020304" pitchFamily="18" charset="0"/>
                <a:cs typeface="Times New Roman" panose="02020603050405020304" pitchFamily="18" charset="0"/>
              </a:rPr>
              <a:t>sẽ làm gì khi bạn em có chuyện buồn hoặc gặp khó khăn hoạn nạn?</a:t>
            </a:r>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99335" name="Text Box 7"/>
          <p:cNvSpPr txBox="1">
            <a:spLocks noChangeArrowheads="1"/>
          </p:cNvSpPr>
          <p:nvPr/>
        </p:nvSpPr>
        <p:spPr bwMode="auto">
          <a:xfrm>
            <a:off x="1990726" y="1989139"/>
            <a:ext cx="7993063" cy="3025775"/>
          </a:xfrm>
          <a:prstGeom prst="rect">
            <a:avLst/>
          </a:prstGeom>
          <a:solidFill>
            <a:schemeClr val="bg1"/>
          </a:solidFill>
          <a:ln w="9525">
            <a:solidFill>
              <a:srgbClr val="FF00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00"/>
                </a:solidFill>
                <a:latin typeface="Times New Roman" panose="02020603050405020304" pitchFamily="18" charset="0"/>
              </a:rPr>
              <a:t>     </a:t>
            </a:r>
            <a:r>
              <a:rPr lang="en-US" altLang="en-US">
                <a:solidFill>
                  <a:srgbClr val="0000CC"/>
                </a:solidFill>
                <a:latin typeface="Times New Roman" panose="02020603050405020304" pitchFamily="18" charset="0"/>
              </a:rPr>
              <a:t>Khi bạn có chuyện buồn, em cần động viên an ủi bạn hoặc giúp đỡ bạn bằng những việc làm phù hợp với khả năng(như giúp bạn chép bài, giảng lại bài cho bạn nếu bạn phải nghỉ học; giúp bạn làm một số việc nhà;…) để bạn có thêm sức mạnh vượt qua khó khăn. </a:t>
            </a:r>
          </a:p>
        </p:txBody>
      </p:sp>
    </p:spTree>
    <p:extLst>
      <p:ext uri="{BB962C8B-B14F-4D97-AF65-F5344CB8AC3E}">
        <p14:creationId xmlns:p14="http://schemas.microsoft.com/office/powerpoint/2010/main" val="3049055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9335"/>
                                        </p:tgtEl>
                                        <p:attrNameLst>
                                          <p:attrName>style.visibility</p:attrName>
                                        </p:attrNameLst>
                                      </p:cBhvr>
                                      <p:to>
                                        <p:strVal val="visible"/>
                                      </p:to>
                                    </p:set>
                                    <p:anim calcmode="lin" valueType="num">
                                      <p:cBhvr additive="base">
                                        <p:cTn id="12" dur="500" fill="hold"/>
                                        <p:tgtEl>
                                          <p:spTgt spid="99335"/>
                                        </p:tgtEl>
                                        <p:attrNameLst>
                                          <p:attrName>ppt_x</p:attrName>
                                        </p:attrNameLst>
                                      </p:cBhvr>
                                      <p:tavLst>
                                        <p:tav tm="0">
                                          <p:val>
                                            <p:strVal val="#ppt_x"/>
                                          </p:val>
                                        </p:tav>
                                        <p:tav tm="100000">
                                          <p:val>
                                            <p:strVal val="#ppt_x"/>
                                          </p:val>
                                        </p:tav>
                                      </p:tavLst>
                                    </p:anim>
                                    <p:anim calcmode="lin" valueType="num">
                                      <p:cBhvr additive="base">
                                        <p:cTn id="13" dur="500" fill="hold"/>
                                        <p:tgtEl>
                                          <p:spTgt spid="993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93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966750" y="198262"/>
            <a:ext cx="72723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2800" dirty="0">
                <a:latin typeface="Times New Roman" panose="02020603050405020304" pitchFamily="18" charset="0"/>
              </a:rPr>
              <a:t>Thứ  ngày  tháng 10 năm 2021                 </a:t>
            </a:r>
          </a:p>
          <a:p>
            <a:pPr algn="r">
              <a:spcBef>
                <a:spcPct val="50000"/>
              </a:spcBef>
            </a:pPr>
            <a:r>
              <a:rPr lang="en-US" altLang="en-US" sz="2800" dirty="0" smtClean="0">
                <a:solidFill>
                  <a:srgbClr val="0000CC"/>
                </a:solidFill>
                <a:latin typeface="Times New Roman" panose="02020603050405020304" pitchFamily="18" charset="0"/>
              </a:rPr>
              <a:t>                </a:t>
            </a:r>
            <a:endParaRPr lang="en-US" altLang="en-US" sz="2800" dirty="0">
              <a:solidFill>
                <a:srgbClr val="0000CC"/>
              </a:solidFill>
              <a:latin typeface="Times New Roman" panose="02020603050405020304" pitchFamily="18" charset="0"/>
            </a:endParaRPr>
          </a:p>
        </p:txBody>
      </p:sp>
      <p:sp>
        <p:nvSpPr>
          <p:cNvPr id="7171" name="Text Box 3"/>
          <p:cNvSpPr txBox="1">
            <a:spLocks noChangeArrowheads="1"/>
          </p:cNvSpPr>
          <p:nvPr/>
        </p:nvSpPr>
        <p:spPr bwMode="auto">
          <a:xfrm>
            <a:off x="4222751" y="1038226"/>
            <a:ext cx="5392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bạn (tiết 1) </a:t>
            </a:r>
          </a:p>
        </p:txBody>
      </p:sp>
      <p:sp>
        <p:nvSpPr>
          <p:cNvPr id="7172"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a:t>
            </a:r>
            <a:r>
              <a:rPr lang="en-US" altLang="en-US" sz="2800" u="sng" dirty="0" smtClean="0">
                <a:latin typeface="Times New Roman" panose="02020603050405020304" pitchFamily="18" charset="0"/>
              </a:rPr>
              <a:t>đức:</a:t>
            </a:r>
            <a:r>
              <a:rPr lang="en-US" altLang="en-US" sz="2800" dirty="0" smtClean="0">
                <a:latin typeface="Times New Roman" panose="02020603050405020304" pitchFamily="18" charset="0"/>
              </a:rPr>
              <a:t> </a:t>
            </a:r>
            <a:endParaRPr lang="en-US" altLang="en-US" sz="2800" dirty="0">
              <a:latin typeface="Times New Roman" panose="02020603050405020304" pitchFamily="18" charset="0"/>
            </a:endParaRPr>
          </a:p>
        </p:txBody>
      </p:sp>
      <p:sp>
        <p:nvSpPr>
          <p:cNvPr id="62491" name="Text Box 27"/>
          <p:cNvSpPr txBox="1">
            <a:spLocks noChangeArrowheads="1"/>
          </p:cNvSpPr>
          <p:nvPr/>
        </p:nvSpPr>
        <p:spPr bwMode="auto">
          <a:xfrm>
            <a:off x="1992313" y="1484313"/>
            <a:ext cx="1439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latin typeface="Times New Roman" panose="02020603050405020304" pitchFamily="18" charset="0"/>
              </a:rPr>
              <a:t>Gợi ý</a:t>
            </a:r>
            <a:r>
              <a:rPr lang="en-US" altLang="en-US" sz="2800" dirty="0">
                <a:latin typeface="Times New Roman" panose="02020603050405020304" pitchFamily="18" charset="0"/>
              </a:rPr>
              <a:t>: </a:t>
            </a:r>
          </a:p>
        </p:txBody>
      </p:sp>
      <p:sp>
        <p:nvSpPr>
          <p:cNvPr id="62492" name="Text Box 28"/>
          <p:cNvSpPr txBox="1">
            <a:spLocks noChangeArrowheads="1"/>
          </p:cNvSpPr>
          <p:nvPr/>
        </p:nvSpPr>
        <p:spPr bwMode="auto">
          <a:xfrm>
            <a:off x="1992314" y="2060576"/>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Chúc mừng bạn</a:t>
            </a:r>
            <a:r>
              <a:rPr lang="en-US" altLang="en-US" sz="2800" dirty="0">
                <a:solidFill>
                  <a:srgbClr val="0000CC"/>
                </a:solidFill>
                <a:latin typeface="Times New Roman" panose="02020603050405020304" pitchFamily="18" charset="0"/>
              </a:rPr>
              <a:t>: </a:t>
            </a:r>
          </a:p>
        </p:txBody>
      </p:sp>
      <p:sp>
        <p:nvSpPr>
          <p:cNvPr id="62493" name="Text Box 29"/>
          <p:cNvSpPr txBox="1">
            <a:spLocks noChangeArrowheads="1"/>
          </p:cNvSpPr>
          <p:nvPr/>
        </p:nvSpPr>
        <p:spPr bwMode="auto">
          <a:xfrm>
            <a:off x="6529388" y="1628776"/>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được điểm tốt. </a:t>
            </a:r>
          </a:p>
        </p:txBody>
      </p:sp>
      <p:sp>
        <p:nvSpPr>
          <p:cNvPr id="62494" name="Line 30"/>
          <p:cNvSpPr>
            <a:spLocks noChangeShapeType="1"/>
          </p:cNvSpPr>
          <p:nvPr/>
        </p:nvSpPr>
        <p:spPr bwMode="auto">
          <a:xfrm flipV="1">
            <a:off x="4943476" y="1989138"/>
            <a:ext cx="158591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2496" name="Picture 32"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2565401"/>
            <a:ext cx="7848600" cy="41052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178"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mtClean="0"/>
              <a:t>Tang Sơn</a:t>
            </a:r>
            <a:endParaRPr lang="en-US" altLang="en-US" smtClean="0"/>
          </a:p>
        </p:txBody>
      </p:sp>
    </p:spTree>
    <p:extLst>
      <p:ext uri="{BB962C8B-B14F-4D97-AF65-F5344CB8AC3E}">
        <p14:creationId xmlns:p14="http://schemas.microsoft.com/office/powerpoint/2010/main" val="20542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2491">
                                            <p:txEl>
                                              <p:pRg st="0" end="0"/>
                                            </p:txEl>
                                          </p:spTgt>
                                        </p:tgtEl>
                                        <p:attrNameLst>
                                          <p:attrName>style.visibility</p:attrName>
                                        </p:attrNameLst>
                                      </p:cBhvr>
                                      <p:to>
                                        <p:strVal val="visible"/>
                                      </p:to>
                                    </p:set>
                                    <p:animEffect transition="in" filter="box(in)">
                                      <p:cBhvr>
                                        <p:cTn id="7" dur="500"/>
                                        <p:tgtEl>
                                          <p:spTgt spid="6249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92">
                                            <p:txEl>
                                              <p:pRg st="0" end="0"/>
                                            </p:txEl>
                                          </p:spTgt>
                                        </p:tgtEl>
                                        <p:attrNameLst>
                                          <p:attrName>style.visibility</p:attrName>
                                        </p:attrNameLst>
                                      </p:cBhvr>
                                      <p:to>
                                        <p:strVal val="visible"/>
                                      </p:to>
                                    </p:set>
                                    <p:animEffect transition="in" filter="box(in)">
                                      <p:cBhvr>
                                        <p:cTn id="10" dur="500"/>
                                        <p:tgtEl>
                                          <p:spTgt spid="62492">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2494"/>
                                        </p:tgtEl>
                                        <p:attrNameLst>
                                          <p:attrName>style.visibility</p:attrName>
                                        </p:attrNameLst>
                                      </p:cBhvr>
                                      <p:to>
                                        <p:strVal val="visible"/>
                                      </p:to>
                                    </p:set>
                                    <p:animEffect transition="in" filter="circle(in)">
                                      <p:cBhvr>
                                        <p:cTn id="13" dur="2000"/>
                                        <p:tgtEl>
                                          <p:spTgt spid="6249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2493"/>
                                        </p:tgtEl>
                                        <p:attrNameLst>
                                          <p:attrName>style.visibility</p:attrName>
                                        </p:attrNameLst>
                                      </p:cBhvr>
                                      <p:to>
                                        <p:strVal val="visible"/>
                                      </p:to>
                                    </p:set>
                                    <p:animEffect transition="in" filter="box(in)">
                                      <p:cBhvr>
                                        <p:cTn id="16" dur="500"/>
                                        <p:tgtEl>
                                          <p:spTgt spid="62493"/>
                                        </p:tgtEl>
                                      </p:cBhvr>
                                    </p:animEffect>
                                  </p:childTnLst>
                                </p:cTn>
                              </p:par>
                              <p:par>
                                <p:cTn id="17" presetID="6" presetClass="entr" presetSubtype="32" fill="hold" nodeType="withEffect">
                                  <p:stCondLst>
                                    <p:cond delay="0"/>
                                  </p:stCondLst>
                                  <p:childTnLst>
                                    <p:set>
                                      <p:cBhvr>
                                        <p:cTn id="18" dur="1" fill="hold">
                                          <p:stCondLst>
                                            <p:cond delay="0"/>
                                          </p:stCondLst>
                                        </p:cTn>
                                        <p:tgtEl>
                                          <p:spTgt spid="62496"/>
                                        </p:tgtEl>
                                        <p:attrNameLst>
                                          <p:attrName>style.visibility</p:attrName>
                                        </p:attrNameLst>
                                      </p:cBhvr>
                                      <p:to>
                                        <p:strVal val="visible"/>
                                      </p:to>
                                    </p:set>
                                    <p:animEffect transition="in" filter="circle(out)">
                                      <p:cBhvr>
                                        <p:cTn id="19" dur="2000"/>
                                        <p:tgtEl>
                                          <p:spTgt spid="62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9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Thứ  ngày  tháng 10 năm 2021</a:t>
            </a:r>
            <a:r>
              <a:rPr lang="en-US" altLang="en-US" sz="2800" dirty="0" smtClean="0">
                <a:solidFill>
                  <a:srgbClr val="0000CC"/>
                </a:solidFill>
                <a:latin typeface="Times New Roman" panose="02020603050405020304" pitchFamily="18" charset="0"/>
              </a:rPr>
              <a:t>                 </a:t>
            </a:r>
            <a:endParaRPr lang="en-US" altLang="en-US" sz="2800" dirty="0">
              <a:solidFill>
                <a:srgbClr val="0000CC"/>
              </a:solidFill>
              <a:latin typeface="Times New Roman" panose="02020603050405020304" pitchFamily="18" charset="0"/>
            </a:endParaRPr>
          </a:p>
        </p:txBody>
      </p:sp>
      <p:sp>
        <p:nvSpPr>
          <p:cNvPr id="8195" name="Text Box 3"/>
          <p:cNvSpPr txBox="1">
            <a:spLocks noChangeArrowheads="1"/>
          </p:cNvSpPr>
          <p:nvPr/>
        </p:nvSpPr>
        <p:spPr bwMode="auto">
          <a:xfrm>
            <a:off x="4222751" y="1038226"/>
            <a:ext cx="5613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bạn (tiết 1)</a:t>
            </a:r>
          </a:p>
        </p:txBody>
      </p:sp>
      <p:sp>
        <p:nvSpPr>
          <p:cNvPr id="8196"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đức</a:t>
            </a:r>
            <a:r>
              <a:rPr lang="en-US" altLang="en-US" sz="2800" dirty="0">
                <a:latin typeface="Times New Roman" panose="02020603050405020304" pitchFamily="18" charset="0"/>
              </a:rPr>
              <a:t> </a:t>
            </a:r>
          </a:p>
        </p:txBody>
      </p:sp>
      <p:sp>
        <p:nvSpPr>
          <p:cNvPr id="8197" name="Text Box 5"/>
          <p:cNvSpPr txBox="1">
            <a:spLocks noChangeArrowheads="1"/>
          </p:cNvSpPr>
          <p:nvPr/>
        </p:nvSpPr>
        <p:spPr bwMode="auto">
          <a:xfrm>
            <a:off x="1992313" y="1484313"/>
            <a:ext cx="1439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latin typeface="Times New Roman" panose="02020603050405020304" pitchFamily="18" charset="0"/>
              </a:rPr>
              <a:t>Gợi ý</a:t>
            </a:r>
            <a:r>
              <a:rPr lang="en-US" altLang="en-US" sz="2800" dirty="0">
                <a:latin typeface="Times New Roman" panose="02020603050405020304" pitchFamily="18" charset="0"/>
              </a:rPr>
              <a:t>:</a:t>
            </a:r>
            <a:r>
              <a:rPr lang="en-US" altLang="en-US" sz="2800" dirty="0">
                <a:solidFill>
                  <a:srgbClr val="0000CC"/>
                </a:solidFill>
                <a:latin typeface="Times New Roman" panose="02020603050405020304" pitchFamily="18" charset="0"/>
              </a:rPr>
              <a:t> </a:t>
            </a:r>
          </a:p>
        </p:txBody>
      </p:sp>
      <p:sp>
        <p:nvSpPr>
          <p:cNvPr id="8198" name="Text Box 6"/>
          <p:cNvSpPr txBox="1">
            <a:spLocks noChangeArrowheads="1"/>
          </p:cNvSpPr>
          <p:nvPr/>
        </p:nvSpPr>
        <p:spPr bwMode="auto">
          <a:xfrm>
            <a:off x="1992314" y="2060576"/>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Chúc mừng bạn: </a:t>
            </a:r>
          </a:p>
        </p:txBody>
      </p:sp>
      <p:sp>
        <p:nvSpPr>
          <p:cNvPr id="8199" name="Text Box 7"/>
          <p:cNvSpPr txBox="1">
            <a:spLocks noChangeArrowheads="1"/>
          </p:cNvSpPr>
          <p:nvPr/>
        </p:nvSpPr>
        <p:spPr bwMode="auto">
          <a:xfrm>
            <a:off x="6008688" y="1628776"/>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được điểm tốt</a:t>
            </a:r>
            <a:r>
              <a:rPr lang="en-US" altLang="en-US" sz="2800" dirty="0">
                <a:solidFill>
                  <a:srgbClr val="0000CC"/>
                </a:solidFill>
                <a:latin typeface="Times New Roman" panose="02020603050405020304" pitchFamily="18" charset="0"/>
              </a:rPr>
              <a:t>. </a:t>
            </a:r>
          </a:p>
        </p:txBody>
      </p:sp>
      <p:sp>
        <p:nvSpPr>
          <p:cNvPr id="8200" name="Line 8"/>
          <p:cNvSpPr>
            <a:spLocks noChangeShapeType="1"/>
          </p:cNvSpPr>
          <p:nvPr/>
        </p:nvSpPr>
        <p:spPr bwMode="auto">
          <a:xfrm flipV="1">
            <a:off x="4943475" y="2060576"/>
            <a:ext cx="865188"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4" name="Line 12"/>
          <p:cNvSpPr>
            <a:spLocks noChangeShapeType="1"/>
          </p:cNvSpPr>
          <p:nvPr/>
        </p:nvSpPr>
        <p:spPr bwMode="auto">
          <a:xfrm>
            <a:off x="4943475" y="2349500"/>
            <a:ext cx="865188"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Text Box 13"/>
          <p:cNvSpPr txBox="1">
            <a:spLocks noChangeArrowheads="1"/>
          </p:cNvSpPr>
          <p:nvPr/>
        </p:nvSpPr>
        <p:spPr bwMode="auto">
          <a:xfrm>
            <a:off x="5951538" y="2046288"/>
            <a:ext cx="4211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thành công. </a:t>
            </a:r>
          </a:p>
        </p:txBody>
      </p:sp>
      <p:sp>
        <p:nvSpPr>
          <p:cNvPr id="64526" name="Line 14"/>
          <p:cNvSpPr>
            <a:spLocks noChangeShapeType="1"/>
          </p:cNvSpPr>
          <p:nvPr/>
        </p:nvSpPr>
        <p:spPr bwMode="auto">
          <a:xfrm>
            <a:off x="4943476" y="2349500"/>
            <a:ext cx="936625"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Text Box 15"/>
          <p:cNvSpPr txBox="1">
            <a:spLocks noChangeArrowheads="1"/>
          </p:cNvSpPr>
          <p:nvPr/>
        </p:nvSpPr>
        <p:spPr bwMode="auto">
          <a:xfrm>
            <a:off x="5951539" y="2552701"/>
            <a:ext cx="2663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Sinh nhật bạn </a:t>
            </a:r>
          </a:p>
        </p:txBody>
      </p:sp>
      <p:pic>
        <p:nvPicPr>
          <p:cNvPr id="64528" name="Picture 16" descr="C4DDF207"/>
          <p:cNvPicPr>
            <a:picLocks noChangeAspect="1" noChangeArrowheads="1"/>
          </p:cNvPicPr>
          <p:nvPr/>
        </p:nvPicPr>
        <p:blipFill>
          <a:blip r:embed="rId3">
            <a:extLst>
              <a:ext uri="{28A0092B-C50C-407E-A947-70E740481C1C}">
                <a14:useLocalDpi xmlns:a14="http://schemas.microsoft.com/office/drawing/2010/main" val="0"/>
              </a:ext>
            </a:extLst>
          </a:blip>
          <a:srcRect l="56941" t="20633" r="27322" b="49315"/>
          <a:stretch>
            <a:fillRect/>
          </a:stretch>
        </p:blipFill>
        <p:spPr bwMode="auto">
          <a:xfrm>
            <a:off x="3648076" y="3068639"/>
            <a:ext cx="51847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Footer Placeholder 1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mtClean="0"/>
              <a:t>Tang Sơn</a:t>
            </a:r>
            <a:endParaRPr lang="en-US" altLang="en-US" smtClean="0"/>
          </a:p>
        </p:txBody>
      </p:sp>
    </p:spTree>
    <p:extLst>
      <p:ext uri="{BB962C8B-B14F-4D97-AF65-F5344CB8AC3E}">
        <p14:creationId xmlns:p14="http://schemas.microsoft.com/office/powerpoint/2010/main" val="847299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box(in)">
                                      <p:cBhvr>
                                        <p:cTn id="7" dur="500"/>
                                        <p:tgtEl>
                                          <p:spTgt spid="64525"/>
                                        </p:tgtEl>
                                      </p:cBhvr>
                                    </p:animEffect>
                                  </p:childTnLst>
                                </p:cTn>
                              </p:par>
                              <p:par>
                                <p:cTn id="8" presetID="6" presetClass="entr" presetSubtype="16" fill="hold"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circle(in)">
                                      <p:cBhvr>
                                        <p:cTn id="10" dur="2000"/>
                                        <p:tgtEl>
                                          <p:spTgt spid="645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64526"/>
                                        </p:tgtEl>
                                        <p:attrNameLst>
                                          <p:attrName>style.visibility</p:attrName>
                                        </p:attrNameLst>
                                      </p:cBhvr>
                                      <p:to>
                                        <p:strVal val="visible"/>
                                      </p:to>
                                    </p:set>
                                    <p:animEffect transition="in" filter="circle(in)">
                                      <p:cBhvr>
                                        <p:cTn id="15" dur="2000"/>
                                        <p:tgtEl>
                                          <p:spTgt spid="6452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4527"/>
                                        </p:tgtEl>
                                        <p:attrNameLst>
                                          <p:attrName>style.visibility</p:attrName>
                                        </p:attrNameLst>
                                      </p:cBhvr>
                                      <p:to>
                                        <p:strVal val="visible"/>
                                      </p:to>
                                    </p:set>
                                    <p:animEffect transition="in" filter="circle(in)">
                                      <p:cBhvr>
                                        <p:cTn id="18" dur="2000"/>
                                        <p:tgtEl>
                                          <p:spTgt spid="64527"/>
                                        </p:tgtEl>
                                      </p:cBhvr>
                                    </p:animEffect>
                                  </p:childTnLst>
                                </p:cTn>
                              </p:par>
                              <p:par>
                                <p:cTn id="19" presetID="14" presetClass="entr" presetSubtype="10" fill="hold" nodeType="withEffect">
                                  <p:stCondLst>
                                    <p:cond delay="0"/>
                                  </p:stCondLst>
                                  <p:childTnLst>
                                    <p:set>
                                      <p:cBhvr>
                                        <p:cTn id="20" dur="1" fill="hold">
                                          <p:stCondLst>
                                            <p:cond delay="0"/>
                                          </p:stCondLst>
                                        </p:cTn>
                                        <p:tgtEl>
                                          <p:spTgt spid="64528"/>
                                        </p:tgtEl>
                                        <p:attrNameLst>
                                          <p:attrName>style.visibility</p:attrName>
                                        </p:attrNameLst>
                                      </p:cBhvr>
                                      <p:to>
                                        <p:strVal val="visible"/>
                                      </p:to>
                                    </p:set>
                                    <p:animEffect transition="in" filter="randombar(horizontal)">
                                      <p:cBhvr>
                                        <p:cTn id="21" dur="500"/>
                                        <p:tgtEl>
                                          <p:spTgt spid="64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p:bldP spid="645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5420623" y="1487374"/>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87D08F96-47F9-48B1-90BF-3D6AE3BF99C0}"/>
              </a:ext>
            </a:extLst>
          </p:cNvPr>
          <p:cNvSpPr/>
          <p:nvPr/>
        </p:nvSpPr>
        <p:spPr>
          <a:xfrm>
            <a:off x="6169365" y="2151731"/>
            <a:ext cx="3440035" cy="2554545"/>
          </a:xfrm>
          <a:prstGeom prst="rect">
            <a:avLst/>
          </a:prstGeom>
        </p:spPr>
        <p:txBody>
          <a:bodyPr wrap="square">
            <a:spAutoFit/>
          </a:bodyPr>
          <a:lstStyle/>
          <a:p>
            <a:pPr algn="ctr"/>
            <a:r>
              <a:rPr lang="en-US" altLang="zh-CN" sz="8000" dirty="0" smtClean="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Khởi động</a:t>
            </a:r>
            <a:endParaRPr lang="zh-CN" altLang="en-US" sz="80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D98A07F2-3FB8-44AB-93AC-6019EDD86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8564">
            <a:off x="10061949" y="1563209"/>
            <a:ext cx="1058143" cy="1481400"/>
          </a:xfrm>
          <a:prstGeom prst="rect">
            <a:avLst/>
          </a:prstGeom>
        </p:spPr>
      </p:pic>
      <p:pic>
        <p:nvPicPr>
          <p:cNvPr id="5" name="Picture 4">
            <a:extLst>
              <a:ext uri="{FF2B5EF4-FFF2-40B4-BE49-F238E27FC236}">
                <a16:creationId xmlns:a16="http://schemas.microsoft.com/office/drawing/2014/main" id="{EE2EE954-5239-42AC-8802-BEFAFF1D1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7182">
            <a:off x="6438344" y="1138322"/>
            <a:ext cx="872803" cy="1221923"/>
          </a:xfrm>
          <a:prstGeom prst="rect">
            <a:avLst/>
          </a:prstGeom>
        </p:spPr>
      </p:pic>
    </p:spTree>
    <p:extLst>
      <p:ext uri="{BB962C8B-B14F-4D97-AF65-F5344CB8AC3E}">
        <p14:creationId xmlns:p14="http://schemas.microsoft.com/office/powerpoint/2010/main" val="23548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2800" dirty="0">
                <a:latin typeface="Times New Roman" panose="02020603050405020304" pitchFamily="18" charset="0"/>
              </a:rPr>
              <a:t>Thứ </a:t>
            </a:r>
            <a:r>
              <a:rPr lang="en-US" altLang="en-US" sz="2800" dirty="0" smtClean="0">
                <a:latin typeface="Times New Roman" panose="02020603050405020304" pitchFamily="18" charset="0"/>
              </a:rPr>
              <a:t>ngày  </a:t>
            </a:r>
            <a:r>
              <a:rPr lang="en-US" altLang="en-US" sz="2800" dirty="0">
                <a:latin typeface="Times New Roman" panose="02020603050405020304" pitchFamily="18" charset="0"/>
              </a:rPr>
              <a:t>tháng 10 năm 2021                 </a:t>
            </a:r>
          </a:p>
        </p:txBody>
      </p:sp>
      <p:sp>
        <p:nvSpPr>
          <p:cNvPr id="9219" name="Text Box 3"/>
          <p:cNvSpPr txBox="1">
            <a:spLocks noChangeArrowheads="1"/>
          </p:cNvSpPr>
          <p:nvPr/>
        </p:nvSpPr>
        <p:spPr bwMode="auto">
          <a:xfrm>
            <a:off x="4222751" y="1038226"/>
            <a:ext cx="6214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bạn (tiết 1)</a:t>
            </a:r>
            <a:endParaRPr lang="en-US" altLang="en-US" sz="2800" dirty="0">
              <a:solidFill>
                <a:schemeClr val="tx2"/>
              </a:solidFill>
              <a:latin typeface="Times New Roman" panose="02020603050405020304" pitchFamily="18" charset="0"/>
            </a:endParaRPr>
          </a:p>
        </p:txBody>
      </p:sp>
      <p:sp>
        <p:nvSpPr>
          <p:cNvPr id="9220"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a:t>
            </a:r>
            <a:r>
              <a:rPr lang="en-US" altLang="en-US" sz="2800" u="sng" dirty="0" smtClean="0">
                <a:latin typeface="Times New Roman" panose="02020603050405020304" pitchFamily="18" charset="0"/>
              </a:rPr>
              <a:t>đức:</a:t>
            </a:r>
            <a:r>
              <a:rPr lang="en-US" altLang="en-US" sz="2800" dirty="0" smtClean="0">
                <a:latin typeface="Times New Roman" panose="02020603050405020304" pitchFamily="18" charset="0"/>
              </a:rPr>
              <a:t> </a:t>
            </a:r>
            <a:endParaRPr lang="en-US" altLang="en-US" sz="2800" dirty="0">
              <a:latin typeface="Times New Roman" panose="02020603050405020304" pitchFamily="18" charset="0"/>
            </a:endParaRPr>
          </a:p>
        </p:txBody>
      </p:sp>
      <p:sp>
        <p:nvSpPr>
          <p:cNvPr id="9221" name="Text Box 5"/>
          <p:cNvSpPr txBox="1">
            <a:spLocks noChangeArrowheads="1"/>
          </p:cNvSpPr>
          <p:nvPr/>
        </p:nvSpPr>
        <p:spPr bwMode="auto">
          <a:xfrm>
            <a:off x="1992313" y="1484313"/>
            <a:ext cx="1439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latin typeface="Times New Roman" panose="02020603050405020304" pitchFamily="18" charset="0"/>
              </a:rPr>
              <a:t>Gợi ý</a:t>
            </a:r>
            <a:r>
              <a:rPr lang="en-US" altLang="en-US" sz="2800" dirty="0">
                <a:latin typeface="Times New Roman" panose="02020603050405020304" pitchFamily="18" charset="0"/>
              </a:rPr>
              <a:t>: </a:t>
            </a:r>
          </a:p>
        </p:txBody>
      </p:sp>
      <p:sp>
        <p:nvSpPr>
          <p:cNvPr id="9222" name="Text Box 6"/>
          <p:cNvSpPr txBox="1">
            <a:spLocks noChangeArrowheads="1"/>
          </p:cNvSpPr>
          <p:nvPr/>
        </p:nvSpPr>
        <p:spPr bwMode="auto">
          <a:xfrm>
            <a:off x="1992314" y="2060576"/>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Chúc mừng bạn: </a:t>
            </a:r>
          </a:p>
        </p:txBody>
      </p:sp>
      <p:sp>
        <p:nvSpPr>
          <p:cNvPr id="9223" name="Text Box 7"/>
          <p:cNvSpPr txBox="1">
            <a:spLocks noChangeArrowheads="1"/>
          </p:cNvSpPr>
          <p:nvPr/>
        </p:nvSpPr>
        <p:spPr bwMode="auto">
          <a:xfrm>
            <a:off x="5767388" y="1628776"/>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được điểm tốt. </a:t>
            </a:r>
          </a:p>
        </p:txBody>
      </p:sp>
      <p:sp>
        <p:nvSpPr>
          <p:cNvPr id="9224" name="Line 8"/>
          <p:cNvSpPr>
            <a:spLocks noChangeShapeType="1"/>
          </p:cNvSpPr>
          <p:nvPr/>
        </p:nvSpPr>
        <p:spPr bwMode="auto">
          <a:xfrm flipV="1">
            <a:off x="4943476" y="1989138"/>
            <a:ext cx="72072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Line 9"/>
          <p:cNvSpPr>
            <a:spLocks noChangeShapeType="1"/>
          </p:cNvSpPr>
          <p:nvPr/>
        </p:nvSpPr>
        <p:spPr bwMode="auto">
          <a:xfrm>
            <a:off x="4943476" y="2349500"/>
            <a:ext cx="720725"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0"/>
          <p:cNvSpPr txBox="1">
            <a:spLocks noChangeArrowheads="1"/>
          </p:cNvSpPr>
          <p:nvPr/>
        </p:nvSpPr>
        <p:spPr bwMode="auto">
          <a:xfrm>
            <a:off x="5764214" y="2060576"/>
            <a:ext cx="4211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làm được một việc tốt. </a:t>
            </a:r>
          </a:p>
        </p:txBody>
      </p:sp>
      <p:sp>
        <p:nvSpPr>
          <p:cNvPr id="9227" name="Line 11"/>
          <p:cNvSpPr>
            <a:spLocks noChangeShapeType="1"/>
          </p:cNvSpPr>
          <p:nvPr/>
        </p:nvSpPr>
        <p:spPr bwMode="auto">
          <a:xfrm>
            <a:off x="4943476" y="2349501"/>
            <a:ext cx="72072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8" name="Text Box 12"/>
          <p:cNvSpPr txBox="1">
            <a:spLocks noChangeArrowheads="1"/>
          </p:cNvSpPr>
          <p:nvPr/>
        </p:nvSpPr>
        <p:spPr bwMode="auto">
          <a:xfrm>
            <a:off x="5710239" y="2552701"/>
            <a:ext cx="2663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Sinh nhật bạn </a:t>
            </a:r>
          </a:p>
        </p:txBody>
      </p:sp>
      <p:sp>
        <p:nvSpPr>
          <p:cNvPr id="65550" name="Text Box 14"/>
          <p:cNvSpPr txBox="1">
            <a:spLocks noChangeArrowheads="1"/>
          </p:cNvSpPr>
          <p:nvPr/>
        </p:nvSpPr>
        <p:spPr bwMode="auto">
          <a:xfrm>
            <a:off x="1992314" y="3125788"/>
            <a:ext cx="3311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Chia sẻ với bạn khi: </a:t>
            </a:r>
          </a:p>
        </p:txBody>
      </p:sp>
      <p:sp>
        <p:nvSpPr>
          <p:cNvPr id="9230" name="Text Box 15"/>
          <p:cNvSpPr txBox="1">
            <a:spLocks noChangeArrowheads="1"/>
          </p:cNvSpPr>
          <p:nvPr/>
        </p:nvSpPr>
        <p:spPr bwMode="auto">
          <a:xfrm>
            <a:off x="6600825" y="4724401"/>
            <a:ext cx="2376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800">
              <a:solidFill>
                <a:srgbClr val="0000CC"/>
              </a:solidFill>
              <a:latin typeface="Times New Roman" panose="02020603050405020304" pitchFamily="18" charset="0"/>
            </a:endParaRPr>
          </a:p>
        </p:txBody>
      </p:sp>
      <p:sp>
        <p:nvSpPr>
          <p:cNvPr id="65552" name="Line 16"/>
          <p:cNvSpPr>
            <a:spLocks noChangeShapeType="1"/>
          </p:cNvSpPr>
          <p:nvPr/>
        </p:nvSpPr>
        <p:spPr bwMode="auto">
          <a:xfrm flipV="1">
            <a:off x="5232400" y="3213101"/>
            <a:ext cx="503238" cy="214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4" name="Text Box 18"/>
          <p:cNvSpPr txBox="1">
            <a:spLocks noChangeArrowheads="1"/>
          </p:cNvSpPr>
          <p:nvPr/>
        </p:nvSpPr>
        <p:spPr bwMode="auto">
          <a:xfrm>
            <a:off x="5519738" y="2997201"/>
            <a:ext cx="5148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Bạn gặp khó khăn trong học tập.</a:t>
            </a:r>
          </a:p>
        </p:txBody>
      </p:sp>
      <p:pic>
        <p:nvPicPr>
          <p:cNvPr id="65555" name="Picture 19" descr="34FCB224"/>
          <p:cNvPicPr>
            <a:picLocks noChangeAspect="1" noChangeArrowheads="1"/>
          </p:cNvPicPr>
          <p:nvPr/>
        </p:nvPicPr>
        <p:blipFill>
          <a:blip r:embed="rId3">
            <a:extLst>
              <a:ext uri="{28A0092B-C50C-407E-A947-70E740481C1C}">
                <a14:useLocalDpi xmlns:a14="http://schemas.microsoft.com/office/drawing/2010/main" val="0"/>
              </a:ext>
            </a:extLst>
          </a:blip>
          <a:srcRect l="35460" t="31778" r="27226" b="40247"/>
          <a:stretch>
            <a:fillRect/>
          </a:stretch>
        </p:blipFill>
        <p:spPr bwMode="auto">
          <a:xfrm>
            <a:off x="5519738" y="3573463"/>
            <a:ext cx="4679950" cy="2951162"/>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9234" name="Footer Placeholder 19"/>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mtClean="0"/>
              <a:t>Tang Sơn</a:t>
            </a:r>
            <a:endParaRPr lang="en-US" altLang="en-US" smtClean="0"/>
          </a:p>
        </p:txBody>
      </p:sp>
    </p:spTree>
    <p:extLst>
      <p:ext uri="{BB962C8B-B14F-4D97-AF65-F5344CB8AC3E}">
        <p14:creationId xmlns:p14="http://schemas.microsoft.com/office/powerpoint/2010/main" val="3793741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box(in)">
                                      <p:cBhvr>
                                        <p:cTn id="7" dur="500"/>
                                        <p:tgtEl>
                                          <p:spTgt spid="65550"/>
                                        </p:tgtEl>
                                      </p:cBhvr>
                                    </p:animEffect>
                                  </p:childTnLst>
                                </p:cTn>
                              </p:par>
                              <p:par>
                                <p:cTn id="8" presetID="6" presetClass="entr" presetSubtype="16" fill="hold" nodeType="withEffect">
                                  <p:stCondLst>
                                    <p:cond delay="0"/>
                                  </p:stCondLst>
                                  <p:childTnLst>
                                    <p:set>
                                      <p:cBhvr>
                                        <p:cTn id="9" dur="1" fill="hold">
                                          <p:stCondLst>
                                            <p:cond delay="0"/>
                                          </p:stCondLst>
                                        </p:cTn>
                                        <p:tgtEl>
                                          <p:spTgt spid="65552"/>
                                        </p:tgtEl>
                                        <p:attrNameLst>
                                          <p:attrName>style.visibility</p:attrName>
                                        </p:attrNameLst>
                                      </p:cBhvr>
                                      <p:to>
                                        <p:strVal val="visible"/>
                                      </p:to>
                                    </p:set>
                                    <p:animEffect transition="in" filter="circle(in)">
                                      <p:cBhvr>
                                        <p:cTn id="10" dur="2000"/>
                                        <p:tgtEl>
                                          <p:spTgt spid="6555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5554"/>
                                        </p:tgtEl>
                                        <p:attrNameLst>
                                          <p:attrName>style.visibility</p:attrName>
                                        </p:attrNameLst>
                                      </p:cBhvr>
                                      <p:to>
                                        <p:strVal val="visible"/>
                                      </p:to>
                                    </p:set>
                                    <p:animEffect transition="in" filter="box(in)">
                                      <p:cBhvr>
                                        <p:cTn id="13" dur="500"/>
                                        <p:tgtEl>
                                          <p:spTgt spid="65554"/>
                                        </p:tgtEl>
                                      </p:cBhvr>
                                    </p:animEffect>
                                  </p:childTnLst>
                                </p:cTn>
                              </p:par>
                              <p:par>
                                <p:cTn id="14" presetID="16" presetClass="entr" presetSubtype="26" fill="hold" nodeType="withEffect">
                                  <p:stCondLst>
                                    <p:cond delay="0"/>
                                  </p:stCondLst>
                                  <p:childTnLst>
                                    <p:set>
                                      <p:cBhvr>
                                        <p:cTn id="15" dur="1" fill="hold">
                                          <p:stCondLst>
                                            <p:cond delay="0"/>
                                          </p:stCondLst>
                                        </p:cTn>
                                        <p:tgtEl>
                                          <p:spTgt spid="65555"/>
                                        </p:tgtEl>
                                        <p:attrNameLst>
                                          <p:attrName>style.visibility</p:attrName>
                                        </p:attrNameLst>
                                      </p:cBhvr>
                                      <p:to>
                                        <p:strVal val="visible"/>
                                      </p:to>
                                    </p:set>
                                    <p:animEffect transition="in" filter="barn(inHorizontal)">
                                      <p:cBhvr>
                                        <p:cTn id="16" dur="500"/>
                                        <p:tgtEl>
                                          <p:spTgt spid="65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p:bldP spid="655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50000"/>
              </a:spcBef>
            </a:pPr>
            <a:r>
              <a:rPr lang="en-US" altLang="en-US" sz="2800" dirty="0">
                <a:latin typeface="Times New Roman" panose="02020603050405020304" pitchFamily="18" charset="0"/>
              </a:rPr>
              <a:t>Thứ </a:t>
            </a:r>
            <a:r>
              <a:rPr lang="en-US" altLang="en-US" sz="2800" dirty="0" smtClean="0">
                <a:latin typeface="Times New Roman" panose="02020603050405020304" pitchFamily="18" charset="0"/>
              </a:rPr>
              <a:t>  ngày  tháng </a:t>
            </a:r>
            <a:r>
              <a:rPr lang="en-US" altLang="en-US" sz="2800" dirty="0">
                <a:latin typeface="Times New Roman" panose="02020603050405020304" pitchFamily="18" charset="0"/>
              </a:rPr>
              <a:t>10 năm 2021                 </a:t>
            </a:r>
          </a:p>
        </p:txBody>
      </p:sp>
      <p:sp>
        <p:nvSpPr>
          <p:cNvPr id="10243" name="Text Box 3"/>
          <p:cNvSpPr txBox="1">
            <a:spLocks noChangeArrowheads="1"/>
          </p:cNvSpPr>
          <p:nvPr/>
        </p:nvSpPr>
        <p:spPr bwMode="auto">
          <a:xfrm>
            <a:off x="4222751" y="1038226"/>
            <a:ext cx="4537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solidFill>
                  <a:srgbClr val="FF3300"/>
                </a:solidFill>
                <a:latin typeface="Times New Roman" panose="02020603050405020304" pitchFamily="18" charset="0"/>
              </a:rPr>
              <a:t>Chia sẻ vui buồn cùng bạn </a:t>
            </a:r>
            <a:endParaRPr lang="en-US" altLang="en-US" sz="2800" dirty="0">
              <a:solidFill>
                <a:schemeClr val="tx2"/>
              </a:solidFill>
              <a:latin typeface="Times New Roman" panose="02020603050405020304" pitchFamily="18" charset="0"/>
            </a:endParaRPr>
          </a:p>
        </p:txBody>
      </p:sp>
      <p:sp>
        <p:nvSpPr>
          <p:cNvPr id="10244"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a:t>
            </a:r>
            <a:r>
              <a:rPr lang="en-US" altLang="en-US" sz="2800" u="sng" dirty="0" smtClean="0">
                <a:latin typeface="Times New Roman" panose="02020603050405020304" pitchFamily="18" charset="0"/>
              </a:rPr>
              <a:t>đức:</a:t>
            </a:r>
            <a:r>
              <a:rPr lang="en-US" altLang="en-US" sz="2800" dirty="0" smtClean="0">
                <a:latin typeface="Times New Roman" panose="02020603050405020304" pitchFamily="18" charset="0"/>
              </a:rPr>
              <a:t> </a:t>
            </a:r>
            <a:endParaRPr lang="en-US" altLang="en-US" sz="2800" dirty="0">
              <a:latin typeface="Times New Roman" panose="02020603050405020304" pitchFamily="18" charset="0"/>
            </a:endParaRPr>
          </a:p>
        </p:txBody>
      </p:sp>
      <p:sp>
        <p:nvSpPr>
          <p:cNvPr id="10245" name="Text Box 5"/>
          <p:cNvSpPr txBox="1">
            <a:spLocks noChangeArrowheads="1"/>
          </p:cNvSpPr>
          <p:nvPr/>
        </p:nvSpPr>
        <p:spPr bwMode="auto">
          <a:xfrm>
            <a:off x="1992313" y="1484313"/>
            <a:ext cx="1439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a:solidFill>
                  <a:srgbClr val="0000CC"/>
                </a:solidFill>
                <a:latin typeface="Times New Roman" panose="02020603050405020304" pitchFamily="18" charset="0"/>
              </a:rPr>
              <a:t>Gợi ý</a:t>
            </a:r>
            <a:r>
              <a:rPr lang="en-US" altLang="en-US" sz="2800">
                <a:solidFill>
                  <a:srgbClr val="0000CC"/>
                </a:solidFill>
                <a:latin typeface="Times New Roman" panose="02020603050405020304" pitchFamily="18" charset="0"/>
              </a:rPr>
              <a:t>: </a:t>
            </a:r>
          </a:p>
        </p:txBody>
      </p:sp>
      <p:sp>
        <p:nvSpPr>
          <p:cNvPr id="10246" name="Text Box 6"/>
          <p:cNvSpPr txBox="1">
            <a:spLocks noChangeArrowheads="1"/>
          </p:cNvSpPr>
          <p:nvPr/>
        </p:nvSpPr>
        <p:spPr bwMode="auto">
          <a:xfrm>
            <a:off x="1992314" y="2060576"/>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 Chúc mừng bạn: </a:t>
            </a:r>
          </a:p>
        </p:txBody>
      </p:sp>
      <p:sp>
        <p:nvSpPr>
          <p:cNvPr id="10247" name="Text Box 7"/>
          <p:cNvSpPr txBox="1">
            <a:spLocks noChangeArrowheads="1"/>
          </p:cNvSpPr>
          <p:nvPr/>
        </p:nvSpPr>
        <p:spPr bwMode="auto">
          <a:xfrm>
            <a:off x="5767388" y="1628776"/>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Bạn được điểm tốt. </a:t>
            </a:r>
          </a:p>
        </p:txBody>
      </p:sp>
      <p:sp>
        <p:nvSpPr>
          <p:cNvPr id="10248" name="Line 8"/>
          <p:cNvSpPr>
            <a:spLocks noChangeShapeType="1"/>
          </p:cNvSpPr>
          <p:nvPr/>
        </p:nvSpPr>
        <p:spPr bwMode="auto">
          <a:xfrm flipV="1">
            <a:off x="4943476" y="1989138"/>
            <a:ext cx="72072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9" name="Line 9"/>
          <p:cNvSpPr>
            <a:spLocks noChangeShapeType="1"/>
          </p:cNvSpPr>
          <p:nvPr/>
        </p:nvSpPr>
        <p:spPr bwMode="auto">
          <a:xfrm>
            <a:off x="4943476" y="2349500"/>
            <a:ext cx="720725"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0" name="Text Box 10"/>
          <p:cNvSpPr txBox="1">
            <a:spLocks noChangeArrowheads="1"/>
          </p:cNvSpPr>
          <p:nvPr/>
        </p:nvSpPr>
        <p:spPr bwMode="auto">
          <a:xfrm>
            <a:off x="5764214" y="2060576"/>
            <a:ext cx="4211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Bạn làm được một việc tốt. </a:t>
            </a:r>
          </a:p>
        </p:txBody>
      </p:sp>
      <p:sp>
        <p:nvSpPr>
          <p:cNvPr id="10251" name="Line 11"/>
          <p:cNvSpPr>
            <a:spLocks noChangeShapeType="1"/>
          </p:cNvSpPr>
          <p:nvPr/>
        </p:nvSpPr>
        <p:spPr bwMode="auto">
          <a:xfrm>
            <a:off x="4943476" y="2349501"/>
            <a:ext cx="72072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2" name="Text Box 12"/>
          <p:cNvSpPr txBox="1">
            <a:spLocks noChangeArrowheads="1"/>
          </p:cNvSpPr>
          <p:nvPr/>
        </p:nvSpPr>
        <p:spPr bwMode="auto">
          <a:xfrm>
            <a:off x="5710239" y="2552701"/>
            <a:ext cx="2663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Sinh nhật bạn </a:t>
            </a:r>
          </a:p>
        </p:txBody>
      </p:sp>
      <p:sp>
        <p:nvSpPr>
          <p:cNvPr id="10253" name="Text Box 13"/>
          <p:cNvSpPr txBox="1">
            <a:spLocks noChangeArrowheads="1"/>
          </p:cNvSpPr>
          <p:nvPr/>
        </p:nvSpPr>
        <p:spPr bwMode="auto">
          <a:xfrm>
            <a:off x="1992314" y="3125788"/>
            <a:ext cx="3311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 Chia sẻ với bạn khi: </a:t>
            </a:r>
          </a:p>
        </p:txBody>
      </p:sp>
      <p:sp>
        <p:nvSpPr>
          <p:cNvPr id="10254" name="Line 15"/>
          <p:cNvSpPr>
            <a:spLocks noChangeShapeType="1"/>
          </p:cNvSpPr>
          <p:nvPr/>
        </p:nvSpPr>
        <p:spPr bwMode="auto">
          <a:xfrm flipV="1">
            <a:off x="5232400" y="3213101"/>
            <a:ext cx="503238" cy="214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5" name="Text Box 16"/>
          <p:cNvSpPr txBox="1">
            <a:spLocks noChangeArrowheads="1"/>
          </p:cNvSpPr>
          <p:nvPr/>
        </p:nvSpPr>
        <p:spPr bwMode="auto">
          <a:xfrm>
            <a:off x="5519738" y="2997201"/>
            <a:ext cx="5148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0000CC"/>
                </a:solidFill>
                <a:latin typeface="Times New Roman" panose="02020603050405020304" pitchFamily="18" charset="0"/>
              </a:rPr>
              <a:t>Bạn gặp khó khăn trong học tập.</a:t>
            </a:r>
          </a:p>
        </p:txBody>
      </p:sp>
      <p:sp>
        <p:nvSpPr>
          <p:cNvPr id="67601" name="Line 17"/>
          <p:cNvSpPr>
            <a:spLocks noChangeShapeType="1"/>
          </p:cNvSpPr>
          <p:nvPr/>
        </p:nvSpPr>
        <p:spPr bwMode="auto">
          <a:xfrm>
            <a:off x="5146676" y="3500438"/>
            <a:ext cx="588963" cy="144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02" name="Text Box 18"/>
          <p:cNvSpPr txBox="1">
            <a:spLocks noChangeArrowheads="1"/>
          </p:cNvSpPr>
          <p:nvPr/>
        </p:nvSpPr>
        <p:spPr bwMode="auto">
          <a:xfrm>
            <a:off x="5697539" y="3476626"/>
            <a:ext cx="4643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Bạn có điều rủi ro, buồn khổ.</a:t>
            </a:r>
          </a:p>
        </p:txBody>
      </p:sp>
      <p:pic>
        <p:nvPicPr>
          <p:cNvPr id="67603" name="Picture 19" descr="FCDA7F30"/>
          <p:cNvPicPr>
            <a:picLocks noChangeAspect="1" noChangeArrowheads="1"/>
          </p:cNvPicPr>
          <p:nvPr/>
        </p:nvPicPr>
        <p:blipFill>
          <a:blip r:embed="rId3">
            <a:extLst>
              <a:ext uri="{28A0092B-C50C-407E-A947-70E740481C1C}">
                <a14:useLocalDpi xmlns:a14="http://schemas.microsoft.com/office/drawing/2010/main" val="0"/>
              </a:ext>
            </a:extLst>
          </a:blip>
          <a:srcRect l="28368" t="20271" r="32538" b="55984"/>
          <a:stretch>
            <a:fillRect/>
          </a:stretch>
        </p:blipFill>
        <p:spPr bwMode="auto">
          <a:xfrm>
            <a:off x="2135188" y="4005264"/>
            <a:ext cx="3600450" cy="2636837"/>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0259" name="Footer Placeholder 20"/>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mtClean="0"/>
              <a:t>Tang Sơn</a:t>
            </a:r>
            <a:endParaRPr lang="en-US" altLang="en-US" smtClean="0"/>
          </a:p>
        </p:txBody>
      </p:sp>
    </p:spTree>
    <p:extLst>
      <p:ext uri="{BB962C8B-B14F-4D97-AF65-F5344CB8AC3E}">
        <p14:creationId xmlns:p14="http://schemas.microsoft.com/office/powerpoint/2010/main" val="326879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box(in)">
                                      <p:cBhvr>
                                        <p:cTn id="7" dur="500"/>
                                        <p:tgtEl>
                                          <p:spTgt spid="6760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7602"/>
                                        </p:tgtEl>
                                        <p:attrNameLst>
                                          <p:attrName>style.visibility</p:attrName>
                                        </p:attrNameLst>
                                      </p:cBhvr>
                                      <p:to>
                                        <p:strVal val="visible"/>
                                      </p:to>
                                    </p:set>
                                    <p:animEffect transition="in" filter="box(in)">
                                      <p:cBhvr>
                                        <p:cTn id="10" dur="500"/>
                                        <p:tgtEl>
                                          <p:spTgt spid="67602"/>
                                        </p:tgtEl>
                                      </p:cBhvr>
                                    </p:animEffect>
                                  </p:childTnLst>
                                </p:cTn>
                              </p:par>
                              <p:par>
                                <p:cTn id="11" presetID="14" presetClass="entr" presetSubtype="10" fill="hold" nodeType="withEffect">
                                  <p:stCondLst>
                                    <p:cond delay="0"/>
                                  </p:stCondLst>
                                  <p:childTnLst>
                                    <p:set>
                                      <p:cBhvr>
                                        <p:cTn id="12" dur="1" fill="hold">
                                          <p:stCondLst>
                                            <p:cond delay="0"/>
                                          </p:stCondLst>
                                        </p:cTn>
                                        <p:tgtEl>
                                          <p:spTgt spid="67603"/>
                                        </p:tgtEl>
                                        <p:attrNameLst>
                                          <p:attrName>style.visibility</p:attrName>
                                        </p:attrNameLst>
                                      </p:cBhvr>
                                      <p:to>
                                        <p:strVal val="visible"/>
                                      </p:to>
                                    </p:set>
                                    <p:animEffect transition="in" filter="randombar(horizontal)">
                                      <p:cBhvr>
                                        <p:cTn id="13" dur="500"/>
                                        <p:tgtEl>
                                          <p:spTgt spid="6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0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Thứ </a:t>
            </a:r>
            <a:r>
              <a:rPr lang="en-US" altLang="en-US" sz="2800" dirty="0" smtClean="0">
                <a:latin typeface="Times New Roman" panose="02020603050405020304" pitchFamily="18" charset="0"/>
              </a:rPr>
              <a:t>  ngày   tháng </a:t>
            </a:r>
            <a:r>
              <a:rPr lang="en-US" altLang="en-US" sz="2800" dirty="0">
                <a:latin typeface="Times New Roman" panose="02020603050405020304" pitchFamily="18" charset="0"/>
              </a:rPr>
              <a:t>10 năm 2021                 </a:t>
            </a:r>
          </a:p>
        </p:txBody>
      </p:sp>
      <p:sp>
        <p:nvSpPr>
          <p:cNvPr id="11267" name="Text Box 3"/>
          <p:cNvSpPr txBox="1">
            <a:spLocks noChangeArrowheads="1"/>
          </p:cNvSpPr>
          <p:nvPr/>
        </p:nvSpPr>
        <p:spPr bwMode="auto">
          <a:xfrm>
            <a:off x="4222751" y="1038226"/>
            <a:ext cx="54754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bạn (tiết 1)</a:t>
            </a:r>
            <a:endParaRPr lang="en-US" altLang="en-US" sz="2800" dirty="0">
              <a:solidFill>
                <a:schemeClr val="tx2"/>
              </a:solidFill>
              <a:latin typeface="Times New Roman" panose="02020603050405020304" pitchFamily="18" charset="0"/>
            </a:endParaRPr>
          </a:p>
        </p:txBody>
      </p:sp>
      <p:sp>
        <p:nvSpPr>
          <p:cNvPr id="11268"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đức</a:t>
            </a:r>
            <a:r>
              <a:rPr lang="en-US" altLang="en-US" sz="2800" dirty="0">
                <a:latin typeface="Times New Roman" panose="02020603050405020304" pitchFamily="18" charset="0"/>
              </a:rPr>
              <a:t> </a:t>
            </a:r>
          </a:p>
        </p:txBody>
      </p:sp>
      <p:sp>
        <p:nvSpPr>
          <p:cNvPr id="11269" name="Text Box 5"/>
          <p:cNvSpPr txBox="1">
            <a:spLocks noChangeArrowheads="1"/>
          </p:cNvSpPr>
          <p:nvPr/>
        </p:nvSpPr>
        <p:spPr bwMode="auto">
          <a:xfrm>
            <a:off x="1992313" y="1484313"/>
            <a:ext cx="14398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dirty="0">
                <a:latin typeface="Times New Roman" panose="02020603050405020304" pitchFamily="18" charset="0"/>
              </a:rPr>
              <a:t>Gợi ý</a:t>
            </a:r>
            <a:r>
              <a:rPr lang="en-US" altLang="en-US" sz="2800" dirty="0">
                <a:latin typeface="Times New Roman" panose="02020603050405020304" pitchFamily="18" charset="0"/>
              </a:rPr>
              <a:t>: </a:t>
            </a:r>
          </a:p>
        </p:txBody>
      </p:sp>
      <p:sp>
        <p:nvSpPr>
          <p:cNvPr id="11270" name="Text Box 6"/>
          <p:cNvSpPr txBox="1">
            <a:spLocks noChangeArrowheads="1"/>
          </p:cNvSpPr>
          <p:nvPr/>
        </p:nvSpPr>
        <p:spPr bwMode="auto">
          <a:xfrm>
            <a:off x="1992314" y="2060576"/>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Chúc mừng bạn: </a:t>
            </a:r>
          </a:p>
        </p:txBody>
      </p:sp>
      <p:sp>
        <p:nvSpPr>
          <p:cNvPr id="11271" name="Text Box 7"/>
          <p:cNvSpPr txBox="1">
            <a:spLocks noChangeArrowheads="1"/>
          </p:cNvSpPr>
          <p:nvPr/>
        </p:nvSpPr>
        <p:spPr bwMode="auto">
          <a:xfrm>
            <a:off x="5767388" y="1628776"/>
            <a:ext cx="3168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được điểm tốt. </a:t>
            </a:r>
          </a:p>
        </p:txBody>
      </p:sp>
      <p:sp>
        <p:nvSpPr>
          <p:cNvPr id="11272" name="Line 8"/>
          <p:cNvSpPr>
            <a:spLocks noChangeShapeType="1"/>
          </p:cNvSpPr>
          <p:nvPr/>
        </p:nvSpPr>
        <p:spPr bwMode="auto">
          <a:xfrm flipV="1">
            <a:off x="4943476" y="1989138"/>
            <a:ext cx="72072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3" name="Line 9"/>
          <p:cNvSpPr>
            <a:spLocks noChangeShapeType="1"/>
          </p:cNvSpPr>
          <p:nvPr/>
        </p:nvSpPr>
        <p:spPr bwMode="auto">
          <a:xfrm>
            <a:off x="4943476" y="2349500"/>
            <a:ext cx="720725"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4" name="Text Box 10"/>
          <p:cNvSpPr txBox="1">
            <a:spLocks noChangeArrowheads="1"/>
          </p:cNvSpPr>
          <p:nvPr/>
        </p:nvSpPr>
        <p:spPr bwMode="auto">
          <a:xfrm>
            <a:off x="5764214" y="2060576"/>
            <a:ext cx="42116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làm được một việc tốt. </a:t>
            </a:r>
          </a:p>
        </p:txBody>
      </p:sp>
      <p:sp>
        <p:nvSpPr>
          <p:cNvPr id="11275" name="Line 11"/>
          <p:cNvSpPr>
            <a:spLocks noChangeShapeType="1"/>
          </p:cNvSpPr>
          <p:nvPr/>
        </p:nvSpPr>
        <p:spPr bwMode="auto">
          <a:xfrm>
            <a:off x="4943476" y="2349501"/>
            <a:ext cx="720725" cy="358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6" name="Text Box 12"/>
          <p:cNvSpPr txBox="1">
            <a:spLocks noChangeArrowheads="1"/>
          </p:cNvSpPr>
          <p:nvPr/>
        </p:nvSpPr>
        <p:spPr bwMode="auto">
          <a:xfrm>
            <a:off x="5710239" y="2552701"/>
            <a:ext cx="2663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Sinh nhật bạn </a:t>
            </a:r>
          </a:p>
        </p:txBody>
      </p:sp>
      <p:sp>
        <p:nvSpPr>
          <p:cNvPr id="11277" name="Text Box 13"/>
          <p:cNvSpPr txBox="1">
            <a:spLocks noChangeArrowheads="1"/>
          </p:cNvSpPr>
          <p:nvPr/>
        </p:nvSpPr>
        <p:spPr bwMode="auto">
          <a:xfrm>
            <a:off x="1992314" y="3125788"/>
            <a:ext cx="3311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 Chia sẻ với bạn khi: </a:t>
            </a:r>
          </a:p>
        </p:txBody>
      </p:sp>
      <p:sp>
        <p:nvSpPr>
          <p:cNvPr id="11278" name="Line 14"/>
          <p:cNvSpPr>
            <a:spLocks noChangeShapeType="1"/>
          </p:cNvSpPr>
          <p:nvPr/>
        </p:nvSpPr>
        <p:spPr bwMode="auto">
          <a:xfrm flipV="1">
            <a:off x="5232400" y="3213101"/>
            <a:ext cx="503238" cy="214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9" name="Text Box 15"/>
          <p:cNvSpPr txBox="1">
            <a:spLocks noChangeArrowheads="1"/>
          </p:cNvSpPr>
          <p:nvPr/>
        </p:nvSpPr>
        <p:spPr bwMode="auto">
          <a:xfrm>
            <a:off x="5519738" y="2997201"/>
            <a:ext cx="5148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Bạn gặp khó khăn trong học tập.</a:t>
            </a:r>
          </a:p>
        </p:txBody>
      </p:sp>
      <p:sp>
        <p:nvSpPr>
          <p:cNvPr id="11280" name="Line 16"/>
          <p:cNvSpPr>
            <a:spLocks noChangeShapeType="1"/>
          </p:cNvSpPr>
          <p:nvPr/>
        </p:nvSpPr>
        <p:spPr bwMode="auto">
          <a:xfrm>
            <a:off x="5232400" y="3429000"/>
            <a:ext cx="503238"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1" name="Text Box 17"/>
          <p:cNvSpPr txBox="1">
            <a:spLocks noChangeArrowheads="1"/>
          </p:cNvSpPr>
          <p:nvPr/>
        </p:nvSpPr>
        <p:spPr bwMode="auto">
          <a:xfrm>
            <a:off x="5697539" y="3476626"/>
            <a:ext cx="46434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có điều rủi ro, buồn khổ.</a:t>
            </a:r>
          </a:p>
        </p:txBody>
      </p:sp>
      <p:sp>
        <p:nvSpPr>
          <p:cNvPr id="68627" name="Line 19"/>
          <p:cNvSpPr>
            <a:spLocks noChangeShapeType="1"/>
          </p:cNvSpPr>
          <p:nvPr/>
        </p:nvSpPr>
        <p:spPr bwMode="auto">
          <a:xfrm>
            <a:off x="5232400" y="3429000"/>
            <a:ext cx="503238"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8" name="Text Box 20"/>
          <p:cNvSpPr txBox="1">
            <a:spLocks noChangeArrowheads="1"/>
          </p:cNvSpPr>
          <p:nvPr/>
        </p:nvSpPr>
        <p:spPr bwMode="auto">
          <a:xfrm>
            <a:off x="5702300" y="3860801"/>
            <a:ext cx="208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rPr>
              <a:t>Bạn bị ốm. </a:t>
            </a:r>
          </a:p>
        </p:txBody>
      </p:sp>
      <p:pic>
        <p:nvPicPr>
          <p:cNvPr id="68629" name="Picture 21" descr="199378AF"/>
          <p:cNvPicPr>
            <a:picLocks noChangeAspect="1" noChangeArrowheads="1"/>
          </p:cNvPicPr>
          <p:nvPr/>
        </p:nvPicPr>
        <p:blipFill>
          <a:blip r:embed="rId3">
            <a:extLst>
              <a:ext uri="{28A0092B-C50C-407E-A947-70E740481C1C}">
                <a14:useLocalDpi xmlns:a14="http://schemas.microsoft.com/office/drawing/2010/main" val="0"/>
              </a:ext>
            </a:extLst>
          </a:blip>
          <a:srcRect l="51627" t="27042" r="21236" b="60219"/>
          <a:stretch>
            <a:fillRect/>
          </a:stretch>
        </p:blipFill>
        <p:spPr bwMode="auto">
          <a:xfrm>
            <a:off x="2063751" y="3933825"/>
            <a:ext cx="3527425" cy="2590800"/>
          </a:xfrm>
          <a:prstGeom prst="rect">
            <a:avLst/>
          </a:prstGeom>
          <a:noFill/>
          <a:ln w="952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1285" name="Footer Placeholder 2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mtClean="0"/>
              <a:t>Tang Sơn</a:t>
            </a:r>
            <a:endParaRPr lang="en-US" altLang="en-US" smtClean="0"/>
          </a:p>
        </p:txBody>
      </p:sp>
    </p:spTree>
    <p:extLst>
      <p:ext uri="{BB962C8B-B14F-4D97-AF65-F5344CB8AC3E}">
        <p14:creationId xmlns:p14="http://schemas.microsoft.com/office/powerpoint/2010/main" val="4183423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8627"/>
                                        </p:tgtEl>
                                        <p:attrNameLst>
                                          <p:attrName>style.visibility</p:attrName>
                                        </p:attrNameLst>
                                      </p:cBhvr>
                                      <p:to>
                                        <p:strVal val="visible"/>
                                      </p:to>
                                    </p:set>
                                    <p:animEffect transition="in" filter="box(in)">
                                      <p:cBhvr>
                                        <p:cTn id="7" dur="500"/>
                                        <p:tgtEl>
                                          <p:spTgt spid="686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8628"/>
                                        </p:tgtEl>
                                        <p:attrNameLst>
                                          <p:attrName>style.visibility</p:attrName>
                                        </p:attrNameLst>
                                      </p:cBhvr>
                                      <p:to>
                                        <p:strVal val="visible"/>
                                      </p:to>
                                    </p:set>
                                    <p:animEffect transition="in" filter="box(in)">
                                      <p:cBhvr>
                                        <p:cTn id="10" dur="500"/>
                                        <p:tgtEl>
                                          <p:spTgt spid="68628"/>
                                        </p:tgtEl>
                                      </p:cBhvr>
                                    </p:animEffect>
                                  </p:childTnLst>
                                </p:cTn>
                              </p:par>
                              <p:par>
                                <p:cTn id="11" presetID="24" presetClass="entr" presetSubtype="0" fill="hold" nodeType="withEffect">
                                  <p:stCondLst>
                                    <p:cond delay="0"/>
                                  </p:stCondLst>
                                  <p:childTnLst>
                                    <p:set>
                                      <p:cBhvr>
                                        <p:cTn id="12" dur="1" fill="hold">
                                          <p:stCondLst>
                                            <p:cond delay="0"/>
                                          </p:stCondLst>
                                        </p:cTn>
                                        <p:tgtEl>
                                          <p:spTgt spid="68629"/>
                                        </p:tgtEl>
                                        <p:attrNameLst>
                                          <p:attrName>style.visibility</p:attrName>
                                        </p:attrNameLst>
                                      </p:cBhvr>
                                      <p:to>
                                        <p:strVal val="visible"/>
                                      </p:to>
                                    </p:set>
                                    <p:anim to="" calcmode="lin" valueType="num">
                                      <p:cBhvr>
                                        <p:cTn id="13" dur="1" fill="hold"/>
                                        <p:tgtEl>
                                          <p:spTgt spid="6862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45" y="1157100"/>
            <a:ext cx="8626763" cy="4542782"/>
          </a:xfrm>
          <a:prstGeom prst="rect">
            <a:avLst/>
          </a:prstGeom>
        </p:spPr>
        <p:txBody>
          <a:bodyPr wrap="square">
            <a:spAutoFit/>
          </a:bodyPr>
          <a:lstStyle/>
          <a:p>
            <a:pPr algn="ctr">
              <a:spcBef>
                <a:spcPct val="50000"/>
              </a:spcBef>
            </a:pPr>
            <a:r>
              <a:rPr lang="en-US" altLang="en-US" sz="3600" b="1" u="sng" dirty="0" smtClean="0">
                <a:latin typeface="Times New Roman" panose="02020603050405020304" pitchFamily="18" charset="0"/>
                <a:cs typeface="Times New Roman" panose="02020603050405020304" pitchFamily="18" charset="0"/>
              </a:rPr>
              <a:t>Kết luận</a:t>
            </a:r>
            <a:r>
              <a:rPr lang="en-US" altLang="en-US" sz="3600" dirty="0" smtClean="0">
                <a:latin typeface="Times New Roman" panose="02020603050405020304" pitchFamily="18" charset="0"/>
                <a:cs typeface="Times New Roman" panose="02020603050405020304" pitchFamily="18" charset="0"/>
              </a:rPr>
              <a:t>:</a:t>
            </a:r>
          </a:p>
          <a:p>
            <a:pPr algn="just">
              <a:spcBef>
                <a:spcPct val="20000"/>
              </a:spcBef>
              <a:defRPr/>
            </a:pPr>
            <a:r>
              <a:rPr lang="en-US" altLang="en-US" sz="4000" dirty="0">
                <a:latin typeface="Times New Roman" panose="02020603050405020304" pitchFamily="18" charset="0"/>
                <a:cs typeface="Times New Roman" panose="02020603050405020304" pitchFamily="18" charset="0"/>
              </a:rPr>
              <a:t>-</a:t>
            </a:r>
            <a:r>
              <a:rPr lang="en-US" altLang="en-US" sz="3600" dirty="0">
                <a:latin typeface="Times New Roman" panose="02020603050405020304" pitchFamily="18" charset="0"/>
                <a:cs typeface="Times New Roman" panose="02020603050405020304" pitchFamily="18" charset="0"/>
              </a:rPr>
              <a:t>Khi bạn có chuyện vui, cần chúc mừng, chung vui với bạn.</a:t>
            </a:r>
          </a:p>
          <a:p>
            <a:pPr algn="just">
              <a:spcBef>
                <a:spcPct val="20000"/>
              </a:spcBef>
              <a:defRPr/>
            </a:pPr>
            <a:r>
              <a:rPr lang="en-US" altLang="en-US" sz="3600" dirty="0">
                <a:latin typeface="Times New Roman" panose="02020603050405020304" pitchFamily="18" charset="0"/>
                <a:cs typeface="Times New Roman" panose="02020603050405020304" pitchFamily="18" charset="0"/>
              </a:rPr>
              <a:t>- Khi bạn có chuyện buồn, cần an ủi, động viên và giúp bạn bằng những việc làm phù hợp với khả năng.</a:t>
            </a:r>
          </a:p>
          <a:p>
            <a:pPr>
              <a:spcBef>
                <a:spcPct val="50000"/>
              </a:spcBef>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085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0506" y="833687"/>
            <a:ext cx="7389093" cy="2123658"/>
          </a:xfrm>
          <a:prstGeom prst="rect">
            <a:avLst/>
          </a:prstGeom>
        </p:spPr>
        <p:txBody>
          <a:bodyPr wrap="square">
            <a:spAutoFit/>
          </a:bodyPr>
          <a:lstStyle/>
          <a:p>
            <a:pPr algn="ctr">
              <a:spcBef>
                <a:spcPct val="0"/>
              </a:spcBef>
            </a:pPr>
            <a:r>
              <a:rPr lang="vi-VN" altLang="en-US" sz="3200" b="1" dirty="0">
                <a:latin typeface="+mj-lt"/>
              </a:rPr>
              <a:t>Thứ </a:t>
            </a:r>
            <a:r>
              <a:rPr lang="en-US" altLang="en-US" sz="3200" b="1" dirty="0">
                <a:latin typeface="+mj-lt"/>
              </a:rPr>
              <a:t> </a:t>
            </a:r>
            <a:r>
              <a:rPr lang="vi-VN" altLang="en-US" sz="3200" b="1" dirty="0" smtClean="0">
                <a:latin typeface="+mj-lt"/>
              </a:rPr>
              <a:t> </a:t>
            </a:r>
            <a:r>
              <a:rPr lang="vi-VN" altLang="en-US" sz="3200" b="1" dirty="0">
                <a:latin typeface="+mj-lt"/>
              </a:rPr>
              <a:t>ngày </a:t>
            </a:r>
            <a:r>
              <a:rPr lang="vi-VN" altLang="en-US" sz="3200" b="1" dirty="0" smtClean="0">
                <a:latin typeface="+mj-lt"/>
              </a:rPr>
              <a:t> </a:t>
            </a:r>
            <a:r>
              <a:rPr lang="vi-VN" altLang="en-US" sz="3200" b="1" dirty="0">
                <a:latin typeface="+mj-lt"/>
              </a:rPr>
              <a:t>tháng </a:t>
            </a:r>
            <a:r>
              <a:rPr lang="en-US" altLang="en-US" sz="3200" b="1" dirty="0" smtClean="0">
                <a:latin typeface="Times New Roman" panose="02020603050405020304" pitchFamily="18" charset="0"/>
                <a:cs typeface="Times New Roman" panose="02020603050405020304" pitchFamily="18" charset="0"/>
              </a:rPr>
              <a:t>10</a:t>
            </a:r>
            <a:r>
              <a:rPr lang="vi-VN" altLang="en-US" sz="3200" b="1" dirty="0" smtClean="0">
                <a:latin typeface="+mj-lt"/>
              </a:rPr>
              <a:t> </a:t>
            </a:r>
            <a:r>
              <a:rPr lang="vi-VN" altLang="en-US" sz="3200" b="1" dirty="0">
                <a:latin typeface="+mj-lt"/>
              </a:rPr>
              <a:t>năm </a:t>
            </a:r>
            <a:r>
              <a:rPr lang="vi-VN" altLang="en-US" sz="3200" b="1" dirty="0" smtClean="0">
                <a:latin typeface="+mj-lt"/>
              </a:rPr>
              <a:t>202</a:t>
            </a:r>
            <a:r>
              <a:rPr lang="en-US" altLang="en-US" sz="3200" b="1" dirty="0" smtClean="0">
                <a:latin typeface="Times New Roman" panose="02020603050405020304" pitchFamily="18" charset="0"/>
                <a:cs typeface="Times New Roman" panose="02020603050405020304" pitchFamily="18" charset="0"/>
              </a:rPr>
              <a:t>1</a:t>
            </a:r>
            <a:endParaRPr lang="vi-VN" altLang="en-US" sz="3200" b="1" dirty="0">
              <a:latin typeface="Times New Roman" panose="02020603050405020304" pitchFamily="18" charset="0"/>
              <a:cs typeface="Times New Roman" panose="02020603050405020304" pitchFamily="18" charset="0"/>
            </a:endParaRPr>
          </a:p>
          <a:p>
            <a:pPr algn="ctr">
              <a:spcBef>
                <a:spcPct val="0"/>
              </a:spcBef>
            </a:pPr>
            <a:r>
              <a:rPr lang="vi-VN" altLang="en-US" sz="3200" b="1" u="sng" dirty="0">
                <a:latin typeface="+mj-lt"/>
              </a:rPr>
              <a:t>Đạo </a:t>
            </a:r>
            <a:r>
              <a:rPr lang="vi-VN" altLang="en-US" sz="3200" b="1" u="sng" dirty="0" smtClean="0">
                <a:latin typeface="+mj-lt"/>
              </a:rPr>
              <a:t>đức</a:t>
            </a:r>
            <a:endParaRPr lang="en-US" altLang="en-US" sz="3200" b="1" u="sng" dirty="0" smtClean="0">
              <a:latin typeface="+mj-lt"/>
            </a:endParaRPr>
          </a:p>
          <a:p>
            <a:pPr algn="ctr">
              <a:spcBef>
                <a:spcPct val="0"/>
              </a:spcBef>
            </a:pPr>
            <a:r>
              <a:rPr lang="en-US" altLang="en-US" sz="3200" b="1" dirty="0" smtClean="0">
                <a:solidFill>
                  <a:srgbClr val="FF0000"/>
                </a:solidFill>
                <a:latin typeface="Times New Roman" panose="02020603050405020304" pitchFamily="18" charset="0"/>
                <a:cs typeface="Times New Roman" panose="02020603050405020304" pitchFamily="18" charset="0"/>
              </a:rPr>
              <a:t>Bài 5: </a:t>
            </a:r>
            <a:r>
              <a:rPr lang="vi-VN" altLang="en-US" sz="3200" b="1" dirty="0" smtClean="0">
                <a:solidFill>
                  <a:srgbClr val="FF0000"/>
                </a:solidFill>
                <a:latin typeface="Times New Roman" panose="02020603050405020304" pitchFamily="18" charset="0"/>
                <a:cs typeface="Times New Roman" panose="02020603050405020304" pitchFamily="18" charset="0"/>
              </a:rPr>
              <a:t>Chia </a:t>
            </a:r>
            <a:r>
              <a:rPr lang="vi-VN" altLang="en-US" sz="3200" b="1" dirty="0">
                <a:solidFill>
                  <a:srgbClr val="FF0000"/>
                </a:solidFill>
                <a:latin typeface="Times New Roman" panose="02020603050405020304" pitchFamily="18" charset="0"/>
                <a:cs typeface="Times New Roman" panose="02020603050405020304" pitchFamily="18" charset="0"/>
              </a:rPr>
              <a:t>sẻ vui buồn cùng bạn (tiết 1</a:t>
            </a:r>
            <a:r>
              <a:rPr lang="vi-VN" altLang="en-US" sz="3200" b="1" dirty="0" smtClean="0">
                <a:solidFill>
                  <a:srgbClr val="FF0000"/>
                </a:solidFill>
                <a:latin typeface="Times New Roman" panose="02020603050405020304" pitchFamily="18" charset="0"/>
                <a:cs typeface="Times New Roman" panose="02020603050405020304" pitchFamily="18" charset="0"/>
              </a:rPr>
              <a:t>)</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pPr>
            <a:endParaRPr lang="vi-VN" altLang="en-US" b="1" dirty="0">
              <a:solidFill>
                <a:srgbClr val="FF0000"/>
              </a:solidFill>
              <a:latin typeface="HP001 4 hàng" pitchFamily="34" charset="0"/>
            </a:endParaRPr>
          </a:p>
          <a:p>
            <a:pPr algn="ctr">
              <a:spcBef>
                <a:spcPct val="0"/>
              </a:spcBef>
            </a:pPr>
            <a:endParaRPr lang="vi-VN" altLang="en-US" b="1" u="sng" dirty="0">
              <a:latin typeface="+mj-lt"/>
            </a:endParaRPr>
          </a:p>
        </p:txBody>
      </p:sp>
      <p:sp>
        <p:nvSpPr>
          <p:cNvPr id="3" name="AutoShape 5"/>
          <p:cNvSpPr>
            <a:spLocks noChangeArrowheads="1"/>
          </p:cNvSpPr>
          <p:nvPr/>
        </p:nvSpPr>
        <p:spPr bwMode="auto">
          <a:xfrm>
            <a:off x="2567714" y="2933700"/>
            <a:ext cx="8109521" cy="1071563"/>
          </a:xfrm>
          <a:prstGeom prst="roundRect">
            <a:avLst>
              <a:gd name="adj" fmla="val 49106"/>
            </a:avLst>
          </a:prstGeom>
          <a:solidFill>
            <a:srgbClr val="FFCCCC"/>
          </a:solidFill>
          <a:ln w="28575">
            <a:solidFill>
              <a:schemeClr val="tx1"/>
            </a:solidFill>
            <a:round/>
            <a:headEnd/>
            <a:tailEnd/>
          </a:ln>
          <a:effectLst>
            <a:outerShdw dist="107763" dir="2700000"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H</a:t>
            </a:r>
            <a:r>
              <a:rPr lang="vi-VN" altLang="en-US" sz="4000" b="1" dirty="0">
                <a:solidFill>
                  <a:srgbClr val="FF0000"/>
                </a:solidFill>
                <a:latin typeface="Times New Roman" panose="02020603050405020304" pitchFamily="18" charset="0"/>
                <a:cs typeface="Times New Roman" panose="02020603050405020304" pitchFamily="18" charset="0"/>
              </a:rPr>
              <a:t>oạt động </a:t>
            </a:r>
            <a:r>
              <a:rPr lang="en-US" altLang="en-US" sz="4000" b="1" dirty="0">
                <a:solidFill>
                  <a:srgbClr val="FF0000"/>
                </a:solidFill>
                <a:latin typeface="Times New Roman" panose="02020603050405020304" pitchFamily="18" charset="0"/>
                <a:cs typeface="Times New Roman" panose="02020603050405020304" pitchFamily="18" charset="0"/>
              </a:rPr>
              <a:t>3</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smtClean="0">
                <a:solidFill>
                  <a:srgbClr val="0000FF"/>
                </a:solidFill>
                <a:latin typeface="Times New Roman" panose="02020603050405020304" pitchFamily="18" charset="0"/>
                <a:cs typeface="Times New Roman" panose="02020603050405020304" pitchFamily="18" charset="0"/>
              </a:rPr>
              <a:t>Bày tỏ thái độ</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25781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2"/>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2063750" y="119064"/>
            <a:ext cx="8021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2800" b="1" u="sng">
                <a:solidFill>
                  <a:srgbClr val="0000CC"/>
                </a:solidFill>
                <a:latin typeface="HP001 4 hàng" pitchFamily="34" charset="0"/>
              </a:rPr>
              <a:t>Bài tập 3:</a:t>
            </a:r>
            <a:r>
              <a:rPr lang="en-US" altLang="en-US" sz="2800" b="1">
                <a:solidFill>
                  <a:srgbClr val="0000CC"/>
                </a:solidFill>
                <a:latin typeface="HP001 4 hàng" pitchFamily="34" charset="0"/>
              </a:rPr>
              <a:t> Em có tán thành các ý kiến dưới đây không? Vì sao?</a:t>
            </a:r>
          </a:p>
        </p:txBody>
      </p:sp>
      <p:cxnSp>
        <p:nvCxnSpPr>
          <p:cNvPr id="25" name="Straight Connector 24"/>
          <p:cNvCxnSpPr/>
          <p:nvPr/>
        </p:nvCxnSpPr>
        <p:spPr>
          <a:xfrm>
            <a:off x="4727575" y="566445"/>
            <a:ext cx="194468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a:off x="7264548" y="548264"/>
            <a:ext cx="1667016" cy="1818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a:off x="4381069" y="1035197"/>
            <a:ext cx="100806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9703" name="TextBox 10"/>
          <p:cNvSpPr txBox="1">
            <a:spLocks noChangeArrowheads="1"/>
          </p:cNvSpPr>
          <p:nvPr/>
        </p:nvSpPr>
        <p:spPr bwMode="auto">
          <a:xfrm>
            <a:off x="1882775" y="2168526"/>
            <a:ext cx="8534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a:latin typeface="HP001 4 hàng" pitchFamily="34" charset="0"/>
                <a:cs typeface="Times New Roman" panose="02020603050405020304" pitchFamily="18" charset="0"/>
              </a:rPr>
              <a:t>b) Niềm vui, nỗi buồn là của riêng mỗi người, không nên chia sẻ với ai.</a:t>
            </a:r>
            <a:endParaRPr lang="en-US" altLang="en-US" sz="2400" b="1">
              <a:latin typeface="HP001 4 hàng" pitchFamily="34" charset="0"/>
              <a:cs typeface="Arial" panose="020B0604020202020204" pitchFamily="34" charset="0"/>
            </a:endParaRPr>
          </a:p>
        </p:txBody>
      </p:sp>
      <p:sp>
        <p:nvSpPr>
          <p:cNvPr id="29704" name="TextBox 11"/>
          <p:cNvSpPr txBox="1">
            <a:spLocks noChangeArrowheads="1"/>
          </p:cNvSpPr>
          <p:nvPr/>
        </p:nvSpPr>
        <p:spPr bwMode="auto">
          <a:xfrm>
            <a:off x="1854201" y="1174751"/>
            <a:ext cx="84185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dirty="0">
                <a:latin typeface="HP001 4 hàng" pitchFamily="34" charset="0"/>
                <a:cs typeface="Times New Roman" panose="02020603050405020304" pitchFamily="18" charset="0"/>
              </a:rPr>
              <a:t>a) Chia sẻ vui buồn cùng bạn làm cho tình bạn thêm thân thiết, gắn bó.</a:t>
            </a:r>
          </a:p>
        </p:txBody>
      </p:sp>
      <p:sp>
        <p:nvSpPr>
          <p:cNvPr id="29705" name="TextBox 14"/>
          <p:cNvSpPr txBox="1">
            <a:spLocks noChangeArrowheads="1"/>
          </p:cNvSpPr>
          <p:nvPr/>
        </p:nvSpPr>
        <p:spPr bwMode="auto">
          <a:xfrm>
            <a:off x="1901826" y="5956301"/>
            <a:ext cx="84439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a:latin typeface="HP001 4 hàng" pitchFamily="34" charset="0"/>
                <a:cs typeface="Times New Roman" panose="02020603050405020304" pitchFamily="18" charset="0"/>
              </a:rPr>
              <a:t>e) Phân biệt đối xử với các bạn nghèo, bạn có hoàn cảnh khó khăn là vi phạm quyền trẻ em.</a:t>
            </a:r>
          </a:p>
        </p:txBody>
      </p:sp>
      <p:sp>
        <p:nvSpPr>
          <p:cNvPr id="29706" name="TextBox 1"/>
          <p:cNvSpPr txBox="1">
            <a:spLocks noChangeArrowheads="1"/>
          </p:cNvSpPr>
          <p:nvPr/>
        </p:nvSpPr>
        <p:spPr bwMode="auto">
          <a:xfrm>
            <a:off x="1911351" y="3063876"/>
            <a:ext cx="8505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600" b="1">
                <a:latin typeface="HP001 4 hàng" pitchFamily="34" charset="0"/>
                <a:cs typeface="Times New Roman" panose="02020603050405020304" pitchFamily="18" charset="0"/>
              </a:rPr>
              <a:t>c) Niềm vui sẽ được nhân lên, nỗi buồn sẽ được vơi đi nếu được cảm thông chia sẻ. </a:t>
            </a:r>
          </a:p>
        </p:txBody>
      </p:sp>
      <p:sp>
        <p:nvSpPr>
          <p:cNvPr id="29707" name="TextBox 2"/>
          <p:cNvSpPr txBox="1">
            <a:spLocks noChangeArrowheads="1"/>
          </p:cNvSpPr>
          <p:nvPr/>
        </p:nvSpPr>
        <p:spPr bwMode="auto">
          <a:xfrm>
            <a:off x="1897064" y="4078289"/>
            <a:ext cx="8556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600" b="1">
                <a:latin typeface="HP001 4 hàng" pitchFamily="34" charset="0"/>
                <a:cs typeface="Times New Roman" panose="02020603050405020304" pitchFamily="18" charset="0"/>
              </a:rPr>
              <a:t>d) Người không quan tâm đến niềm vui, nỗi buồn của bạn bè thì không phải là người bạn tốt.</a:t>
            </a:r>
          </a:p>
        </p:txBody>
      </p:sp>
      <p:sp>
        <p:nvSpPr>
          <p:cNvPr id="29708" name="TextBox 3"/>
          <p:cNvSpPr txBox="1">
            <a:spLocks noChangeArrowheads="1"/>
          </p:cNvSpPr>
          <p:nvPr/>
        </p:nvSpPr>
        <p:spPr bwMode="auto">
          <a:xfrm>
            <a:off x="1854201" y="5032376"/>
            <a:ext cx="835342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600" b="1">
                <a:latin typeface="HP001 4 hàng" pitchFamily="34" charset="0"/>
                <a:cs typeface="Times New Roman" panose="02020603050405020304" pitchFamily="18" charset="0"/>
              </a:rPr>
              <a:t>đ) Trẻ em có quyền được hỗ trợ, giúp đỡ khi gặp khó khăn.</a:t>
            </a:r>
          </a:p>
        </p:txBody>
      </p:sp>
    </p:spTree>
    <p:extLst>
      <p:ext uri="{BB962C8B-B14F-4D97-AF65-F5344CB8AC3E}">
        <p14:creationId xmlns:p14="http://schemas.microsoft.com/office/powerpoint/2010/main" val="344467700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168940" y="2165191"/>
            <a:ext cx="2110949" cy="22553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isometricOffAxis1Right"/>
              <a:lightRig rig="threePt" dir="t"/>
            </a:scene3d>
          </a:bodyPr>
          <a:lstStyle/>
          <a:p>
            <a:pPr algn="ctr">
              <a:defRPr/>
            </a:pPr>
            <a:r>
              <a:rPr lang="vi-VN" altLang="en-US" sz="3300" b="1">
                <a:solidFill>
                  <a:srgbClr val="FF0000"/>
                </a:solidFill>
                <a:latin typeface="+mj-lt"/>
              </a:rPr>
              <a:t>Bày tỏ ý kiến</a:t>
            </a:r>
            <a:endParaRPr lang="en-US" altLang="en-US" sz="3300" b="1">
              <a:solidFill>
                <a:srgbClr val="FF0000"/>
              </a:solidFill>
              <a:latin typeface="+mj-lt"/>
            </a:endParaRPr>
          </a:p>
        </p:txBody>
      </p:sp>
      <p:sp>
        <p:nvSpPr>
          <p:cNvPr id="31747" name="Title 1"/>
          <p:cNvSpPr>
            <a:spLocks noGrp="1"/>
          </p:cNvSpPr>
          <p:nvPr>
            <p:ph type="ctrTitle" idx="4294967295"/>
          </p:nvPr>
        </p:nvSpPr>
        <p:spPr>
          <a:xfrm>
            <a:off x="3344864" y="331789"/>
            <a:ext cx="5915025" cy="873125"/>
          </a:xfrm>
        </p:spPr>
        <p:txBody>
          <a:bodyPr>
            <a:normAutofit fontScale="90000"/>
          </a:bodyPr>
          <a:lstStyle/>
          <a:p>
            <a:r>
              <a:rPr lang="vi-VN" altLang="en-US" sz="3600" b="1" i="1" u="sng">
                <a:solidFill>
                  <a:srgbClr val="FF0000"/>
                </a:solidFill>
                <a:latin typeface="HP001 4 hàng" pitchFamily="34" charset="0"/>
                <a:cs typeface="Times New Roman" panose="02020603050405020304" pitchFamily="18" charset="0"/>
              </a:rPr>
              <a:t/>
            </a:r>
            <a:br>
              <a:rPr lang="vi-VN" altLang="en-US" sz="3600" b="1" i="1" u="sng">
                <a:solidFill>
                  <a:srgbClr val="FF0000"/>
                </a:solidFill>
                <a:latin typeface="HP001 4 hàng" pitchFamily="34" charset="0"/>
                <a:cs typeface="Times New Roman" panose="02020603050405020304" pitchFamily="18" charset="0"/>
              </a:rPr>
            </a:br>
            <a:r>
              <a:rPr lang="en-US" altLang="en-US" sz="3600" b="1" i="1" u="sng">
                <a:solidFill>
                  <a:srgbClr val="FF0000"/>
                </a:solidFill>
                <a:latin typeface="HP001 4 hàng" pitchFamily="34" charset="0"/>
                <a:cs typeface="Times New Roman" panose="02020603050405020304" pitchFamily="18" charset="0"/>
              </a:rPr>
              <a:t>Trò chơi</a:t>
            </a:r>
            <a:r>
              <a:rPr lang="en-US" altLang="en-US" sz="3600" b="1">
                <a:solidFill>
                  <a:srgbClr val="FF0000"/>
                </a:solidFill>
                <a:latin typeface="HP001 4 hàng" pitchFamily="34" charset="0"/>
                <a:cs typeface="Times New Roman" panose="02020603050405020304" pitchFamily="18" charset="0"/>
              </a:rPr>
              <a:t>: </a:t>
            </a:r>
            <a:r>
              <a:rPr lang="vi-VN" altLang="en-US" sz="3600" b="1">
                <a:solidFill>
                  <a:srgbClr val="FF0000"/>
                </a:solidFill>
                <a:latin typeface="HP001 4 hàng" pitchFamily="34" charset="0"/>
                <a:cs typeface="Times New Roman" panose="02020603050405020304" pitchFamily="18" charset="0"/>
              </a:rPr>
              <a:t>Bày tỏ ý kiến</a:t>
            </a:r>
            <a:r>
              <a:rPr lang="en-US" altLang="en-US" sz="3600" b="1">
                <a:solidFill>
                  <a:srgbClr val="FF0000"/>
                </a:solidFill>
                <a:latin typeface="HP001 4 hàng" pitchFamily="34" charset="0"/>
                <a:cs typeface="Times New Roman" panose="02020603050405020304" pitchFamily="18" charset="0"/>
              </a:rPr>
              <a:t/>
            </a:r>
            <a:br>
              <a:rPr lang="en-US" altLang="en-US" sz="3600" b="1">
                <a:solidFill>
                  <a:srgbClr val="FF0000"/>
                </a:solidFill>
                <a:latin typeface="HP001 4 hàng" pitchFamily="34" charset="0"/>
                <a:cs typeface="Times New Roman" panose="02020603050405020304" pitchFamily="18" charset="0"/>
              </a:rPr>
            </a:br>
            <a:endParaRPr lang="en-US" altLang="en-US" sz="3600" b="1">
              <a:solidFill>
                <a:srgbClr val="0000CC"/>
              </a:solidFill>
              <a:latin typeface="HP001 4 hàng" pitchFamily="34" charset="0"/>
              <a:cs typeface="Times New Roman" panose="02020603050405020304" pitchFamily="18" charset="0"/>
            </a:endParaRPr>
          </a:p>
        </p:txBody>
      </p:sp>
      <p:pic>
        <p:nvPicPr>
          <p:cNvPr id="5" name="Picture 4" descr="cau mon 5.png"/>
          <p:cNvPicPr>
            <a:picLocks noChangeAspect="1"/>
          </p:cNvPicPr>
          <p:nvPr/>
        </p:nvPicPr>
        <p:blipFill>
          <a:blip r:embed="rId3">
            <a:extLst>
              <a:ext uri="{28A0092B-C50C-407E-A947-70E740481C1C}">
                <a14:useLocalDpi xmlns:a14="http://schemas.microsoft.com/office/drawing/2010/main" val="0"/>
              </a:ext>
            </a:extLst>
          </a:blip>
          <a:srcRect l="50987"/>
          <a:stretch>
            <a:fillRect/>
          </a:stretch>
        </p:blipFill>
        <p:spPr bwMode="auto">
          <a:xfrm>
            <a:off x="6429376" y="1682750"/>
            <a:ext cx="14589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18268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8" y="23828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900" y="262890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888" y="297338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55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8188" y="15573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000" y="48339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au mon 5.png"/>
          <p:cNvPicPr>
            <a:picLocks noChangeAspect="1"/>
          </p:cNvPicPr>
          <p:nvPr/>
        </p:nvPicPr>
        <p:blipFill>
          <a:blip r:embed="rId3">
            <a:extLst>
              <a:ext uri="{28A0092B-C50C-407E-A947-70E740481C1C}">
                <a14:useLocalDpi xmlns:a14="http://schemas.microsoft.com/office/drawing/2010/main" val="0"/>
              </a:ext>
            </a:extLst>
          </a:blip>
          <a:srcRect r="49013"/>
          <a:stretch>
            <a:fillRect/>
          </a:stretch>
        </p:blipFill>
        <p:spPr bwMode="auto">
          <a:xfrm>
            <a:off x="4875213" y="1682750"/>
            <a:ext cx="15478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Box 14"/>
          <p:cNvSpPr txBox="1">
            <a:spLocks noChangeArrowheads="1"/>
          </p:cNvSpPr>
          <p:nvPr/>
        </p:nvSpPr>
        <p:spPr bwMode="auto">
          <a:xfrm>
            <a:off x="1603376" y="347664"/>
            <a:ext cx="203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2800" b="1" u="sng">
                <a:latin typeface="HP001 4 hàng" pitchFamily="34" charset="0"/>
              </a:rPr>
              <a:t>Bài tập 3:</a:t>
            </a:r>
            <a:endParaRPr lang="en-US" altLang="en-US" sz="2800" b="1" u="sng">
              <a:latin typeface="HP001 4 hàng" pitchFamily="34" charset="0"/>
            </a:endParaRPr>
          </a:p>
        </p:txBody>
      </p:sp>
      <p:pic>
        <p:nvPicPr>
          <p:cNvPr id="16" name="Picture 15"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913" y="258921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8" y="3889375"/>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638" y="378936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0488" y="38560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4950" y="233521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350" y="350043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cau mon 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4950" y="486886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617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path" presetSubtype="0" repeatCount="indefinite" accel="50000" decel="50000" fill="hold" nodeType="clickEffect">
                                  <p:stCondLst>
                                    <p:cond delay="0"/>
                                  </p:stCondLst>
                                  <p:childTnLst>
                                    <p:animMotion origin="layout" path="M 0 -3.7037E-7 C -0.00017 -0.01736 -0.00069 -0.0338 -0.00087 -0.0338 C -0.00208 -0.0338 -0.0033 0.23148 -0.0033 0.49745 C -0.0033 0.36319 -0.00399 0.23148 -0.00451 0.23148 C -0.00521 0.23148 -0.00573 0.36505 -0.00573 0.49745 C -0.00573 0.43102 -0.00608 0.36319 -0.00642 0.36319 C -0.00677 0.36319 -0.00712 0.42894 -0.00712 0.49745 C -0.00712 0.46273 -0.00729 0.43102 -0.00729 0.43125 C -0.00747 0.43102 -0.00764 0.46482 -0.00764 0.49745 C -0.00764 0.48009 -0.00781 0.46273 -0.00781 0.46296 C -0.00781 0.46273 -0.00799 0.48009 -0.00799 0.49745 C -0.00799 0.48819 -0.00799 0.48009 -0.00816 0.48009 C -0.00816 0.48218 -0.00816 0.48819 -0.00816 0.49745 C -0.00816 0.49236 -0.00816 0.48819 -0.00816 0.48843 C -0.00816 0.49074 -0.00816 0.49282 -0.00816 0.49745 C -0.00816 0.49491 -0.00816 0.49236 -0.00816 0.49074 C -0.00833 0.49074 -0.00833 0.49282 -0.00833 0.49537 C -0.00833 0.4956 -0.00833 0.49282 -0.00833 0.49074 C -0.00833 0.49097 -0.00833 0.49282 -0.00833 0.49537 " pathEditMode="relative" rAng="0" ptsTypes="AAAAAAAAAAAAAAAAAAA">
                                      <p:cBhvr>
                                        <p:cTn id="6" dur="5000" fill="hold"/>
                                        <p:tgtEl>
                                          <p:spTgt spid="6"/>
                                        </p:tgtEl>
                                        <p:attrNameLst>
                                          <p:attrName>ppt_x</p:attrName>
                                          <p:attrName>ppt_y</p:attrName>
                                        </p:attrNameLst>
                                      </p:cBhvr>
                                      <p:rCtr x="-417" y="23171"/>
                                    </p:animMotion>
                                  </p:childTnLst>
                                </p:cTn>
                              </p:par>
                              <p:par>
                                <p:cTn id="7" presetID="54" presetClass="path" presetSubtype="0" repeatCount="indefinite" accel="50000" decel="50000" fill="hold" nodeType="withEffect">
                                  <p:stCondLst>
                                    <p:cond delay="0"/>
                                  </p:stCondLst>
                                  <p:childTnLst>
                                    <p:animMotion origin="layout" path="M -0.025 0.01319 C -0.02465 -0.00278 -0.02153 -0.01829 -0.02066 -0.01829 C -0.01458 -0.01829 -0.00851 0.22917 -0.00851 0.47732 C -0.00851 0.35232 -0.00556 0.22917 -0.00243 0.22917 C 0.00052 0.22917 0.00365 0.35394 0.00365 0.47732 C 0.00365 0.41528 0.00538 0.35232 0.0066 0.35232 C 0.00833 0.35232 0.00972 0.41319 0.00972 0.47732 C 0.00972 0.44491 0.01059 0.41528 0.01146 0.41528 C 0.01233 0.41528 0.01319 0.44676 0.01319 0.47732 C 0.01319 0.46088 0.01354 0.44491 0.01354 0.44514 C 0.01406 0.44491 0.01441 0.46088 0.01441 0.47732 C 0.01441 0.46875 0.01493 0.46088 0.01493 0.46111 C 0.01493 0.46319 0.01528 0.46875 0.01528 0.47732 C 0.01528 0.47269 0.01528 0.46875 0.0158 0.46875 C 0.0158 0.47083 0.0158 0.47315 0.0158 0.47732 C 0.0158 0.47477 0.0158 0.47269 0.0158 0.47083 C 0.01615 0.47083 0.01615 0.47315 0.01615 0.47523 C 0.01615 0.47569 0.01615 0.47315 0.01615 0.47083 C 0.01667 0.47083 0.01667 0.47315 0.01667 0.47523 " pathEditMode="relative" rAng="0" ptsTypes="AAAAAAAAAAAAAAAAAAA">
                                      <p:cBhvr>
                                        <p:cTn id="8" dur="5000" fill="hold"/>
                                        <p:tgtEl>
                                          <p:spTgt spid="7"/>
                                        </p:tgtEl>
                                        <p:attrNameLst>
                                          <p:attrName>ppt_x</p:attrName>
                                          <p:attrName>ppt_y</p:attrName>
                                        </p:attrNameLst>
                                      </p:cBhvr>
                                      <p:rCtr x="2083" y="21620"/>
                                    </p:animMotion>
                                  </p:childTnLst>
                                </p:cTn>
                              </p:par>
                              <p:par>
                                <p:cTn id="9" presetID="54" presetClass="path" presetSubtype="0" repeatCount="indefinite" accel="50000" decel="50000" fill="hold" nodeType="withEffect">
                                  <p:stCondLst>
                                    <p:cond delay="0"/>
                                  </p:stCondLst>
                                  <p:childTnLst>
                                    <p:animMotion origin="layout" path="M -0.05833 0.17639 C -0.05794 0.16574 -0.05625 0.15532 -0.05573 0.15532 C -0.05208 0.15532 -0.04844 0.32199 -0.04844 0.48843 C -0.04844 0.40417 -0.04648 0.32199 -0.04479 0.32199 C -0.04284 0.32199 -0.04115 0.40556 -0.04115 0.48843 C -0.04115 0.44676 -0.0401 0.40417 -0.03919 0.40417 C -0.03815 0.40417 -0.03737 0.4456 -0.03737 0.48843 C -0.03737 0.4669 -0.03685 0.44676 -0.03646 0.44676 C -0.03594 0.44676 -0.03542 0.46806 -0.03542 0.48843 C -0.03542 0.47755 -0.03529 0.4669 -0.03503 0.4669 C -0.0349 0.4669 -0.03451 0.47755 -0.03451 0.48843 C -0.03451 0.48287 -0.03437 0.47755 -0.03424 0.47755 C -0.03424 0.47894 -0.03398 0.48287 -0.03398 0.48843 C -0.03398 0.48542 -0.03398 0.48287 -0.03385 0.48287 C -0.03385 0.48426 -0.03385 0.48565 -0.03385 0.48843 C -0.03385 0.48681 -0.03385 0.48542 -0.03385 0.48426 C -0.03372 0.48426 -0.03372 0.48565 -0.03372 0.48704 C -0.03346 0.48704 -0.03346 0.48565 -0.03346 0.48426 C -0.03333 0.48426 -0.03333 0.48565 -0.03333 0.48704 " pathEditMode="relative" rAng="0" ptsTypes="AAAAAAAAAAAAAAAAAAA">
                                      <p:cBhvr>
                                        <p:cTn id="10" dur="5000" fill="hold"/>
                                        <p:tgtEl>
                                          <p:spTgt spid="8"/>
                                        </p:tgtEl>
                                        <p:attrNameLst>
                                          <p:attrName>ppt_x</p:attrName>
                                          <p:attrName>ppt_y</p:attrName>
                                        </p:attrNameLst>
                                      </p:cBhvr>
                                      <p:rCtr x="1250" y="14537"/>
                                    </p:animMotion>
                                  </p:childTnLst>
                                </p:cTn>
                              </p:par>
                              <p:par>
                                <p:cTn id="11" presetID="54" presetClass="path" presetSubtype="0" repeatCount="indefinite" accel="50000" decel="50000" fill="hold" nodeType="withEffect">
                                  <p:stCondLst>
                                    <p:cond delay="0"/>
                                  </p:stCondLst>
                                  <p:childTnLst>
                                    <p:animMotion origin="layout" path="M 4.44444E-6 2.22222E-6 C 0.00052 -0.00857 0.0026 -0.0169 0.00329 -0.0169 C 0.00798 -0.0169 0.01267 0.1169 0.01267 0.25046 C 0.01267 0.18287 0.0151 0.1169 0.01736 0.1169 C 0.01979 0.1169 0.02187 0.18379 0.02187 0.25046 C 0.02187 0.2169 0.02309 0.18287 0.0243 0.18287 C 0.02552 0.18287 0.02673 0.21597 0.02673 0.25046 C 0.02673 0.2331 0.02725 0.2169 0.02795 0.2169 C 0.02847 0.2169 0.02916 0.23403 0.02916 0.25046 C 0.02916 0.24166 0.02934 0.2331 0.02968 0.2331 C 0.02986 0.2331 0.0302 0.24166 0.0302 0.25046 C 0.0302 0.24583 0.03038 0.24166 0.03055 0.24166 C 0.03055 0.24282 0.0309 0.24583 0.0309 0.25046 C 0.0309 0.24815 0.0309 0.24583 0.03107 0.24583 C 0.03107 0.24699 0.03125 0.24815 0.03125 0.25046 C 0.03125 0.2493 0.03125 0.24815 0.03125 0.24699 C 0.03142 0.24699 0.03142 0.24815 0.03142 0.2493 C 0.03159 0.2493 0.03159 0.24815 0.03159 0.24699 C 0.03177 0.24699 0.03177 0.24815 0.03177 0.2493 " pathEditMode="relative" rAng="0" ptsTypes="AAAAAAAAAAAAAAAAAAA">
                                      <p:cBhvr>
                                        <p:cTn id="12" dur="5000" fill="hold"/>
                                        <p:tgtEl>
                                          <p:spTgt spid="12"/>
                                        </p:tgtEl>
                                        <p:attrNameLst>
                                          <p:attrName>ppt_x</p:attrName>
                                          <p:attrName>ppt_y</p:attrName>
                                        </p:attrNameLst>
                                      </p:cBhvr>
                                      <p:rCtr x="1580" y="11667"/>
                                    </p:animMotion>
                                  </p:childTnLst>
                                </p:cTn>
                              </p:par>
                              <p:par>
                                <p:cTn id="13" presetID="54" presetClass="path" presetSubtype="0" repeatCount="indefinite" accel="50000" decel="50000" fill="hold" nodeType="withEffect">
                                  <p:stCondLst>
                                    <p:cond delay="0"/>
                                  </p:stCondLst>
                                  <p:childTnLst>
                                    <p:animMotion origin="layout" path="M 3.05556E-6 -1.48148E-6 C -0.00035 -0.01412 -0.00209 -0.02801 -0.00261 -0.02801 C -0.00625 -0.02801 -0.0099 0.19792 -0.0099 0.42454 C -0.0099 0.31042 -0.01181 0.19792 -0.01354 0.19792 C -0.01545 0.19792 -0.01719 0.31158 -0.01719 0.42454 C -0.01719 0.36759 -0.01823 0.31042 -0.0191 0.31042 C -0.02014 0.31042 -0.02084 0.36644 -0.02084 0.42454 C -0.02084 0.39514 -0.02136 0.36759 -0.02188 0.36759 C -0.0224 0.36759 -0.02292 0.3963 -0.02292 0.42454 C -0.02292 0.40949 -0.02292 0.39514 -0.02327 0.39514 C -0.02344 0.39514 -0.02379 0.40949 -0.02379 0.42454 C -0.02379 0.41644 -0.02396 0.40949 -0.02396 0.40996 C -0.02396 0.41158 -0.02431 0.41644 -0.02431 0.42454 C -0.02431 0.42014 -0.02431 0.41644 -0.02448 0.41644 C -0.02448 0.41875 -0.02448 0.4206 -0.02448 0.42454 C -0.02448 0.42222 -0.02448 0.42014 -0.02448 0.41875 C -0.02448 0.41898 -0.02448 0.4206 -0.02448 0.42246 C -0.02483 0.42246 -0.02483 0.4206 -0.02483 0.41875 C -0.025 0.41875 -0.025 0.4206 -0.025 0.42246 " pathEditMode="relative" rAng="0" ptsTypes="AAAAAAAAAAAAAAAAAAA">
                                      <p:cBhvr>
                                        <p:cTn id="14" dur="5000" fill="hold"/>
                                        <p:tgtEl>
                                          <p:spTgt spid="9"/>
                                        </p:tgtEl>
                                        <p:attrNameLst>
                                          <p:attrName>ppt_x</p:attrName>
                                          <p:attrName>ppt_y</p:attrName>
                                        </p:attrNameLst>
                                      </p:cBhvr>
                                      <p:rCtr x="-1250" y="19815"/>
                                    </p:animMotion>
                                  </p:childTnLst>
                                </p:cTn>
                              </p:par>
                              <p:par>
                                <p:cTn id="15" presetID="54" presetClass="path" presetSubtype="0" repeatCount="indefinite" accel="50000" decel="50000" fill="hold" nodeType="withEffect">
                                  <p:stCondLst>
                                    <p:cond delay="0"/>
                                  </p:stCondLst>
                                  <p:childTnLst>
                                    <p:animMotion origin="layout" path="M -4.72222E-6 0.01806 C 0.0007 -0.00162 0.0033 -0.02037 0.00417 -0.02037 C 0.01007 -0.02037 0.01598 0.28403 0.01598 0.58819 C 0.01598 0.43472 0.0191 0.28403 0.02188 0.28403 C 0.02483 0.28403 0.02778 0.43634 0.02778 0.58819 C 0.02778 0.51204 0.02917 0.43472 0.03073 0.43472 C 0.0323 0.43472 0.03369 0.50995 0.03369 0.58819 C 0.03369 0.54884 0.03455 0.51204 0.03525 0.51204 C 0.03594 0.51204 0.03681 0.55116 0.03681 0.58819 C 0.03681 0.56852 0.03716 0.54884 0.0375 0.54884 C 0.03768 0.54884 0.0382 0.56852 0.0382 0.58819 C 0.0382 0.57824 0.03837 0.56852 0.03872 0.56852 C 0.03872 0.57106 0.03907 0.57824 0.03907 0.58819 C 0.03907 0.5831 0.03907 0.57824 0.03924 0.57824 C 0.03924 0.58079 0.03941 0.58356 0.03941 0.58819 C 0.03941 0.58565 0.03941 0.5831 0.03941 0.58079 C 0.03959 0.58079 0.03959 0.58356 0.03959 0.58611 C 0.03976 0.58611 0.03976 0.58356 0.03976 0.58079 C 0.04011 0.58079 0.04011 0.58356 0.04011 0.58611 " pathEditMode="relative" rAng="0" ptsTypes="AAAAAAAAAAAAAAAAAAA">
                                      <p:cBhvr>
                                        <p:cTn id="16" dur="5000" fill="hold"/>
                                        <p:tgtEl>
                                          <p:spTgt spid="11"/>
                                        </p:tgtEl>
                                        <p:attrNameLst>
                                          <p:attrName>ppt_x</p:attrName>
                                          <p:attrName>ppt_y</p:attrName>
                                        </p:attrNameLst>
                                      </p:cBhvr>
                                      <p:rCtr x="1997" y="26574"/>
                                    </p:animMotion>
                                  </p:childTnLst>
                                </p:cTn>
                              </p:par>
                              <p:par>
                                <p:cTn id="17" presetID="54" presetClass="path" presetSubtype="0" repeatCount="indefinite" accel="50000" decel="50000" fill="hold" nodeType="withEffect">
                                  <p:stCondLst>
                                    <p:cond delay="0"/>
                                  </p:stCondLst>
                                  <p:childTnLst>
                                    <p:animMotion origin="layout" path="M 1.11022E-16 2.96296E-6 C 0.00035 -0.01551 0.00208 -0.0301 0.0026 -0.0301 C 0.0066 -0.0301 0.01042 0.20717 0.01042 0.4456 C 0.01042 0.32523 0.0125 0.20717 0.01424 0.20717 C 0.01632 0.20717 0.01823 0.32708 0.01823 0.4456 C 0.01823 0.38611 0.01927 0.32523 0.02014 0.32523 C 0.02118 0.32523 0.02222 0.38402 0.02222 0.4456 C 0.02222 0.41435 0.02274 0.38611 0.02309 0.38611 C 0.02378 0.38611 0.02431 0.4162 0.02431 0.4456 C 0.02431 0.42963 0.02448 0.41435 0.02465 0.41435 C 0.02483 0.41435 0.02517 0.42963 0.02517 0.4456 C 0.02517 0.4375 0.02535 0.42963 0.02535 0.43009 C 0.02535 0.43171 0.02569 0.4375 0.02569 0.4456 C 0.02569 0.44097 0.02569 0.4375 0.02587 0.4375 C 0.02587 0.43935 0.02587 0.4412 0.02587 0.4456 C 0.02587 0.44282 0.02587 0.44097 0.02587 0.43935 C 0.02604 0.43935 0.02604 0.4412 0.02604 0.44328 C 0.02622 0.44328 0.02622 0.4412 0.02622 0.43935 C 0.02656 0.43935 0.02656 0.4412 0.02656 0.44328 " pathEditMode="relative" rAng="0" ptsTypes="AAAAAAAAAAAAAAAAAAA">
                                      <p:cBhvr>
                                        <p:cTn id="18" dur="5000" fill="hold"/>
                                        <p:tgtEl>
                                          <p:spTgt spid="10"/>
                                        </p:tgtEl>
                                        <p:attrNameLst>
                                          <p:attrName>ppt_x</p:attrName>
                                          <p:attrName>ppt_y</p:attrName>
                                        </p:attrNameLst>
                                      </p:cBhvr>
                                      <p:rCtr x="1319" y="20764"/>
                                    </p:animMotion>
                                  </p:childTnLst>
                                </p:cTn>
                              </p:par>
                              <p:par>
                                <p:cTn id="19" presetID="0" presetClass="path" presetSubtype="0" repeatCount="indefinite" accel="50000" decel="50000" fill="hold" nodeType="withEffect">
                                  <p:stCondLst>
                                    <p:cond delay="0"/>
                                  </p:stCondLst>
                                  <p:childTnLst>
                                    <p:animMotion origin="layout" path="M -0.08612 -0.00463 L 0.08055 -0.00463 " pathEditMode="relative" rAng="0" ptsTypes="AA">
                                      <p:cBhvr>
                                        <p:cTn id="20" dur="2000" fill="hold"/>
                                        <p:tgtEl>
                                          <p:spTgt spid="5"/>
                                        </p:tgtEl>
                                        <p:attrNameLst>
                                          <p:attrName>ppt_x</p:attrName>
                                          <p:attrName>ppt_y</p:attrName>
                                        </p:attrNameLst>
                                      </p:cBhvr>
                                      <p:rCtr x="8333" y="0"/>
                                    </p:animMotion>
                                  </p:childTnLst>
                                </p:cTn>
                              </p:par>
                              <p:par>
                                <p:cTn id="21" presetID="0" presetClass="path" presetSubtype="0" repeatCount="indefinite" accel="50000" decel="50000" fill="hold" nodeType="withEffect">
                                  <p:stCondLst>
                                    <p:cond delay="0"/>
                                  </p:stCondLst>
                                  <p:childTnLst>
                                    <p:animMotion origin="layout" path="M 0.06736 -0.00463 L -0.11597 -0.00463 " pathEditMode="relative" rAng="0" ptsTypes="AA">
                                      <p:cBhvr>
                                        <p:cTn id="22" dur="2000" fill="hold"/>
                                        <p:tgtEl>
                                          <p:spTgt spid="14"/>
                                        </p:tgtEl>
                                        <p:attrNameLst>
                                          <p:attrName>ppt_x</p:attrName>
                                          <p:attrName>ppt_y</p:attrName>
                                        </p:attrNameLst>
                                      </p:cBhvr>
                                      <p:rCtr x="-9167" y="0"/>
                                    </p:animMotion>
                                  </p:childTnLst>
                                </p:cTn>
                              </p:par>
                              <p:par>
                                <p:cTn id="23" presetID="54" presetClass="path" presetSubtype="0" repeatCount="indefinite" accel="50000" decel="50000" fill="hold" nodeType="withEffect">
                                  <p:stCondLst>
                                    <p:cond delay="0"/>
                                  </p:stCondLst>
                                  <p:childTnLst>
                                    <p:animMotion origin="layout" path="M 2.77778E-7 -2.96296E-6 C -0.00017 -0.01736 -0.00069 -0.03379 -0.00087 -0.03379 C -0.00208 -0.03379 -0.0033 0.23148 -0.0033 0.49746 C -0.0033 0.3632 -0.00399 0.23148 -0.00451 0.23148 C -0.00521 0.23148 -0.00573 0.36505 -0.00573 0.49746 C -0.00573 0.43102 -0.00608 0.3632 -0.00642 0.3632 C -0.00677 0.3632 -0.00712 0.42894 -0.00712 0.49746 C -0.00712 0.46273 -0.00729 0.43102 -0.00729 0.43125 C -0.00747 0.43102 -0.00764 0.46482 -0.00764 0.49746 C -0.00764 0.4801 -0.00781 0.46273 -0.00781 0.46297 C -0.00781 0.46273 -0.00799 0.4801 -0.00799 0.49746 C -0.00799 0.4882 -0.00799 0.4801 -0.00816 0.4801 C -0.00816 0.48218 -0.00816 0.4882 -0.00816 0.49746 C -0.00816 0.49236 -0.00816 0.4882 -0.00816 0.48843 C -0.00816 0.49074 -0.00816 0.49283 -0.00816 0.49746 C -0.00816 0.49491 -0.00816 0.49236 -0.00816 0.49074 C -0.00833 0.49074 -0.00833 0.49283 -0.00833 0.49537 C -0.00833 0.4956 -0.00833 0.49283 -0.00833 0.49074 C -0.00833 0.49098 -0.00833 0.49283 -0.00833 0.49537 " pathEditMode="relative" rAng="0" ptsTypes="AAAAAAAAAAAAAAAAAAA">
                                      <p:cBhvr>
                                        <p:cTn id="24" dur="5000" fill="hold"/>
                                        <p:tgtEl>
                                          <p:spTgt spid="16"/>
                                        </p:tgtEl>
                                        <p:attrNameLst>
                                          <p:attrName>ppt_x</p:attrName>
                                          <p:attrName>ppt_y</p:attrName>
                                        </p:attrNameLst>
                                      </p:cBhvr>
                                      <p:rCtr x="-417" y="23171"/>
                                    </p:animMotion>
                                  </p:childTnLst>
                                </p:cTn>
                              </p:par>
                              <p:par>
                                <p:cTn id="25" presetID="54" presetClass="path" presetSubtype="0" repeatCount="indefinite" accel="50000" decel="50000" fill="hold" nodeType="withEffect">
                                  <p:stCondLst>
                                    <p:cond delay="0"/>
                                  </p:stCondLst>
                                  <p:childTnLst>
                                    <p:animMotion origin="layout" path="M -0.025 0.01319 C -0.02465 -0.00278 -0.02153 -0.01829 -0.02066 -0.01829 C -0.01458 -0.01829 -0.00851 0.22916 -0.00851 0.47731 C -0.00851 0.35231 -0.00556 0.22916 -0.00243 0.22916 C 0.00052 0.22916 0.00365 0.35393 0.00365 0.47731 C 0.00365 0.41527 0.00538 0.35231 0.0066 0.35231 C 0.00833 0.35231 0.00972 0.41319 0.00972 0.47731 C 0.00972 0.4449 0.01059 0.41527 0.01146 0.41527 C 0.01233 0.41527 0.01319 0.44676 0.01319 0.47731 C 0.01319 0.46088 0.01354 0.4449 0.01354 0.44514 C 0.01406 0.4449 0.01441 0.46088 0.01441 0.47731 C 0.01441 0.46875 0.01493 0.46088 0.01493 0.46111 C 0.01493 0.46319 0.01528 0.46875 0.01528 0.47731 C 0.01528 0.47291 0.01528 0.46875 0.0158 0.46875 C 0.0158 0.47083 0.0158 0.47314 0.0158 0.47731 C 0.0158 0.47476 0.0158 0.47291 0.0158 0.47083 C 0.01615 0.47083 0.01615 0.47314 0.01615 0.47523 C 0.01615 0.47569 0.01615 0.47314 0.01615 0.47083 C 0.01667 0.47083 0.01667 0.47314 0.01667 0.47523 " pathEditMode="relative" rAng="0" ptsTypes="AAAAAAAAAAAAAAAAAAA">
                                      <p:cBhvr>
                                        <p:cTn id="26" dur="5000" fill="hold"/>
                                        <p:tgtEl>
                                          <p:spTgt spid="17"/>
                                        </p:tgtEl>
                                        <p:attrNameLst>
                                          <p:attrName>ppt_x</p:attrName>
                                          <p:attrName>ppt_y</p:attrName>
                                        </p:attrNameLst>
                                      </p:cBhvr>
                                      <p:rCtr x="2083" y="21620"/>
                                    </p:animMotion>
                                  </p:childTnLst>
                                </p:cTn>
                              </p:par>
                              <p:par>
                                <p:cTn id="27" presetID="54" presetClass="path" presetSubtype="0" repeatCount="indefinite" accel="50000" decel="50000" fill="hold" nodeType="withEffect">
                                  <p:stCondLst>
                                    <p:cond delay="0"/>
                                  </p:stCondLst>
                                  <p:childTnLst>
                                    <p:animMotion origin="layout" path="M -0.05833 0.17639 C -0.05798 0.16574 -0.05625 0.15533 -0.05572 0.15533 C -0.05208 0.15533 -0.04843 0.32199 -0.04843 0.48843 C -0.04843 0.40417 -0.04652 0.32199 -0.04479 0.32199 C -0.04288 0.32199 -0.04114 0.40556 -0.04114 0.48843 C -0.04114 0.44676 -0.0401 0.40417 -0.03923 0.40417 C -0.03819 0.40417 -0.03732 0.4456 -0.03732 0.48843 C -0.03732 0.4669 -0.0368 0.44676 -0.03645 0.44676 C -0.03593 0.44676 -0.03541 0.46806 -0.03541 0.48843 C -0.03541 0.47755 -0.03524 0.4669 -0.03506 0.4669 C -0.03489 0.4669 -0.03454 0.47755 -0.03454 0.48843 C -0.03454 0.48287 -0.03437 0.47755 -0.0342 0.47755 C -0.0342 0.47894 -0.03402 0.48287 -0.03402 0.48843 C -0.03402 0.48542 -0.03402 0.48287 -0.03385 0.48287 C -0.03385 0.48426 -0.03385 0.48565 -0.03385 0.48843 C -0.03385 0.48681 -0.03385 0.48542 -0.03385 0.48426 C -0.03368 0.48426 -0.03368 0.48565 -0.03368 0.48704 C -0.0335 0.48704 -0.0335 0.48565 -0.0335 0.48426 C -0.03333 0.48426 -0.03333 0.48565 -0.03333 0.48704 " pathEditMode="relative" rAng="0" ptsTypes="AAAAAAAAAAAAAAAAAAA">
                                      <p:cBhvr>
                                        <p:cTn id="28" dur="5000" fill="hold"/>
                                        <p:tgtEl>
                                          <p:spTgt spid="18"/>
                                        </p:tgtEl>
                                        <p:attrNameLst>
                                          <p:attrName>ppt_x</p:attrName>
                                          <p:attrName>ppt_y</p:attrName>
                                        </p:attrNameLst>
                                      </p:cBhvr>
                                      <p:rCtr x="1250" y="14537"/>
                                    </p:animMotion>
                                  </p:childTnLst>
                                </p:cTn>
                              </p:par>
                              <p:par>
                                <p:cTn id="29" presetID="54" presetClass="path" presetSubtype="0" repeatCount="indefinite" accel="50000" decel="50000" fill="hold" nodeType="withEffect">
                                  <p:stCondLst>
                                    <p:cond delay="0"/>
                                  </p:stCondLst>
                                  <p:childTnLst>
                                    <p:animMotion origin="layout" path="M -3.33333E-6 -3.7037E-7 C 0.00052 -0.00856 0.00261 -0.0169 0.0033 -0.0169 C 0.00799 -0.0169 0.01268 0.1169 0.01268 0.25046 C 0.01268 0.18287 0.01511 0.1169 0.01736 0.1169 C 0.0198 0.1169 0.02188 0.1838 0.02188 0.25046 C 0.02188 0.2169 0.02309 0.18287 0.02431 0.18287 C 0.02552 0.18287 0.02674 0.21597 0.02674 0.25046 C 0.02674 0.2331 0.02726 0.2169 0.02795 0.2169 C 0.02848 0.2169 0.02917 0.23403 0.02917 0.25046 C 0.02917 0.24167 0.02934 0.2331 0.02969 0.2331 C 0.02986 0.2331 0.03021 0.24167 0.03021 0.25046 C 0.03021 0.24583 0.03039 0.24167 0.03056 0.24167 C 0.03056 0.24282 0.03091 0.24583 0.03091 0.25046 C 0.03091 0.24815 0.03091 0.24583 0.03108 0.24583 C 0.03108 0.24699 0.03125 0.24815 0.03125 0.25046 C 0.03125 0.24931 0.03125 0.24815 0.03125 0.24699 C 0.03143 0.24699 0.03143 0.24815 0.03143 0.24931 C 0.0316 0.24931 0.0316 0.24815 0.0316 0.24699 C 0.03177 0.24699 0.03177 0.24815 0.03177 0.24931 " pathEditMode="relative" rAng="0" ptsTypes="AAAAAAAAAAAAAAAAAAA">
                                      <p:cBhvr>
                                        <p:cTn id="30" dur="5000" fill="hold"/>
                                        <p:tgtEl>
                                          <p:spTgt spid="22"/>
                                        </p:tgtEl>
                                        <p:attrNameLst>
                                          <p:attrName>ppt_x</p:attrName>
                                          <p:attrName>ppt_y</p:attrName>
                                        </p:attrNameLst>
                                      </p:cBhvr>
                                      <p:rCtr x="1580" y="11667"/>
                                    </p:animMotion>
                                  </p:childTnLst>
                                </p:cTn>
                              </p:par>
                              <p:par>
                                <p:cTn id="31" presetID="54" presetClass="path" presetSubtype="0" repeatCount="indefinite" accel="50000" decel="50000" fill="hold" nodeType="withEffect">
                                  <p:stCondLst>
                                    <p:cond delay="0"/>
                                  </p:stCondLst>
                                  <p:childTnLst>
                                    <p:animMotion origin="layout" path="M -1.38889E-6 4.81481E-6 C -0.00035 -0.01413 -0.00208 -0.02801 -0.0026 -0.02801 C -0.00625 -0.02801 -0.00989 0.19791 -0.00989 0.42453 C -0.00989 0.31041 -0.0118 0.19791 -0.01354 0.19791 C -0.01545 0.19791 -0.01719 0.31157 -0.01719 0.42453 C -0.01719 0.36759 -0.01823 0.31041 -0.0191 0.31041 C -0.02014 0.31041 -0.02083 0.36643 -0.02083 0.42453 C -0.02083 0.39513 -0.02135 0.36759 -0.02187 0.36759 C -0.02239 0.36759 -0.02292 0.39629 -0.02292 0.42453 C -0.02292 0.40949 -0.02292 0.39513 -0.02326 0.39513 C -0.02344 0.39513 -0.02378 0.40949 -0.02378 0.42453 C -0.02378 0.41643 -0.02396 0.40949 -0.02396 0.40995 C -0.02396 0.41157 -0.0243 0.41643 -0.0243 0.42453 C -0.0243 0.42013 -0.0243 0.41643 -0.02448 0.41643 C -0.02448 0.41875 -0.02448 0.4206 -0.02448 0.42453 C -0.02448 0.42222 -0.02448 0.42013 -0.02448 0.41875 C -0.02448 0.41898 -0.02448 0.4206 -0.02448 0.42245 C -0.02482 0.42245 -0.02482 0.4206 -0.02482 0.41875 C -0.025 0.41875 -0.025 0.4206 -0.025 0.42245 " pathEditMode="relative" rAng="0" ptsTypes="AAAAAAAAAAAAAAAAAAA">
                                      <p:cBhvr>
                                        <p:cTn id="32" dur="5000" fill="hold"/>
                                        <p:tgtEl>
                                          <p:spTgt spid="19"/>
                                        </p:tgtEl>
                                        <p:attrNameLst>
                                          <p:attrName>ppt_x</p:attrName>
                                          <p:attrName>ppt_y</p:attrName>
                                        </p:attrNameLst>
                                      </p:cBhvr>
                                      <p:rCtr x="-1250" y="19815"/>
                                    </p:animMotion>
                                  </p:childTnLst>
                                </p:cTn>
                              </p:par>
                              <p:par>
                                <p:cTn id="33" presetID="54" presetClass="path" presetSubtype="0" repeatCount="indefinite" accel="50000" decel="50000" fill="hold" nodeType="withEffect">
                                  <p:stCondLst>
                                    <p:cond delay="0"/>
                                  </p:stCondLst>
                                  <p:childTnLst>
                                    <p:animMotion origin="layout" path="M -1.11111E-6 0.01806 C 0.0007 -0.00162 0.0033 -0.02037 0.00417 -0.02037 C 0.01007 -0.02037 0.01597 0.28403 0.01597 0.58843 C 0.01597 0.43473 0.0191 0.28403 0.02188 0.28403 C 0.02483 0.28403 0.02778 0.43635 0.02778 0.58843 C 0.02778 0.51204 0.02917 0.43473 0.03073 0.43473 C 0.03229 0.43473 0.03368 0.50996 0.03368 0.58843 C 0.03368 0.54885 0.03455 0.51204 0.03524 0.51204 C 0.03594 0.51204 0.03681 0.55116 0.03681 0.58843 C 0.03681 0.56852 0.03715 0.54885 0.0375 0.54885 C 0.03767 0.54885 0.0382 0.56852 0.0382 0.58843 C 0.0382 0.57824 0.03837 0.56852 0.03872 0.56852 C 0.03872 0.5713 0.03906 0.57824 0.03906 0.58843 C 0.03906 0.58311 0.03906 0.57824 0.03924 0.57824 C 0.03924 0.58079 0.03941 0.58357 0.03941 0.58843 C 0.03941 0.58565 0.03941 0.58311 0.03941 0.58079 C 0.03958 0.58079 0.03958 0.58357 0.03958 0.58611 C 0.03976 0.58611 0.03976 0.58357 0.03976 0.58079 C 0.04011 0.58079 0.04011 0.58357 0.04011 0.58611 " pathEditMode="relative" rAng="0" ptsTypes="AAAAAAAAAAAAAAAAAAA">
                                      <p:cBhvr>
                                        <p:cTn id="34" dur="5000" fill="hold"/>
                                        <p:tgtEl>
                                          <p:spTgt spid="21"/>
                                        </p:tgtEl>
                                        <p:attrNameLst>
                                          <p:attrName>ppt_x</p:attrName>
                                          <p:attrName>ppt_y</p:attrName>
                                        </p:attrNameLst>
                                      </p:cBhvr>
                                      <p:rCtr x="1997" y="26597"/>
                                    </p:animMotion>
                                  </p:childTnLst>
                                </p:cTn>
                              </p:par>
                              <p:par>
                                <p:cTn id="35" presetID="54" presetClass="path" presetSubtype="0" repeatCount="indefinite" accel="50000" decel="50000" fill="hold" nodeType="withEffect">
                                  <p:stCondLst>
                                    <p:cond delay="0"/>
                                  </p:stCondLst>
                                  <p:childTnLst>
                                    <p:animMotion origin="layout" path="M 0 4.07407E-6 C 0.00035 -0.01551 0.00208 -0.0301 0.0026 -0.0301 C 0.0066 -0.0301 0.01042 0.20717 0.01042 0.4456 C 0.01042 0.32523 0.0125 0.20717 0.01424 0.20717 C 0.01632 0.20717 0.01823 0.32708 0.01823 0.4456 C 0.01823 0.38611 0.01927 0.32523 0.02014 0.32523 C 0.02118 0.32523 0.02222 0.38402 0.02222 0.4456 C 0.02222 0.41435 0.02274 0.38611 0.02309 0.38611 C 0.02378 0.38611 0.02431 0.4162 0.02431 0.4456 C 0.02431 0.42963 0.02448 0.41435 0.02465 0.41435 C 0.02483 0.41435 0.02517 0.42963 0.02517 0.4456 C 0.02517 0.4375 0.02535 0.42963 0.02535 0.43009 C 0.02535 0.43171 0.02569 0.4375 0.02569 0.4456 C 0.02569 0.44097 0.02569 0.4375 0.02587 0.4375 C 0.02587 0.43935 0.02587 0.4412 0.02587 0.4456 C 0.02587 0.44282 0.02587 0.44097 0.02587 0.43935 C 0.02604 0.43935 0.02604 0.4412 0.02604 0.44328 C 0.02622 0.44328 0.02622 0.4412 0.02622 0.43935 C 0.02656 0.43935 0.02656 0.4412 0.02656 0.44328 " pathEditMode="relative" rAng="0" ptsTypes="AAAAAAAAAAAAAAAAAAA">
                                      <p:cBhvr>
                                        <p:cTn id="36" dur="5000" fill="hold"/>
                                        <p:tgtEl>
                                          <p:spTgt spid="20"/>
                                        </p:tgtEl>
                                        <p:attrNameLst>
                                          <p:attrName>ppt_x</p:attrName>
                                          <p:attrName>ppt_y</p:attrName>
                                        </p:attrNameLst>
                                      </p:cBhvr>
                                      <p:rCtr x="1319" y="2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036764"/>
            <a:ext cx="7875588" cy="39592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buClr>
                <a:schemeClr val="tx1"/>
              </a:buClr>
              <a:buFont typeface="Arial" panose="020B0604020202020204" pitchFamily="34" charset="0"/>
              <a:buNone/>
              <a:defRPr/>
            </a:pPr>
            <a:r>
              <a:rPr lang="vi-VN" sz="3200" b="1" u="sng">
                <a:solidFill>
                  <a:srgbClr val="FF0000"/>
                </a:solidFill>
                <a:latin typeface="HP001 4 hàng" panose="020B0603050302020204" pitchFamily="34" charset="0"/>
                <a:cs typeface="Times New Roman" pitchFamily="18" charset="0"/>
              </a:rPr>
              <a:t>Câu a:</a:t>
            </a:r>
            <a:r>
              <a:rPr lang="en-US" altLang="en-US" sz="3200" b="1">
                <a:solidFill>
                  <a:srgbClr val="FF0000"/>
                </a:solidFill>
                <a:latin typeface="HP001 4 hàng" panose="020B0603050302020204" pitchFamily="34" charset="0"/>
                <a:cs typeface="Times New Roman" panose="02020603050405020304" pitchFamily="18" charset="0"/>
              </a:rPr>
              <a:t> Chia sẻ vui buồn cùng bạn làm cho tình bạn thêm thân thiết, gắn bó.</a:t>
            </a: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defRPr/>
            </a:pPr>
            <a:endParaRPr lang="en-US"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74801" y="1350963"/>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1</a:t>
            </a:r>
            <a:endParaRPr lang="en-US" sz="4950" b="1">
              <a:solidFill>
                <a:schemeClr val="tx1"/>
              </a:solidFill>
              <a:latin typeface="+mj-lt"/>
            </a:endParaRPr>
          </a:p>
        </p:txBody>
      </p:sp>
      <p:sp>
        <p:nvSpPr>
          <p:cNvPr id="4" name="Action Button: Home 3">
            <a:hlinkClick r:id="rId3" action="ppaction://hlinksldjump" highlightClick="1"/>
          </p:cNvPr>
          <p:cNvSpPr/>
          <p:nvPr/>
        </p:nvSpPr>
        <p:spPr>
          <a:xfrm>
            <a:off x="1524000" y="5908676"/>
            <a:ext cx="514350" cy="54451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atin typeface="HP001 4 hàng" panose="020B0603050302020204" pitchFamily="34" charset="0"/>
            </a:endParaRPr>
          </a:p>
        </p:txBody>
      </p:sp>
      <p:pic>
        <p:nvPicPr>
          <p:cNvPr id="26" name="Picture 4"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51" y="3317875"/>
            <a:ext cx="28797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5988050" y="3556000"/>
            <a:ext cx="622300" cy="922338"/>
          </a:xfrm>
          <a:prstGeom prst="rect">
            <a:avLst/>
          </a:prstGeom>
          <a:noFill/>
        </p:spPr>
        <p:txBody>
          <a:bodyPr>
            <a:spAutoFit/>
          </a:bodyPr>
          <a:lstStyle/>
          <a:p>
            <a:pPr eaLnBrk="1" hangingPunct="1">
              <a:defRPr/>
            </a:pPr>
            <a:r>
              <a:rPr lang="en-US" sz="5400" b="1">
                <a:solidFill>
                  <a:srgbClr val="FFFF00"/>
                </a:solidFill>
                <a:effectLst>
                  <a:outerShdw blurRad="38100" dist="38100" dir="2700000" algn="tl">
                    <a:srgbClr val="000000">
                      <a:alpha val="43137"/>
                    </a:srgbClr>
                  </a:outerShdw>
                </a:effectLst>
                <a:cs typeface="Arial" panose="020B0604020202020204" pitchFamily="34" charset="0"/>
              </a:rPr>
              <a:t>T</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3773488" y="1557339"/>
            <a:ext cx="2525712"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299201" y="1557339"/>
            <a:ext cx="24288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4"/>
          <p:cNvSpPr txBox="1">
            <a:spLocks noChangeArrowheads="1"/>
          </p:cNvSpPr>
          <p:nvPr/>
        </p:nvSpPr>
        <p:spPr bwMode="auto">
          <a:xfrm>
            <a:off x="2298700" y="280988"/>
            <a:ext cx="80200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3739361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179638"/>
            <a:ext cx="7875588" cy="396081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buClr>
                <a:schemeClr val="tx1"/>
              </a:buClr>
              <a:buFont typeface="Arial" panose="020B0604020202020204" pitchFamily="34" charset="0"/>
              <a:buNone/>
              <a:defRPr/>
            </a:pPr>
            <a:r>
              <a:rPr lang="vi-VN" sz="3200" b="1" u="sng">
                <a:solidFill>
                  <a:srgbClr val="FF0000"/>
                </a:solidFill>
                <a:latin typeface="HP001 4 hàng" panose="020B0603050302020204" pitchFamily="34" charset="0"/>
                <a:cs typeface="Times New Roman" pitchFamily="18" charset="0"/>
              </a:rPr>
              <a:t>Câu b: </a:t>
            </a:r>
            <a:r>
              <a:rPr lang="en-US" altLang="en-US" sz="3200" b="1">
                <a:solidFill>
                  <a:srgbClr val="FF0000"/>
                </a:solidFill>
                <a:latin typeface="HP001 4 hàng" panose="020B0603050302020204" pitchFamily="34" charset="0"/>
                <a:cs typeface="Times New Roman" panose="02020603050405020304" pitchFamily="18" charset="0"/>
              </a:rPr>
              <a:t>Niềm vui, nỗi buồn là của riêng mỗi người, không nên chia sẻ với ai.</a:t>
            </a: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defRPr/>
            </a:pPr>
            <a:endParaRPr lang="en-US"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33526" y="1495425"/>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2</a:t>
            </a:r>
            <a:endParaRPr lang="en-US" sz="4950" b="1">
              <a:solidFill>
                <a:schemeClr val="tx1"/>
              </a:solidFill>
              <a:latin typeface="+mj-lt"/>
            </a:endParaRPr>
          </a:p>
        </p:txBody>
      </p:sp>
      <p:sp>
        <p:nvSpPr>
          <p:cNvPr id="23" name="Action Button: Home 22">
            <a:hlinkClick r:id="rId3" action="ppaction://hlinksldjump" highlightClick="1"/>
          </p:cNvPr>
          <p:cNvSpPr/>
          <p:nvPr/>
        </p:nvSpPr>
        <p:spPr>
          <a:xfrm>
            <a:off x="1524000" y="6053138"/>
            <a:ext cx="514350" cy="544512"/>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P001 4 hàng" panose="020B0603050302020204" pitchFamily="34" charset="0"/>
            </a:endParaRPr>
          </a:p>
        </p:txBody>
      </p:sp>
      <p:pic>
        <p:nvPicPr>
          <p:cNvPr id="24" name="Picture 5"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9" y="3700464"/>
            <a:ext cx="2351087"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5788026" y="3971925"/>
            <a:ext cx="519113" cy="831850"/>
          </a:xfrm>
          <a:prstGeom prst="rect">
            <a:avLst/>
          </a:prstGeom>
          <a:noFill/>
        </p:spPr>
        <p:txBody>
          <a:bodyPr>
            <a:spAutoFit/>
          </a:bodyPr>
          <a:lstStyle/>
          <a:p>
            <a:pPr eaLnBrk="1" hangingPunct="1">
              <a:defRPr/>
            </a:pPr>
            <a:r>
              <a:rPr lang="en-US" sz="4800" b="1">
                <a:solidFill>
                  <a:srgbClr val="FFFF00"/>
                </a:solidFill>
                <a:effectLst>
                  <a:outerShdw blurRad="38100" dist="38100" dir="2700000" algn="tl">
                    <a:srgbClr val="000000">
                      <a:alpha val="43137"/>
                    </a:srgbClr>
                  </a:outerShdw>
                </a:effectLst>
                <a:cs typeface="Arial" panose="020B0604020202020204" pitchFamily="34" charset="0"/>
              </a:rPr>
              <a:t>K</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3786188" y="1682750"/>
            <a:ext cx="2525712"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294439" y="1682750"/>
            <a:ext cx="24288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4"/>
          <p:cNvSpPr txBox="1">
            <a:spLocks noChangeArrowheads="1"/>
          </p:cNvSpPr>
          <p:nvPr/>
        </p:nvSpPr>
        <p:spPr bwMode="auto">
          <a:xfrm>
            <a:off x="2297113" y="246063"/>
            <a:ext cx="80200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4077607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25"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252664"/>
            <a:ext cx="7875588" cy="39592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buClr>
                <a:schemeClr val="tx1"/>
              </a:buClr>
              <a:buFont typeface="Arial" panose="020B0604020202020204" pitchFamily="34" charset="0"/>
              <a:buNone/>
              <a:defRPr/>
            </a:pPr>
            <a:r>
              <a:rPr lang="vi-VN" sz="3200" b="1" u="sng">
                <a:solidFill>
                  <a:srgbClr val="FF0000"/>
                </a:solidFill>
                <a:latin typeface="HP001 4 hàng" panose="020B0603050302020204" pitchFamily="34" charset="0"/>
                <a:cs typeface="Times New Roman" pitchFamily="18" charset="0"/>
              </a:rPr>
              <a:t>Câu c: </a:t>
            </a:r>
            <a:r>
              <a:rPr lang="en-US" altLang="en-US" sz="3200" b="1">
                <a:solidFill>
                  <a:srgbClr val="FF0000"/>
                </a:solidFill>
                <a:latin typeface="HP001 4 hàng" panose="020B0603050302020204" pitchFamily="34" charset="0"/>
              </a:rPr>
              <a:t>Niềm vui sẽ được nhân lên, nỗi buồn sẽ vơi đi nếu được cảm thông chia sẻ</a:t>
            </a:r>
            <a:r>
              <a:rPr lang="vi-VN" altLang="en-US" sz="3200" b="1">
                <a:solidFill>
                  <a:srgbClr val="FF0000"/>
                </a:solidFill>
                <a:latin typeface="HP001 4 hàng" panose="020B0603050302020204" pitchFamily="34" charset="0"/>
              </a:rPr>
              <a:t>.</a:t>
            </a:r>
            <a:endParaRPr lang="vi-VN" altLang="en-US" sz="3200" b="1">
              <a:solidFill>
                <a:srgbClr val="FF0000"/>
              </a:solidFill>
              <a:latin typeface="HP001 4 hàng" panose="020B0603050302020204" pitchFamily="34" charset="0"/>
              <a:cs typeface="Times New Roman" panose="02020603050405020304" pitchFamily="18" charset="0"/>
            </a:endParaRP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33526" y="1566863"/>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3</a:t>
            </a:r>
            <a:endParaRPr lang="en-US" sz="4950" b="1">
              <a:solidFill>
                <a:schemeClr val="tx1"/>
              </a:solidFill>
              <a:latin typeface="+mj-lt"/>
            </a:endParaRPr>
          </a:p>
        </p:txBody>
      </p:sp>
      <p:sp>
        <p:nvSpPr>
          <p:cNvPr id="17" name="Action Button: Home 16">
            <a:hlinkClick r:id="rId3" action="ppaction://hlinksldjump" highlightClick="1"/>
          </p:cNvPr>
          <p:cNvSpPr/>
          <p:nvPr/>
        </p:nvSpPr>
        <p:spPr>
          <a:xfrm>
            <a:off x="1524000" y="6124576"/>
            <a:ext cx="514350" cy="54451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P001 4 hàng" panose="020B0603050302020204" pitchFamily="34" charset="0"/>
            </a:endParaRPr>
          </a:p>
        </p:txBody>
      </p:sp>
      <p:pic>
        <p:nvPicPr>
          <p:cNvPr id="18" name="Picture 4"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1" y="3556001"/>
            <a:ext cx="2665413"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880100" y="3810000"/>
            <a:ext cx="592138" cy="1016000"/>
          </a:xfrm>
          <a:prstGeom prst="rect">
            <a:avLst/>
          </a:prstGeom>
          <a:noFill/>
        </p:spPr>
        <p:txBody>
          <a:bodyPr>
            <a:spAutoFit/>
          </a:bodyPr>
          <a:lstStyle/>
          <a:p>
            <a:pPr eaLnBrk="1" hangingPunct="1">
              <a:defRPr/>
            </a:pPr>
            <a:r>
              <a:rPr lang="en-US" sz="6000" b="1">
                <a:solidFill>
                  <a:srgbClr val="FFFF00"/>
                </a:solidFill>
                <a:effectLst>
                  <a:outerShdw blurRad="38100" dist="38100" dir="2700000" algn="tl">
                    <a:srgbClr val="000000">
                      <a:alpha val="43137"/>
                    </a:srgbClr>
                  </a:outerShdw>
                </a:effectLst>
                <a:cs typeface="Arial" panose="020B0604020202020204" pitchFamily="34" charset="0"/>
              </a:rPr>
              <a:t>T</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4138613" y="1754189"/>
            <a:ext cx="252730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665914" y="1755775"/>
            <a:ext cx="242887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
          <p:cNvSpPr txBox="1">
            <a:spLocks noChangeArrowheads="1"/>
          </p:cNvSpPr>
          <p:nvPr/>
        </p:nvSpPr>
        <p:spPr bwMode="auto">
          <a:xfrm>
            <a:off x="2298700" y="404813"/>
            <a:ext cx="80200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1534809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8691" y="1802549"/>
            <a:ext cx="7688349" cy="1477328"/>
          </a:xfrm>
          <a:prstGeom prst="rect">
            <a:avLst/>
          </a:prstGeom>
          <a:noFill/>
        </p:spPr>
        <p:txBody>
          <a:bodyPr wrap="square" rtlCol="0">
            <a:spAutoFit/>
          </a:bodyPr>
          <a:lstStyle/>
          <a:p>
            <a:r>
              <a:rPr lang="en-US" altLang="en-US" sz="3600" b="1" dirty="0" smtClean="0">
                <a:solidFill>
                  <a:srgbClr val="0000FF"/>
                </a:solidFill>
                <a:latin typeface="Times New Roman" panose="02020603050405020304" pitchFamily="18" charset="0"/>
                <a:cs typeface="Times New Roman" panose="02020603050405020304" pitchFamily="18" charset="0"/>
              </a:rPr>
              <a:t>1. Vì </a:t>
            </a:r>
            <a:r>
              <a:rPr lang="en-US" altLang="en-US" sz="3600" b="1" dirty="0">
                <a:solidFill>
                  <a:srgbClr val="0000FF"/>
                </a:solidFill>
                <a:latin typeface="Times New Roman" panose="02020603050405020304" pitchFamily="18" charset="0"/>
                <a:cs typeface="Times New Roman" panose="02020603050405020304" pitchFamily="18" charset="0"/>
              </a:rPr>
              <a:t>sao phải quan tâm, chăm sóc ông bà, cha mẹ, anh chị em?</a:t>
            </a:r>
          </a:p>
          <a:p>
            <a:endParaRPr lang="en-US" dirty="0"/>
          </a:p>
        </p:txBody>
      </p:sp>
    </p:spTree>
    <p:extLst>
      <p:ext uri="{BB962C8B-B14F-4D97-AF65-F5344CB8AC3E}">
        <p14:creationId xmlns:p14="http://schemas.microsoft.com/office/powerpoint/2010/main" val="23093626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252664"/>
            <a:ext cx="7875588" cy="39592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endParaRPr lang="vi-VN" sz="3200" b="1" u="sng">
              <a:solidFill>
                <a:srgbClr val="FF0000"/>
              </a:solidFill>
              <a:latin typeface="HP001 4 hàng" panose="020B0603050302020204" pitchFamily="34" charset="0"/>
              <a:cs typeface="Times New Roman" pitchFamily="18" charset="0"/>
            </a:endParaRPr>
          </a:p>
          <a:p>
            <a:pPr algn="just">
              <a:spcBef>
                <a:spcPct val="50000"/>
              </a:spcBef>
              <a:defRPr/>
            </a:pPr>
            <a:r>
              <a:rPr lang="vi-VN" sz="3200" b="1" u="sng">
                <a:solidFill>
                  <a:srgbClr val="FF0000"/>
                </a:solidFill>
                <a:latin typeface="HP001 4 hàng" panose="020B0603050302020204" pitchFamily="34" charset="0"/>
                <a:cs typeface="Times New Roman" pitchFamily="18" charset="0"/>
              </a:rPr>
              <a:t>Câu d: </a:t>
            </a:r>
            <a:r>
              <a:rPr lang="en-US" altLang="en-US" sz="3200" b="1">
                <a:solidFill>
                  <a:srgbClr val="FF0000"/>
                </a:solidFill>
                <a:latin typeface="HP001 4 hàng" panose="020B0603050302020204" pitchFamily="34" charset="0"/>
              </a:rPr>
              <a:t>Người không quan tâm đến niềm vui, nỗi buồn của bạn bè thì không phải là người bạn tốt.</a:t>
            </a: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defRPr/>
            </a:pPr>
            <a:endParaRPr lang="en-US"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33526" y="1566863"/>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4</a:t>
            </a:r>
            <a:endParaRPr lang="en-US" sz="4950" b="1">
              <a:solidFill>
                <a:schemeClr val="tx1"/>
              </a:solidFill>
              <a:latin typeface="+mj-lt"/>
            </a:endParaRPr>
          </a:p>
        </p:txBody>
      </p:sp>
      <p:sp>
        <p:nvSpPr>
          <p:cNvPr id="24" name="Action Button: Home 23">
            <a:hlinkClick r:id="rId3" action="ppaction://hlinksldjump" highlightClick="1"/>
          </p:cNvPr>
          <p:cNvSpPr/>
          <p:nvPr/>
        </p:nvSpPr>
        <p:spPr>
          <a:xfrm>
            <a:off x="1524000" y="6124576"/>
            <a:ext cx="514350" cy="54451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P001 4 hàng" panose="020B0603050302020204" pitchFamily="34" charset="0"/>
            </a:endParaRPr>
          </a:p>
        </p:txBody>
      </p:sp>
      <p:pic>
        <p:nvPicPr>
          <p:cNvPr id="25" name="Picture 4"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9" y="4229100"/>
            <a:ext cx="2592387"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5424489" y="4389438"/>
            <a:ext cx="687387" cy="831850"/>
          </a:xfrm>
          <a:prstGeom prst="rect">
            <a:avLst/>
          </a:prstGeom>
          <a:noFill/>
        </p:spPr>
        <p:txBody>
          <a:bodyPr>
            <a:spAutoFit/>
          </a:bodyPr>
          <a:lstStyle/>
          <a:p>
            <a:pPr eaLnBrk="1" hangingPunct="1">
              <a:defRPr/>
            </a:pPr>
            <a:r>
              <a:rPr lang="en-US" sz="4800" b="1">
                <a:solidFill>
                  <a:srgbClr val="FFFF00"/>
                </a:solidFill>
                <a:effectLst>
                  <a:outerShdw blurRad="38100" dist="38100" dir="2700000" algn="tl">
                    <a:srgbClr val="000000">
                      <a:alpha val="43137"/>
                    </a:srgbClr>
                  </a:outerShdw>
                </a:effectLst>
                <a:cs typeface="Arial" panose="020B0604020202020204" pitchFamily="34" charset="0"/>
              </a:rPr>
              <a:t>T</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3783013" y="1465264"/>
            <a:ext cx="25273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283326" y="1463676"/>
            <a:ext cx="24288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4"/>
          <p:cNvSpPr txBox="1">
            <a:spLocks noChangeArrowheads="1"/>
          </p:cNvSpPr>
          <p:nvPr/>
        </p:nvSpPr>
        <p:spPr bwMode="auto">
          <a:xfrm>
            <a:off x="2341563" y="333376"/>
            <a:ext cx="8020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17016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252664"/>
            <a:ext cx="7875588" cy="39592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vi-VN" sz="3200" b="1" u="sng">
                <a:solidFill>
                  <a:srgbClr val="FF0000"/>
                </a:solidFill>
                <a:latin typeface="HP001 4 hàng" panose="020B0603050302020204" pitchFamily="34" charset="0"/>
                <a:cs typeface="Times New Roman" pitchFamily="18" charset="0"/>
              </a:rPr>
              <a:t>Câu đ: </a:t>
            </a:r>
            <a:r>
              <a:rPr lang="en-US" altLang="en-US" sz="3200" b="1">
                <a:solidFill>
                  <a:srgbClr val="FF0000"/>
                </a:solidFill>
                <a:latin typeface="HP001 4 hàng" panose="020B0603050302020204" pitchFamily="34" charset="0"/>
              </a:rPr>
              <a:t>Trẻ em có quyền hỗ trợ, giúp đỡ khi gặp khó khăn. </a:t>
            </a: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defRPr/>
            </a:pPr>
            <a:endParaRPr lang="en-US"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33526" y="1566863"/>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5</a:t>
            </a:r>
            <a:endParaRPr lang="en-US" sz="4950" b="1">
              <a:solidFill>
                <a:schemeClr val="tx1"/>
              </a:solidFill>
              <a:latin typeface="+mj-lt"/>
            </a:endParaRPr>
          </a:p>
        </p:txBody>
      </p:sp>
      <p:sp>
        <p:nvSpPr>
          <p:cNvPr id="24" name="Action Button: Home 23">
            <a:hlinkClick r:id="rId3" action="ppaction://hlinksldjump" highlightClick="1"/>
          </p:cNvPr>
          <p:cNvSpPr/>
          <p:nvPr/>
        </p:nvSpPr>
        <p:spPr>
          <a:xfrm>
            <a:off x="1524000" y="6124576"/>
            <a:ext cx="514350" cy="54451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HP001 4 hàng" panose="020B0603050302020204" pitchFamily="34" charset="0"/>
            </a:endParaRPr>
          </a:p>
        </p:txBody>
      </p:sp>
      <p:pic>
        <p:nvPicPr>
          <p:cNvPr id="25" name="Picture 4"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841750"/>
            <a:ext cx="30988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5664200" y="4076700"/>
            <a:ext cx="687388" cy="922338"/>
          </a:xfrm>
          <a:prstGeom prst="rect">
            <a:avLst/>
          </a:prstGeom>
          <a:noFill/>
        </p:spPr>
        <p:txBody>
          <a:bodyPr>
            <a:spAutoFit/>
          </a:bodyPr>
          <a:lstStyle/>
          <a:p>
            <a:pPr eaLnBrk="1" hangingPunct="1">
              <a:defRPr/>
            </a:pPr>
            <a:r>
              <a:rPr lang="en-US" sz="5400" b="1">
                <a:solidFill>
                  <a:srgbClr val="FFFF00"/>
                </a:solidFill>
                <a:effectLst>
                  <a:outerShdw blurRad="38100" dist="38100" dir="2700000" algn="tl">
                    <a:srgbClr val="000000">
                      <a:alpha val="43137"/>
                    </a:srgbClr>
                  </a:outerShdw>
                </a:effectLst>
                <a:cs typeface="Arial" panose="020B0604020202020204" pitchFamily="34" charset="0"/>
              </a:rPr>
              <a:t>T</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3714751" y="1401764"/>
            <a:ext cx="2525713"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216651" y="1401764"/>
            <a:ext cx="2428875"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2341563" y="260351"/>
            <a:ext cx="8020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2753181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2"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71725" y="2252664"/>
            <a:ext cx="7875588" cy="39592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Bef>
                <a:spcPct val="50000"/>
              </a:spcBef>
              <a:defRPr/>
            </a:pPr>
            <a:endParaRPr lang="vi-VN" sz="3200" b="1" u="sng">
              <a:solidFill>
                <a:srgbClr val="FF0000"/>
              </a:solidFill>
              <a:latin typeface="HP001 4 hàng" panose="020B0603050302020204" pitchFamily="34" charset="0"/>
              <a:cs typeface="Times New Roman" pitchFamily="18" charset="0"/>
            </a:endParaRPr>
          </a:p>
          <a:p>
            <a:pPr algn="just">
              <a:spcBef>
                <a:spcPct val="50000"/>
              </a:spcBef>
              <a:defRPr/>
            </a:pPr>
            <a:r>
              <a:rPr lang="vi-VN" sz="3200" b="1" u="sng">
                <a:solidFill>
                  <a:srgbClr val="FF0000"/>
                </a:solidFill>
                <a:latin typeface="HP001 4 hàng" panose="020B0603050302020204" pitchFamily="34" charset="0"/>
                <a:cs typeface="Times New Roman" pitchFamily="18" charset="0"/>
              </a:rPr>
              <a:t>Câu e: </a:t>
            </a:r>
            <a:r>
              <a:rPr lang="en-US" altLang="en-US" sz="3200" b="1">
                <a:solidFill>
                  <a:srgbClr val="FF0000"/>
                </a:solidFill>
                <a:latin typeface="HP001 4 hàng" panose="020B0603050302020204" pitchFamily="34" charset="0"/>
              </a:rPr>
              <a:t>Phân biệt đối xử với các bạn nghèo, bạn có hoàn cảnh khó khăn là vi phạm quyền trẻ em.</a:t>
            </a:r>
            <a:endParaRPr lang="en-US" altLang="en-US" sz="4400" b="1">
              <a:solidFill>
                <a:srgbClr val="FF0000"/>
              </a:solidFill>
              <a:latin typeface="HP001 4 hàng" panose="020B0603050302020204" pitchFamily="34" charset="0"/>
            </a:endParaRPr>
          </a:p>
          <a:p>
            <a:pPr>
              <a:defRPr/>
            </a:pPr>
            <a:endParaRPr lang="vi-VN" sz="2400" b="1">
              <a:solidFill>
                <a:srgbClr val="0000CC"/>
              </a:solidFill>
              <a:latin typeface="HP001 4 hàng" panose="020B0603050302020204" pitchFamily="34" charset="0"/>
              <a:cs typeface="Times New Roman" pitchFamily="18" charset="0"/>
            </a:endParaRPr>
          </a:p>
          <a:p>
            <a:pPr>
              <a:defRPr/>
            </a:pPr>
            <a:endParaRPr lang="vi-VN" sz="2700" b="1">
              <a:solidFill>
                <a:srgbClr val="0000CC"/>
              </a:solidFill>
              <a:latin typeface="HP001 4 hàng" panose="020B0603050302020204" pitchFamily="34" charset="0"/>
              <a:cs typeface="Times New Roman" pitchFamily="18" charset="0"/>
            </a:endParaRPr>
          </a:p>
          <a:p>
            <a:pPr>
              <a:defRPr/>
            </a:pPr>
            <a:endParaRPr lang="en-US" sz="2700" b="1">
              <a:solidFill>
                <a:srgbClr val="0000CC"/>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vi-VN" sz="2700" b="1">
              <a:solidFill>
                <a:schemeClr val="tx1"/>
              </a:solidFill>
              <a:latin typeface="HP001 4 hàng" panose="020B0603050302020204" pitchFamily="34" charset="0"/>
              <a:cs typeface="Times New Roman" pitchFamily="18" charset="0"/>
            </a:endParaRPr>
          </a:p>
          <a:p>
            <a:pPr algn="ctr">
              <a:defRPr/>
            </a:pPr>
            <a:endParaRPr lang="en-US" sz="2700" b="1">
              <a:solidFill>
                <a:schemeClr val="tx1"/>
              </a:solidFill>
              <a:latin typeface="HP001 4 hàng" panose="020B0603050302020204" pitchFamily="34" charset="0"/>
              <a:cs typeface="Times New Roman" pitchFamily="18" charset="0"/>
            </a:endParaRPr>
          </a:p>
        </p:txBody>
      </p:sp>
      <p:sp>
        <p:nvSpPr>
          <p:cNvPr id="10" name="Oval 9"/>
          <p:cNvSpPr/>
          <p:nvPr/>
        </p:nvSpPr>
        <p:spPr>
          <a:xfrm>
            <a:off x="1533526" y="1566863"/>
            <a:ext cx="1014413" cy="8318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4950" b="1">
                <a:solidFill>
                  <a:schemeClr val="tx1"/>
                </a:solidFill>
                <a:latin typeface="+mj-lt"/>
              </a:rPr>
              <a:t>6</a:t>
            </a:r>
            <a:endParaRPr lang="en-US" sz="4950" b="1">
              <a:solidFill>
                <a:schemeClr val="tx1"/>
              </a:solidFill>
              <a:latin typeface="+mj-lt"/>
            </a:endParaRPr>
          </a:p>
        </p:txBody>
      </p:sp>
      <p:sp>
        <p:nvSpPr>
          <p:cNvPr id="24" name="Action Button: Home 23">
            <a:hlinkClick r:id="rId3" action="ppaction://hlinksldjump" highlightClick="1"/>
          </p:cNvPr>
          <p:cNvSpPr/>
          <p:nvPr/>
        </p:nvSpPr>
        <p:spPr>
          <a:xfrm>
            <a:off x="1524000" y="6124576"/>
            <a:ext cx="514350" cy="54451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latin typeface="HP001 4 hàng" panose="020B0603050302020204" pitchFamily="34" charset="0"/>
            </a:endParaRPr>
          </a:p>
        </p:txBody>
      </p:sp>
      <p:pic>
        <p:nvPicPr>
          <p:cNvPr id="25" name="Picture 4" descr="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4221164"/>
            <a:ext cx="26035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5448300" y="4405313"/>
            <a:ext cx="687388" cy="831850"/>
          </a:xfrm>
          <a:prstGeom prst="rect">
            <a:avLst/>
          </a:prstGeom>
          <a:noFill/>
        </p:spPr>
        <p:txBody>
          <a:bodyPr>
            <a:spAutoFit/>
          </a:bodyPr>
          <a:lstStyle/>
          <a:p>
            <a:pPr eaLnBrk="1" hangingPunct="1">
              <a:defRPr/>
            </a:pPr>
            <a:r>
              <a:rPr lang="en-US" sz="4800" b="1">
                <a:solidFill>
                  <a:srgbClr val="FFFF00"/>
                </a:solidFill>
                <a:effectLst>
                  <a:outerShdw blurRad="38100" dist="38100" dir="2700000" algn="tl">
                    <a:srgbClr val="000000">
                      <a:alpha val="43137"/>
                    </a:srgbClr>
                  </a:outerShdw>
                </a:effectLst>
                <a:cs typeface="Arial" panose="020B0604020202020204" pitchFamily="34" charset="0"/>
              </a:rPr>
              <a:t>T</a:t>
            </a:r>
          </a:p>
        </p:txBody>
      </p:sp>
      <p:pic>
        <p:nvPicPr>
          <p:cNvPr id="8" name="Picture 7" descr="cau mon 5.png"/>
          <p:cNvPicPr>
            <a:picLocks noChangeAspect="1"/>
          </p:cNvPicPr>
          <p:nvPr/>
        </p:nvPicPr>
        <p:blipFill>
          <a:blip r:embed="rId5">
            <a:extLst>
              <a:ext uri="{28A0092B-C50C-407E-A947-70E740481C1C}">
                <a14:useLocalDpi xmlns:a14="http://schemas.microsoft.com/office/drawing/2010/main" val="0"/>
              </a:ext>
            </a:extLst>
          </a:blip>
          <a:srcRect r="49013"/>
          <a:stretch>
            <a:fillRect/>
          </a:stretch>
        </p:blipFill>
        <p:spPr bwMode="auto">
          <a:xfrm>
            <a:off x="3690938" y="1420814"/>
            <a:ext cx="2525712"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au mon 5.png"/>
          <p:cNvPicPr>
            <a:picLocks noChangeAspect="1"/>
          </p:cNvPicPr>
          <p:nvPr/>
        </p:nvPicPr>
        <p:blipFill>
          <a:blip r:embed="rId5">
            <a:extLst>
              <a:ext uri="{28A0092B-C50C-407E-A947-70E740481C1C}">
                <a14:useLocalDpi xmlns:a14="http://schemas.microsoft.com/office/drawing/2010/main" val="0"/>
              </a:ext>
            </a:extLst>
          </a:blip>
          <a:srcRect l="50987"/>
          <a:stretch>
            <a:fillRect/>
          </a:stretch>
        </p:blipFill>
        <p:spPr bwMode="auto">
          <a:xfrm>
            <a:off x="6216651" y="1420814"/>
            <a:ext cx="2428875"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2341563" y="333376"/>
            <a:ext cx="80200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u="sng">
                <a:solidFill>
                  <a:srgbClr val="0000CC"/>
                </a:solidFill>
                <a:latin typeface="HP001 4 hàng" pitchFamily="34" charset="0"/>
              </a:rPr>
              <a:t>Bài tập 3:</a:t>
            </a:r>
            <a:r>
              <a:rPr lang="en-US" altLang="en-US" b="1">
                <a:solidFill>
                  <a:srgbClr val="0000CC"/>
                </a:solidFill>
                <a:latin typeface="HP001 4 hàng" pitchFamily="34" charset="0"/>
              </a:rPr>
              <a:t> Em có tán thành ý kiến dưới đây không? Vì sao?</a:t>
            </a:r>
          </a:p>
        </p:txBody>
      </p:sp>
    </p:spTree>
    <p:extLst>
      <p:ext uri="{BB962C8B-B14F-4D97-AF65-F5344CB8AC3E}">
        <p14:creationId xmlns:p14="http://schemas.microsoft.com/office/powerpoint/2010/main" val="1321830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5000" fill="hold"/>
                                        <p:tgtEl>
                                          <p:spTgt spid="10"/>
                                        </p:tgtEl>
                                        <p:attrNameLst>
                                          <p:attrName>style.color</p:attrName>
                                        </p:attrNameLst>
                                      </p:cBhvr>
                                      <p:by>
                                        <p:hsl h="-7200000" s="0" l="0"/>
                                      </p:by>
                                    </p:animClr>
                                    <p:animClr clrSpc="hsl" dir="cw">
                                      <p:cBhvr>
                                        <p:cTn id="7" dur="5000" fill="hold"/>
                                        <p:tgtEl>
                                          <p:spTgt spid="10"/>
                                        </p:tgtEl>
                                        <p:attrNameLst>
                                          <p:attrName>fillcolor</p:attrName>
                                        </p:attrNameLst>
                                      </p:cBhvr>
                                      <p:by>
                                        <p:hsl h="-7200000" s="0" l="0"/>
                                      </p:by>
                                    </p:animClr>
                                    <p:animClr clrSpc="hsl" dir="cw">
                                      <p:cBhvr>
                                        <p:cTn id="8" dur="5000" fill="hold"/>
                                        <p:tgtEl>
                                          <p:spTgt spid="10"/>
                                        </p:tgtEl>
                                        <p:attrNameLst>
                                          <p:attrName>stroke.color</p:attrName>
                                        </p:attrNameLst>
                                      </p:cBhvr>
                                      <p:by>
                                        <p:hsl h="-7200000" s="0" l="0"/>
                                      </p:by>
                                    </p:animClr>
                                    <p:set>
                                      <p:cBhvr>
                                        <p:cTn id="9" dur="5000" fill="hold"/>
                                        <p:tgtEl>
                                          <p:spTgt spid="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xit" presetSubtype="8" fill="hold" nodeType="clickEffect">
                                  <p:stCondLst>
                                    <p:cond delay="0"/>
                                  </p:stCondLst>
                                  <p:childTnLst>
                                    <p:animEffect transition="out" filter="slide(fromLeft)">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2" presetClass="exit" presetSubtype="2" fill="hold" nodeType="withEffect">
                                  <p:stCondLst>
                                    <p:cond delay="0"/>
                                  </p:stCondLst>
                                  <p:childTnLst>
                                    <p:animEffect transition="out" filter="slide(fromRight)">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ntr" presetSubtype="37"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2">
            <a:extLst>
              <a:ext uri="{28A0092B-C50C-407E-A947-70E740481C1C}">
                <a14:useLocalDpi xmlns:a14="http://schemas.microsoft.com/office/drawing/2010/main" val="0"/>
              </a:ext>
            </a:extLst>
          </a:blip>
          <a:srcRect b="9331"/>
          <a:stretch>
            <a:fillRect/>
          </a:stretch>
        </p:blipFill>
        <p:spPr bwMode="auto">
          <a:xfrm>
            <a:off x="1506537" y="25400"/>
            <a:ext cx="9134476"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693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TextBox 10"/>
          <p:cNvSpPr txBox="1">
            <a:spLocks noChangeArrowheads="1"/>
          </p:cNvSpPr>
          <p:nvPr/>
        </p:nvSpPr>
        <p:spPr bwMode="auto">
          <a:xfrm>
            <a:off x="1882776" y="2168526"/>
            <a:ext cx="75739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a:latin typeface="HP001 4 hàng" pitchFamily="34" charset="0"/>
                <a:cs typeface="Times New Roman" panose="02020603050405020304" pitchFamily="18" charset="0"/>
              </a:rPr>
              <a:t>b) Niềm vui, nỗi buồn là của riêng mỗi người, không nên chia sẻ với ai.</a:t>
            </a:r>
            <a:endParaRPr lang="en-US" altLang="en-US" sz="2400" b="1">
              <a:latin typeface="HP001 4 hàng" pitchFamily="34" charset="0"/>
              <a:cs typeface="Arial" panose="020B0604020202020204" pitchFamily="34" charset="0"/>
            </a:endParaRPr>
          </a:p>
        </p:txBody>
      </p:sp>
      <p:sp>
        <p:nvSpPr>
          <p:cNvPr id="41987" name="TextBox 11"/>
          <p:cNvSpPr txBox="1">
            <a:spLocks noChangeArrowheads="1"/>
          </p:cNvSpPr>
          <p:nvPr/>
        </p:nvSpPr>
        <p:spPr bwMode="auto">
          <a:xfrm>
            <a:off x="1854201" y="1174751"/>
            <a:ext cx="76358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a:latin typeface="HP001 4 hàng" pitchFamily="34" charset="0"/>
                <a:cs typeface="Times New Roman" panose="02020603050405020304" pitchFamily="18" charset="0"/>
              </a:rPr>
              <a:t>a) Chia sẻ vui buồn cùng bạn làm cho tình bạn thêm thân thiết, gắn bó.</a:t>
            </a:r>
          </a:p>
        </p:txBody>
      </p:sp>
      <p:sp>
        <p:nvSpPr>
          <p:cNvPr id="41988" name="TextBox 14"/>
          <p:cNvSpPr txBox="1">
            <a:spLocks noChangeArrowheads="1"/>
          </p:cNvSpPr>
          <p:nvPr/>
        </p:nvSpPr>
        <p:spPr bwMode="auto">
          <a:xfrm>
            <a:off x="1971676" y="5986464"/>
            <a:ext cx="77771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600" b="1">
                <a:latin typeface="HP001 4 hàng" pitchFamily="34" charset="0"/>
                <a:cs typeface="Times New Roman" panose="02020603050405020304" pitchFamily="18" charset="0"/>
              </a:rPr>
              <a:t>e) Phân biệt đối xử với các bạn nghèo, bạn có hoàn cảnh khó khăn là vi phạm quyền trẻ em.</a:t>
            </a:r>
          </a:p>
        </p:txBody>
      </p:sp>
      <p:sp>
        <p:nvSpPr>
          <p:cNvPr id="41989" name="Text Box 16"/>
          <p:cNvSpPr txBox="1">
            <a:spLocks noChangeArrowheads="1"/>
          </p:cNvSpPr>
          <p:nvPr/>
        </p:nvSpPr>
        <p:spPr bwMode="auto">
          <a:xfrm>
            <a:off x="1666876" y="215900"/>
            <a:ext cx="9001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4" rIns="91430" bIns="4571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Arial" panose="020B0604020202020204" pitchFamily="34" charset="0"/>
              <a:buNone/>
            </a:pPr>
            <a:r>
              <a:rPr lang="en-US" altLang="en-US" sz="2800" b="1" u="sng">
                <a:solidFill>
                  <a:srgbClr val="FF0000"/>
                </a:solidFill>
                <a:latin typeface="HP001 4 hàng" pitchFamily="34" charset="0"/>
              </a:rPr>
              <a:t>Bài tập 3</a:t>
            </a:r>
            <a:r>
              <a:rPr lang="vi-VN" altLang="en-US" sz="2800" b="1">
                <a:solidFill>
                  <a:srgbClr val="0000CC"/>
                </a:solidFill>
                <a:latin typeface="HP001 4 hàng" pitchFamily="34" charset="0"/>
              </a:rPr>
              <a:t>: </a:t>
            </a:r>
            <a:r>
              <a:rPr lang="en-US" altLang="en-US" sz="2800" b="1">
                <a:solidFill>
                  <a:srgbClr val="0000CC"/>
                </a:solidFill>
                <a:latin typeface="HP001 4 hàng" pitchFamily="34" charset="0"/>
              </a:rPr>
              <a:t>Em hãy bày tỏ ý kiến và thái độ của mình qua các tình huống sau: </a:t>
            </a:r>
          </a:p>
        </p:txBody>
      </p:sp>
      <p:pic>
        <p:nvPicPr>
          <p:cNvPr id="41990" name="Picture 9" descr="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888" y="1125538"/>
            <a:ext cx="703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5" descr="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8988" y="2060575"/>
            <a:ext cx="665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9" descr="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7714" y="2924175"/>
            <a:ext cx="701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888" y="4035425"/>
            <a:ext cx="703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9" descr="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888" y="4970463"/>
            <a:ext cx="703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9" descr="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888" y="5980113"/>
            <a:ext cx="7032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Box 1"/>
          <p:cNvSpPr txBox="1">
            <a:spLocks noChangeArrowheads="1"/>
          </p:cNvSpPr>
          <p:nvPr/>
        </p:nvSpPr>
        <p:spPr bwMode="auto">
          <a:xfrm>
            <a:off x="1911351" y="3063876"/>
            <a:ext cx="7775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00" b="1">
                <a:latin typeface="HP001 4 hàng" pitchFamily="34" charset="0"/>
                <a:cs typeface="Times New Roman" panose="02020603050405020304" pitchFamily="18" charset="0"/>
              </a:rPr>
              <a:t>c) Niềm vui sẽ được nhân lên, nỗi buồn sẽ được vơi đi nếu được cảm thông chia sẻ. </a:t>
            </a:r>
          </a:p>
        </p:txBody>
      </p:sp>
      <p:sp>
        <p:nvSpPr>
          <p:cNvPr id="41997" name="TextBox 2"/>
          <p:cNvSpPr txBox="1">
            <a:spLocks noChangeArrowheads="1"/>
          </p:cNvSpPr>
          <p:nvPr/>
        </p:nvSpPr>
        <p:spPr bwMode="auto">
          <a:xfrm>
            <a:off x="1908175" y="4067176"/>
            <a:ext cx="79057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00" b="1">
                <a:latin typeface="HP001 4 hàng" pitchFamily="34" charset="0"/>
                <a:cs typeface="Times New Roman" panose="02020603050405020304" pitchFamily="18" charset="0"/>
              </a:rPr>
              <a:t>d) Người không quan tâm đến niềm vui, nỗi buồn của bạn bè thì không phải là người bạn tốt.</a:t>
            </a:r>
          </a:p>
          <a:p>
            <a:pPr>
              <a:spcBef>
                <a:spcPct val="0"/>
              </a:spcBef>
              <a:buFontTx/>
              <a:buNone/>
            </a:pPr>
            <a:endParaRPr lang="en-US" altLang="en-US" sz="2600">
              <a:latin typeface="Arial" panose="020B0604020202020204" pitchFamily="34" charset="0"/>
            </a:endParaRPr>
          </a:p>
        </p:txBody>
      </p:sp>
      <p:sp>
        <p:nvSpPr>
          <p:cNvPr id="41998" name="TextBox 3"/>
          <p:cNvSpPr txBox="1">
            <a:spLocks noChangeArrowheads="1"/>
          </p:cNvSpPr>
          <p:nvPr/>
        </p:nvSpPr>
        <p:spPr bwMode="auto">
          <a:xfrm>
            <a:off x="1919288" y="5022851"/>
            <a:ext cx="7218362"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600" b="1">
                <a:latin typeface="HP001 4 hàng" pitchFamily="34" charset="0"/>
                <a:cs typeface="Times New Roman" panose="02020603050405020304" pitchFamily="18" charset="0"/>
              </a:rPr>
              <a:t>đ) Trẻ em có quyền được hỗ trợ, giúp đỡ khi gặp khó khăn.</a:t>
            </a:r>
          </a:p>
        </p:txBody>
      </p:sp>
    </p:spTree>
    <p:extLst>
      <p:ext uri="{BB962C8B-B14F-4D97-AF65-F5344CB8AC3E}">
        <p14:creationId xmlns:p14="http://schemas.microsoft.com/office/powerpoint/2010/main" val="3663849277"/>
      </p:ext>
    </p:extLst>
  </p:cSld>
  <p:clrMapOvr>
    <a:masterClrMapping/>
  </p:clrMapOvr>
  <p:transition spd="med">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46" y="1812880"/>
            <a:ext cx="8275782" cy="2031325"/>
          </a:xfrm>
          <a:prstGeom prst="rect">
            <a:avLst/>
          </a:prstGeom>
        </p:spPr>
        <p:txBody>
          <a:bodyPr wrap="square">
            <a:spAutoFit/>
          </a:bodyPr>
          <a:lstStyle/>
          <a:p>
            <a:pPr algn="ctr">
              <a:spcBef>
                <a:spcPct val="50000"/>
              </a:spcBef>
            </a:pPr>
            <a:r>
              <a:rPr lang="en-US" altLang="en-US" sz="3600" b="1" u="sng" dirty="0" smtClean="0">
                <a:latin typeface="Times New Roman" panose="02020603050405020304" pitchFamily="18" charset="0"/>
                <a:cs typeface="Times New Roman" panose="02020603050405020304" pitchFamily="18" charset="0"/>
              </a:rPr>
              <a:t>Ghi nhớ:</a:t>
            </a:r>
          </a:p>
          <a:p>
            <a:pPr>
              <a:spcBef>
                <a:spcPct val="50000"/>
              </a:spcBef>
            </a:pPr>
            <a:r>
              <a:rPr lang="en-US" altLang="en-US" sz="3600" dirty="0" smtClean="0">
                <a:latin typeface="Times New Roman" panose="02020603050405020304" pitchFamily="18" charset="0"/>
                <a:cs typeface="Times New Roman" panose="02020603050405020304" pitchFamily="18" charset="0"/>
              </a:rPr>
              <a:t>Niềm vui sẽ được nhân lên và nỗi buồn sẽ vơi đi nếu được cảm thông, chia sẻ.</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0200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5420623" y="1487374"/>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4</a:t>
            </a:r>
            <a:endParaRPr lang="zh-CN" altLang="en-US"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87D08F96-47F9-48B1-90BF-3D6AE3BF99C0}"/>
              </a:ext>
            </a:extLst>
          </p:cNvPr>
          <p:cNvSpPr/>
          <p:nvPr/>
        </p:nvSpPr>
        <p:spPr>
          <a:xfrm>
            <a:off x="6169365" y="2151731"/>
            <a:ext cx="3440035" cy="2554545"/>
          </a:xfrm>
          <a:prstGeom prst="rect">
            <a:avLst/>
          </a:prstGeom>
        </p:spPr>
        <p:txBody>
          <a:bodyPr wrap="square">
            <a:spAutoFit/>
          </a:bodyPr>
          <a:lstStyle/>
          <a:p>
            <a:pPr algn="ctr"/>
            <a:r>
              <a:rPr lang="en-US" altLang="zh-CN" sz="8000" dirty="0" smtClean="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lang="zh-CN" altLang="en-US" sz="80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D98A07F2-3FB8-44AB-93AC-6019EDD86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8564">
            <a:off x="10061949" y="1563209"/>
            <a:ext cx="1058143" cy="1481400"/>
          </a:xfrm>
          <a:prstGeom prst="rect">
            <a:avLst/>
          </a:prstGeom>
        </p:spPr>
      </p:pic>
      <p:pic>
        <p:nvPicPr>
          <p:cNvPr id="5" name="Picture 4">
            <a:extLst>
              <a:ext uri="{FF2B5EF4-FFF2-40B4-BE49-F238E27FC236}">
                <a16:creationId xmlns:a16="http://schemas.microsoft.com/office/drawing/2014/main" id="{EE2EE954-5239-42AC-8802-BEFAFF1D1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7182">
            <a:off x="6438344" y="1138322"/>
            <a:ext cx="872803" cy="1221923"/>
          </a:xfrm>
          <a:prstGeom prst="rect">
            <a:avLst/>
          </a:prstGeom>
        </p:spPr>
      </p:pic>
    </p:spTree>
    <p:extLst>
      <p:ext uri="{BB962C8B-B14F-4D97-AF65-F5344CB8AC3E}">
        <p14:creationId xmlns:p14="http://schemas.microsoft.com/office/powerpoint/2010/main" val="26042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46" y="2597970"/>
            <a:ext cx="8275782" cy="646331"/>
          </a:xfrm>
          <a:prstGeom prst="rect">
            <a:avLst/>
          </a:prstGeom>
        </p:spPr>
        <p:txBody>
          <a:bodyPr wrap="square">
            <a:spAutoFit/>
          </a:bodyPr>
          <a:lstStyle/>
          <a:p>
            <a:pPr algn="ctr">
              <a:spcBef>
                <a:spcPct val="50000"/>
              </a:spcBef>
            </a:pPr>
            <a:r>
              <a:rPr lang="en-US" altLang="en-US" sz="3600" b="1" u="sng" dirty="0" smtClean="0">
                <a:latin typeface="Times New Roman" panose="02020603050405020304" pitchFamily="18" charset="0"/>
                <a:cs typeface="Times New Roman" panose="02020603050405020304" pitchFamily="18" charset="0"/>
              </a:rPr>
              <a:t>Hoạt động tại trường tiểu học Trung Đô</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262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34691" cy="4202545"/>
          </a:xfrm>
          <a:prstGeom prst="rect">
            <a:avLst/>
          </a:prstGeom>
        </p:spPr>
      </p:pic>
      <p:pic>
        <p:nvPicPr>
          <p:cNvPr id="3" name="Picture 2"/>
          <p:cNvPicPr>
            <a:picLocks noChangeAspect="1"/>
          </p:cNvPicPr>
          <p:nvPr/>
        </p:nvPicPr>
        <p:blipFill>
          <a:blip r:embed="rId3"/>
          <a:stretch>
            <a:fillRect/>
          </a:stretch>
        </p:blipFill>
        <p:spPr>
          <a:xfrm>
            <a:off x="3934691" y="0"/>
            <a:ext cx="4073236" cy="4202546"/>
          </a:xfrm>
          <a:prstGeom prst="rect">
            <a:avLst/>
          </a:prstGeom>
        </p:spPr>
      </p:pic>
      <p:pic>
        <p:nvPicPr>
          <p:cNvPr id="4" name="Picture 3"/>
          <p:cNvPicPr>
            <a:picLocks noChangeAspect="1"/>
          </p:cNvPicPr>
          <p:nvPr/>
        </p:nvPicPr>
        <p:blipFill>
          <a:blip r:embed="rId4"/>
          <a:stretch>
            <a:fillRect/>
          </a:stretch>
        </p:blipFill>
        <p:spPr>
          <a:xfrm>
            <a:off x="0" y="4202545"/>
            <a:ext cx="4941455" cy="2655455"/>
          </a:xfrm>
          <a:prstGeom prst="rect">
            <a:avLst/>
          </a:prstGeom>
        </p:spPr>
      </p:pic>
      <p:pic>
        <p:nvPicPr>
          <p:cNvPr id="5" name="Picture 4"/>
          <p:cNvPicPr>
            <a:picLocks noChangeAspect="1"/>
          </p:cNvPicPr>
          <p:nvPr/>
        </p:nvPicPr>
        <p:blipFill>
          <a:blip r:embed="rId5"/>
          <a:stretch>
            <a:fillRect/>
          </a:stretch>
        </p:blipFill>
        <p:spPr>
          <a:xfrm>
            <a:off x="4941455" y="4202545"/>
            <a:ext cx="3066472" cy="2655456"/>
          </a:xfrm>
          <a:prstGeom prst="rect">
            <a:avLst/>
          </a:prstGeom>
        </p:spPr>
      </p:pic>
      <p:pic>
        <p:nvPicPr>
          <p:cNvPr id="6" name="Picture 5"/>
          <p:cNvPicPr>
            <a:picLocks noChangeAspect="1"/>
          </p:cNvPicPr>
          <p:nvPr/>
        </p:nvPicPr>
        <p:blipFill>
          <a:blip r:embed="rId6"/>
          <a:stretch>
            <a:fillRect/>
          </a:stretch>
        </p:blipFill>
        <p:spPr>
          <a:xfrm>
            <a:off x="8007926" y="0"/>
            <a:ext cx="4165023" cy="4202544"/>
          </a:xfrm>
          <a:prstGeom prst="rect">
            <a:avLst/>
          </a:prstGeom>
        </p:spPr>
      </p:pic>
      <p:pic>
        <p:nvPicPr>
          <p:cNvPr id="7" name="Picture 6"/>
          <p:cNvPicPr>
            <a:picLocks noChangeAspect="1"/>
          </p:cNvPicPr>
          <p:nvPr/>
        </p:nvPicPr>
        <p:blipFill>
          <a:blip r:embed="rId7"/>
          <a:stretch>
            <a:fillRect/>
          </a:stretch>
        </p:blipFill>
        <p:spPr>
          <a:xfrm>
            <a:off x="8007926" y="4202544"/>
            <a:ext cx="4184074" cy="2655456"/>
          </a:xfrm>
          <a:prstGeom prst="rect">
            <a:avLst/>
          </a:prstGeom>
        </p:spPr>
      </p:pic>
    </p:spTree>
    <p:extLst>
      <p:ext uri="{BB962C8B-B14F-4D97-AF65-F5344CB8AC3E}">
        <p14:creationId xmlns:p14="http://schemas.microsoft.com/office/powerpoint/2010/main" val="1383671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8546" y="1812880"/>
            <a:ext cx="8275782" cy="1200329"/>
          </a:xfrm>
          <a:prstGeom prst="rect">
            <a:avLst/>
          </a:prstGeom>
        </p:spPr>
        <p:txBody>
          <a:bodyPr wrap="square">
            <a:spAutoFit/>
          </a:bodyPr>
          <a:lstStyle/>
          <a:p>
            <a:pPr algn="just"/>
            <a:r>
              <a:rPr lang="en-US" altLang="en-US" sz="3600" dirty="0">
                <a:latin typeface="Times New Roman" panose="02020603050405020304" pitchFamily="18" charset="0"/>
                <a:cs typeface="Times New Roman" panose="02020603050405020304" pitchFamily="18" charset="0"/>
              </a:rPr>
              <a:t>Em hãy kể những việc làm thể hiện việc chia sẻ vui buồn cùng bạn?</a:t>
            </a:r>
          </a:p>
        </p:txBody>
      </p:sp>
    </p:spTree>
    <p:extLst>
      <p:ext uri="{BB962C8B-B14F-4D97-AF65-F5344CB8AC3E}">
        <p14:creationId xmlns:p14="http://schemas.microsoft.com/office/powerpoint/2010/main" val="22192823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029526" y="1265382"/>
            <a:ext cx="7850908" cy="2308324"/>
          </a:xfrm>
          <a:prstGeom prst="rect">
            <a:avLst/>
          </a:prstGeom>
          <a:noFill/>
        </p:spPr>
        <p:txBody>
          <a:bodyPr wrap="square" rtlCol="0">
            <a:spAutoFit/>
          </a:bodyPr>
          <a:lstStyle/>
          <a:p>
            <a:r>
              <a:rPr lang="en-US" altLang="en-US" sz="3600" b="1" dirty="0" smtClean="0">
                <a:solidFill>
                  <a:srgbClr val="0000FF"/>
                </a:solidFill>
                <a:latin typeface="Times New Roman" panose="02020603050405020304" pitchFamily="18" charset="0"/>
                <a:cs typeface="Times New Roman" panose="02020603050405020304" pitchFamily="18" charset="0"/>
              </a:rPr>
              <a:t>2.Em </a:t>
            </a:r>
            <a:r>
              <a:rPr lang="en-US" altLang="en-US" sz="3600" b="1" dirty="0">
                <a:solidFill>
                  <a:srgbClr val="0000FF"/>
                </a:solidFill>
                <a:latin typeface="Times New Roman" panose="02020603050405020304" pitchFamily="18" charset="0"/>
                <a:cs typeface="Times New Roman" panose="02020603050405020304" pitchFamily="18" charset="0"/>
              </a:rPr>
              <a:t>đã làm</a:t>
            </a:r>
            <a:r>
              <a:rPr lang="vi-VN" altLang="en-US" sz="3600" b="1" dirty="0">
                <a:solidFill>
                  <a:srgbClr val="0000FF"/>
                </a:solidFill>
                <a:latin typeface="Times New Roman" panose="02020603050405020304" pitchFamily="18" charset="0"/>
                <a:cs typeface="Times New Roman" panose="02020603050405020304" pitchFamily="18" charset="0"/>
              </a:rPr>
              <a:t> gì để</a:t>
            </a:r>
            <a:r>
              <a:rPr lang="en-US" altLang="en-US" sz="3600" b="1" dirty="0">
                <a:solidFill>
                  <a:srgbClr val="0000FF"/>
                </a:solidFill>
                <a:latin typeface="Times New Roman" panose="02020603050405020304" pitchFamily="18" charset="0"/>
                <a:cs typeface="Times New Roman" panose="02020603050405020304" pitchFamily="18" charset="0"/>
              </a:rPr>
              <a:t> thể hiện sự quan tâm của em đối với ông bà, cha mẹ, anh chị em trong gia đình</a:t>
            </a:r>
            <a:r>
              <a:rPr lang="en-US" altLang="en-US" sz="3600" b="1" dirty="0" smtClean="0">
                <a:solidFill>
                  <a:srgbClr val="0000FF"/>
                </a:solidFill>
                <a:latin typeface="Times New Roman" panose="02020603050405020304" pitchFamily="18" charset="0"/>
                <a:cs typeface="Times New Roman" panose="02020603050405020304" pitchFamily="18" charset="0"/>
              </a:rPr>
              <a:t>? </a:t>
            </a:r>
            <a:endParaRPr lang="en-US" altLang="en-US" sz="3600" b="1" dirty="0">
              <a:solidFill>
                <a:srgbClr val="0000FF"/>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376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powerpoint thank you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4488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1999" y="757382"/>
            <a:ext cx="9023927" cy="4957618"/>
          </a:xfrm>
          <a:prstGeom prst="rect">
            <a:avLst/>
          </a:prstGeom>
        </p:spPr>
      </p:pic>
    </p:spTree>
    <p:extLst>
      <p:ext uri="{BB962C8B-B14F-4D97-AF65-F5344CB8AC3E}">
        <p14:creationId xmlns:p14="http://schemas.microsoft.com/office/powerpoint/2010/main" val="211827294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0BE8CD-CC13-4955-8FA5-62D7F779C064}"/>
              </a:ext>
            </a:extLst>
          </p:cNvPr>
          <p:cNvGrpSpPr/>
          <p:nvPr/>
        </p:nvGrpSpPr>
        <p:grpSpPr>
          <a:xfrm>
            <a:off x="2253673" y="919845"/>
            <a:ext cx="8811491" cy="3277820"/>
            <a:chOff x="2988242" y="764653"/>
            <a:chExt cx="7943570" cy="3277820"/>
          </a:xfrm>
        </p:grpSpPr>
        <p:sp>
          <p:nvSpPr>
            <p:cNvPr id="5" name="TextBox 4">
              <a:extLst>
                <a:ext uri="{FF2B5EF4-FFF2-40B4-BE49-F238E27FC236}">
                  <a16:creationId xmlns:a16="http://schemas.microsoft.com/office/drawing/2014/main" id="{C9FE15D8-147C-4BC2-A597-E465D4C8A66A}"/>
                </a:ext>
              </a:extLst>
            </p:cNvPr>
            <p:cNvSpPr txBox="1"/>
            <p:nvPr/>
          </p:nvSpPr>
          <p:spPr>
            <a:xfrm>
              <a:off x="3314701" y="1107550"/>
              <a:ext cx="6340927" cy="1710661"/>
            </a:xfrm>
            <a:prstGeom prst="rect">
              <a:avLst/>
            </a:prstGeom>
            <a:noFill/>
          </p:spPr>
          <p:txBody>
            <a:bodyPr wrap="square">
              <a:spAutoFit/>
            </a:bodyPr>
            <a:lstStyle/>
            <a:p>
              <a:pPr algn="ctr">
                <a:lnSpc>
                  <a:spcPct val="150000"/>
                </a:lnSpc>
              </a:pPr>
              <a:endParaRPr lang="zh-CN" altLang="en-US" sz="8000" b="1" dirty="0">
                <a:solidFill>
                  <a:schemeClr val="bg1">
                    <a:lumMod val="85000"/>
                  </a:schemeClr>
                </a:solidFill>
                <a:latin typeface="UTM Gradoo" panose="02040603050506020204" pitchFamily="18" charset="0"/>
                <a:ea typeface="字魂27号-布丁体" panose="00000500000000000000" pitchFamily="2" charset="-122"/>
              </a:endParaRPr>
            </a:p>
          </p:txBody>
        </p:sp>
        <p:sp>
          <p:nvSpPr>
            <p:cNvPr id="6" name="TextBox 5">
              <a:extLst>
                <a:ext uri="{FF2B5EF4-FFF2-40B4-BE49-F238E27FC236}">
                  <a16:creationId xmlns:a16="http://schemas.microsoft.com/office/drawing/2014/main" id="{2CBBD540-696E-42EC-B7ED-759D3D58DDD3}"/>
                </a:ext>
              </a:extLst>
            </p:cNvPr>
            <p:cNvSpPr txBox="1"/>
            <p:nvPr/>
          </p:nvSpPr>
          <p:spPr>
            <a:xfrm>
              <a:off x="2988242" y="764653"/>
              <a:ext cx="7943570" cy="3277820"/>
            </a:xfrm>
            <a:prstGeom prst="rect">
              <a:avLst/>
            </a:prstGeom>
            <a:noFill/>
          </p:spPr>
          <p:txBody>
            <a:bodyPr wrap="square">
              <a:spAutoFit/>
            </a:bodyPr>
            <a:lstStyle/>
            <a:p>
              <a:pPr algn="ctr">
                <a:lnSpc>
                  <a:spcPct val="150000"/>
                </a:lnSpc>
              </a:pPr>
              <a:r>
                <a:rPr lang="en-US" altLang="zh-CN" sz="3000" b="1" dirty="0" smtClean="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PHÒNG GD &amp; ĐT THÀNH PHỐ VINH</a:t>
              </a:r>
            </a:p>
            <a:p>
              <a:pPr algn="ctr">
                <a:lnSpc>
                  <a:spcPct val="150000"/>
                </a:lnSpc>
              </a:pPr>
              <a:r>
                <a:rPr lang="en-US" altLang="zh-CN" sz="3000" b="1" dirty="0" smtClean="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TRƯỜNG TIỂU HỌC TRUNG ĐÔ</a:t>
              </a:r>
            </a:p>
            <a:p>
              <a:pPr algn="ctr">
                <a:lnSpc>
                  <a:spcPct val="150000"/>
                </a:lnSpc>
              </a:pPr>
              <a:r>
                <a:rPr lang="en-US" altLang="zh-CN" sz="3000" b="1" dirty="0" smtClean="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MÔN ĐẠO ĐỨC LỚP 3</a:t>
              </a:r>
            </a:p>
            <a:p>
              <a:pPr algn="ctr">
                <a:lnSpc>
                  <a:spcPct val="150000"/>
                </a:lnSpc>
              </a:pPr>
              <a:r>
                <a:rPr lang="en-US" altLang="zh-CN" sz="3000" b="1" dirty="0" smtClean="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rPr>
                <a:t>BÀI 5: CHIA SẺ VUI BUỒN CÙNG BẠN (TIẾT 1)</a:t>
              </a:r>
            </a:p>
            <a:p>
              <a:pPr algn="ctr">
                <a:lnSpc>
                  <a:spcPct val="150000"/>
                </a:lnSpc>
              </a:pPr>
              <a:endParaRPr lang="zh-CN" altLang="en-US" b="1" dirty="0">
                <a:solidFill>
                  <a:schemeClr val="accent6">
                    <a:lumMod val="50000"/>
                  </a:schemeClr>
                </a:solidFill>
                <a:effectLst>
                  <a:glow rad="63500">
                    <a:schemeClr val="accent6">
                      <a:satMod val="175000"/>
                      <a:alpha val="40000"/>
                    </a:schemeClr>
                  </a:glow>
                </a:effectLst>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282634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242F71BC-0E65-4D24-A033-7BACCD5D199A}"/>
              </a:ext>
            </a:extLst>
          </p:cNvPr>
          <p:cNvSpPr/>
          <p:nvPr/>
        </p:nvSpPr>
        <p:spPr>
          <a:xfrm>
            <a:off x="5420623" y="1487374"/>
            <a:ext cx="1083733" cy="1083733"/>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6600" dirty="0">
              <a:solidFill>
                <a:schemeClr val="accent6">
                  <a:lumMod val="75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87D08F96-47F9-48B1-90BF-3D6AE3BF99C0}"/>
              </a:ext>
            </a:extLst>
          </p:cNvPr>
          <p:cNvSpPr/>
          <p:nvPr/>
        </p:nvSpPr>
        <p:spPr>
          <a:xfrm>
            <a:off x="6169365" y="2151731"/>
            <a:ext cx="3440035" cy="2554545"/>
          </a:xfrm>
          <a:prstGeom prst="rect">
            <a:avLst/>
          </a:prstGeom>
        </p:spPr>
        <p:txBody>
          <a:bodyPr wrap="square">
            <a:spAutoFit/>
          </a:bodyPr>
          <a:lstStyle/>
          <a:p>
            <a:pPr algn="ctr"/>
            <a:r>
              <a:rPr lang="en-US" altLang="zh-CN" sz="8000" dirty="0" smtClean="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rPr>
              <a:t>Khám phá</a:t>
            </a:r>
            <a:endParaRPr lang="zh-CN" altLang="en-US" sz="8000" dirty="0">
              <a:solidFill>
                <a:schemeClr val="accent6">
                  <a:lumMod val="50000"/>
                </a:schemeClr>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D98A07F2-3FB8-44AB-93AC-6019EDD86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8564">
            <a:off x="10061949" y="1563209"/>
            <a:ext cx="1058143" cy="1481400"/>
          </a:xfrm>
          <a:prstGeom prst="rect">
            <a:avLst/>
          </a:prstGeom>
        </p:spPr>
      </p:pic>
      <p:pic>
        <p:nvPicPr>
          <p:cNvPr id="5" name="Picture 4">
            <a:extLst>
              <a:ext uri="{FF2B5EF4-FFF2-40B4-BE49-F238E27FC236}">
                <a16:creationId xmlns:a16="http://schemas.microsoft.com/office/drawing/2014/main" id="{EE2EE954-5239-42AC-8802-BEFAFF1D1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37182">
            <a:off x="6438344" y="1138322"/>
            <a:ext cx="872803" cy="1221923"/>
          </a:xfrm>
          <a:prstGeom prst="rect">
            <a:avLst/>
          </a:prstGeom>
        </p:spPr>
      </p:pic>
    </p:spTree>
    <p:extLst>
      <p:ext uri="{BB962C8B-B14F-4D97-AF65-F5344CB8AC3E}">
        <p14:creationId xmlns:p14="http://schemas.microsoft.com/office/powerpoint/2010/main" val="83827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80506" y="833687"/>
            <a:ext cx="7398329" cy="2123658"/>
          </a:xfrm>
          <a:prstGeom prst="rect">
            <a:avLst/>
          </a:prstGeom>
        </p:spPr>
        <p:txBody>
          <a:bodyPr wrap="square">
            <a:spAutoFit/>
          </a:bodyPr>
          <a:lstStyle/>
          <a:p>
            <a:pPr algn="r">
              <a:spcBef>
                <a:spcPct val="0"/>
              </a:spcBef>
            </a:pPr>
            <a:r>
              <a:rPr lang="vi-VN" altLang="en-US" sz="3200" b="1" dirty="0">
                <a:latin typeface="+mj-lt"/>
              </a:rPr>
              <a:t>Thứ </a:t>
            </a:r>
            <a:r>
              <a:rPr lang="en-US" altLang="en-US" sz="3200" b="1" dirty="0">
                <a:latin typeface="+mj-lt"/>
              </a:rPr>
              <a:t> </a:t>
            </a:r>
            <a:r>
              <a:rPr lang="vi-VN" altLang="en-US" sz="3200" b="1" dirty="0" smtClean="0">
                <a:latin typeface="+mj-lt"/>
              </a:rPr>
              <a:t> </a:t>
            </a:r>
            <a:r>
              <a:rPr lang="vi-VN" altLang="en-US" sz="3200" b="1" dirty="0">
                <a:latin typeface="+mj-lt"/>
              </a:rPr>
              <a:t>ngày </a:t>
            </a:r>
            <a:r>
              <a:rPr lang="vi-VN" altLang="en-US" sz="3200" b="1" dirty="0" smtClean="0">
                <a:latin typeface="+mj-lt"/>
              </a:rPr>
              <a:t> </a:t>
            </a:r>
            <a:r>
              <a:rPr lang="vi-VN" altLang="en-US" sz="3200" b="1" dirty="0">
                <a:latin typeface="+mj-lt"/>
              </a:rPr>
              <a:t>tháng </a:t>
            </a:r>
            <a:r>
              <a:rPr lang="en-US" altLang="en-US" sz="3200" b="1" dirty="0" smtClean="0">
                <a:latin typeface="Times New Roman" panose="02020603050405020304" pitchFamily="18" charset="0"/>
                <a:cs typeface="Times New Roman" panose="02020603050405020304" pitchFamily="18" charset="0"/>
              </a:rPr>
              <a:t>10</a:t>
            </a:r>
            <a:r>
              <a:rPr lang="vi-VN" altLang="en-US" sz="3200" b="1" dirty="0" smtClean="0">
                <a:latin typeface="+mj-lt"/>
              </a:rPr>
              <a:t> </a:t>
            </a:r>
            <a:r>
              <a:rPr lang="vi-VN" altLang="en-US" sz="3200" b="1" dirty="0">
                <a:latin typeface="+mj-lt"/>
              </a:rPr>
              <a:t>năm </a:t>
            </a:r>
            <a:r>
              <a:rPr lang="vi-VN" altLang="en-US" sz="3200" b="1" dirty="0" smtClean="0">
                <a:latin typeface="+mj-lt"/>
              </a:rPr>
              <a:t>202</a:t>
            </a:r>
            <a:r>
              <a:rPr lang="en-US" altLang="en-US" sz="3200" b="1" dirty="0" smtClean="0">
                <a:latin typeface="Times New Roman" panose="02020603050405020304" pitchFamily="18" charset="0"/>
                <a:cs typeface="Times New Roman" panose="02020603050405020304" pitchFamily="18" charset="0"/>
              </a:rPr>
              <a:t>1</a:t>
            </a:r>
            <a:endParaRPr lang="vi-VN" altLang="en-US" sz="3200" b="1" dirty="0">
              <a:latin typeface="Times New Roman" panose="02020603050405020304" pitchFamily="18" charset="0"/>
              <a:cs typeface="Times New Roman" panose="02020603050405020304" pitchFamily="18" charset="0"/>
            </a:endParaRPr>
          </a:p>
          <a:p>
            <a:pPr algn="ctr">
              <a:spcBef>
                <a:spcPct val="0"/>
              </a:spcBef>
            </a:pPr>
            <a:r>
              <a:rPr lang="vi-VN" altLang="en-US" sz="3200" b="1" u="sng" dirty="0">
                <a:latin typeface="+mj-lt"/>
              </a:rPr>
              <a:t>Đạo </a:t>
            </a:r>
            <a:r>
              <a:rPr lang="vi-VN" altLang="en-US" sz="3200" b="1" u="sng" dirty="0" smtClean="0">
                <a:latin typeface="+mj-lt"/>
              </a:rPr>
              <a:t>đức</a:t>
            </a:r>
            <a:endParaRPr lang="en-US" altLang="en-US" sz="3200" b="1" u="sng" dirty="0" smtClean="0">
              <a:latin typeface="+mj-lt"/>
            </a:endParaRPr>
          </a:p>
          <a:p>
            <a:pPr algn="ctr">
              <a:spcBef>
                <a:spcPct val="0"/>
              </a:spcBef>
            </a:pPr>
            <a:r>
              <a:rPr lang="en-US" altLang="en-US" sz="3200" b="1" dirty="0" smtClean="0">
                <a:latin typeface="Times New Roman" panose="02020603050405020304" pitchFamily="18" charset="0"/>
                <a:cs typeface="Times New Roman" panose="02020603050405020304" pitchFamily="18" charset="0"/>
              </a:rPr>
              <a:t>Bài 5: </a:t>
            </a:r>
            <a:r>
              <a:rPr lang="vi-VN" altLang="en-US" sz="3200" b="1" dirty="0" smtClean="0">
                <a:latin typeface="Times New Roman" panose="02020603050405020304" pitchFamily="18" charset="0"/>
                <a:cs typeface="Times New Roman" panose="02020603050405020304" pitchFamily="18" charset="0"/>
              </a:rPr>
              <a:t>Chia </a:t>
            </a:r>
            <a:r>
              <a:rPr lang="vi-VN" altLang="en-US" sz="3200" b="1" dirty="0">
                <a:latin typeface="Times New Roman" panose="02020603050405020304" pitchFamily="18" charset="0"/>
                <a:cs typeface="Times New Roman" panose="02020603050405020304" pitchFamily="18" charset="0"/>
              </a:rPr>
              <a:t>sẻ vui buồn cùng bạn (tiết 1</a:t>
            </a:r>
            <a:r>
              <a:rPr lang="vi-VN" altLang="en-US" sz="3200" b="1" dirty="0" smtClean="0">
                <a:latin typeface="Times New Roman" panose="02020603050405020304" pitchFamily="18" charset="0"/>
                <a:cs typeface="Times New Roman" panose="02020603050405020304" pitchFamily="18" charset="0"/>
              </a:rPr>
              <a:t>)</a:t>
            </a:r>
            <a:endParaRPr lang="en-US" altLang="en-US" sz="3200" b="1" dirty="0" smtClean="0">
              <a:latin typeface="Times New Roman" panose="02020603050405020304" pitchFamily="18" charset="0"/>
              <a:cs typeface="Times New Roman" panose="02020603050405020304" pitchFamily="18" charset="0"/>
            </a:endParaRPr>
          </a:p>
          <a:p>
            <a:pPr algn="ctr">
              <a:spcBef>
                <a:spcPct val="0"/>
              </a:spcBef>
            </a:pPr>
            <a:endParaRPr lang="vi-VN" altLang="en-US" b="1" dirty="0">
              <a:solidFill>
                <a:srgbClr val="FF0000"/>
              </a:solidFill>
              <a:latin typeface="HP001 4 hàng" pitchFamily="34" charset="0"/>
            </a:endParaRPr>
          </a:p>
          <a:p>
            <a:pPr algn="ctr">
              <a:spcBef>
                <a:spcPct val="0"/>
              </a:spcBef>
            </a:pPr>
            <a:endParaRPr lang="vi-VN" altLang="en-US" b="1" u="sng" dirty="0">
              <a:latin typeface="+mj-lt"/>
            </a:endParaRPr>
          </a:p>
        </p:txBody>
      </p:sp>
      <p:sp>
        <p:nvSpPr>
          <p:cNvPr id="3" name="AutoShape 5"/>
          <p:cNvSpPr>
            <a:spLocks noChangeArrowheads="1"/>
          </p:cNvSpPr>
          <p:nvPr/>
        </p:nvSpPr>
        <p:spPr bwMode="auto">
          <a:xfrm>
            <a:off x="3048004" y="2933700"/>
            <a:ext cx="6954978" cy="1071563"/>
          </a:xfrm>
          <a:prstGeom prst="roundRect">
            <a:avLst>
              <a:gd name="adj" fmla="val 49106"/>
            </a:avLst>
          </a:prstGeom>
          <a:solidFill>
            <a:srgbClr val="FFCCCC"/>
          </a:solidFill>
          <a:ln w="28575">
            <a:solidFill>
              <a:schemeClr val="tx1"/>
            </a:solidFill>
            <a:round/>
            <a:headEnd/>
            <a:tailEnd/>
          </a:ln>
          <a:effectLst>
            <a:outerShdw dist="107763" dir="2700000" algn="ctr" rotWithShape="0">
              <a:srgbClr val="00000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H</a:t>
            </a:r>
            <a:r>
              <a:rPr lang="vi-VN" altLang="en-US" sz="4000" b="1" dirty="0">
                <a:solidFill>
                  <a:srgbClr val="FF0000"/>
                </a:solidFill>
                <a:latin typeface="Times New Roman" panose="02020603050405020304" pitchFamily="18" charset="0"/>
                <a:cs typeface="Times New Roman" panose="02020603050405020304" pitchFamily="18" charset="0"/>
              </a:rPr>
              <a:t>oạt động 1</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a:solidFill>
                  <a:srgbClr val="0000FF"/>
                </a:solidFill>
                <a:latin typeface="Times New Roman" panose="02020603050405020304" pitchFamily="18" charset="0"/>
                <a:cs typeface="Times New Roman" panose="02020603050405020304" pitchFamily="18" charset="0"/>
              </a:rPr>
              <a:t>X</a:t>
            </a:r>
            <a:r>
              <a:rPr lang="en-US" altLang="en-US" sz="4000" b="1" dirty="0" smtClean="0">
                <a:solidFill>
                  <a:srgbClr val="0000FF"/>
                </a:solidFill>
                <a:latin typeface="Times New Roman" panose="02020603050405020304" pitchFamily="18" charset="0"/>
                <a:cs typeface="Times New Roman" panose="02020603050405020304" pitchFamily="18" charset="0"/>
              </a:rPr>
              <a:t>ử </a:t>
            </a:r>
            <a:r>
              <a:rPr lang="en-US" altLang="en-US" sz="4000" b="1" dirty="0">
                <a:solidFill>
                  <a:srgbClr val="0000FF"/>
                </a:solidFill>
                <a:latin typeface="Times New Roman" panose="02020603050405020304" pitchFamily="18" charset="0"/>
                <a:cs typeface="Times New Roman" panose="02020603050405020304" pitchFamily="18" charset="0"/>
              </a:rPr>
              <a:t>lí tình huống</a:t>
            </a:r>
          </a:p>
        </p:txBody>
      </p:sp>
    </p:spTree>
    <p:extLst>
      <p:ext uri="{BB962C8B-B14F-4D97-AF65-F5344CB8AC3E}">
        <p14:creationId xmlns:p14="http://schemas.microsoft.com/office/powerpoint/2010/main" val="32906833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2"/>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855914" y="146051"/>
            <a:ext cx="72723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Thứ </a:t>
            </a:r>
            <a:r>
              <a:rPr lang="en-US" altLang="en-US" sz="2800" dirty="0" smtClean="0">
                <a:latin typeface="Times New Roman" panose="02020603050405020304" pitchFamily="18" charset="0"/>
              </a:rPr>
              <a:t> </a:t>
            </a:r>
            <a:r>
              <a:rPr lang="en-US" altLang="en-US" sz="2800" dirty="0">
                <a:latin typeface="Times New Roman" panose="02020603050405020304" pitchFamily="18" charset="0"/>
              </a:rPr>
              <a:t>ngày </a:t>
            </a:r>
            <a:r>
              <a:rPr lang="en-US" altLang="en-US" sz="2800" dirty="0" smtClean="0">
                <a:latin typeface="Times New Roman" panose="02020603050405020304" pitchFamily="18" charset="0"/>
              </a:rPr>
              <a:t> </a:t>
            </a:r>
            <a:r>
              <a:rPr lang="en-US" altLang="en-US" sz="2800" dirty="0">
                <a:latin typeface="Times New Roman" panose="02020603050405020304" pitchFamily="18" charset="0"/>
              </a:rPr>
              <a:t>tháng </a:t>
            </a:r>
            <a:r>
              <a:rPr lang="en-US" altLang="en-US" sz="2800" dirty="0" smtClean="0">
                <a:latin typeface="Times New Roman" panose="02020603050405020304" pitchFamily="18" charset="0"/>
              </a:rPr>
              <a:t>10 </a:t>
            </a:r>
            <a:r>
              <a:rPr lang="en-US" altLang="en-US" sz="2800" dirty="0">
                <a:latin typeface="Times New Roman" panose="02020603050405020304" pitchFamily="18" charset="0"/>
              </a:rPr>
              <a:t>năm 2021                 </a:t>
            </a:r>
          </a:p>
        </p:txBody>
      </p:sp>
      <p:sp>
        <p:nvSpPr>
          <p:cNvPr id="59395" name="Text Box 3"/>
          <p:cNvSpPr txBox="1">
            <a:spLocks noChangeArrowheads="1"/>
          </p:cNvSpPr>
          <p:nvPr/>
        </p:nvSpPr>
        <p:spPr bwMode="auto">
          <a:xfrm>
            <a:off x="3648365" y="1130586"/>
            <a:ext cx="5911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Chia sẻ vui buồn cùng </a:t>
            </a:r>
            <a:r>
              <a:rPr lang="en-US" altLang="en-US" sz="2800" dirty="0" smtClean="0">
                <a:latin typeface="Times New Roman" panose="02020603050405020304" pitchFamily="18" charset="0"/>
              </a:rPr>
              <a:t>bạn (tiết 1) </a:t>
            </a:r>
            <a:endParaRPr lang="en-US" altLang="en-US" sz="2800" dirty="0">
              <a:latin typeface="Times New Roman" panose="02020603050405020304" pitchFamily="18" charset="0"/>
            </a:endParaRPr>
          </a:p>
        </p:txBody>
      </p:sp>
      <p:sp>
        <p:nvSpPr>
          <p:cNvPr id="5124" name="Text Box 4"/>
          <p:cNvSpPr txBox="1">
            <a:spLocks noChangeArrowheads="1"/>
          </p:cNvSpPr>
          <p:nvPr/>
        </p:nvSpPr>
        <p:spPr bwMode="auto">
          <a:xfrm>
            <a:off x="5362576" y="57943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u="sng" dirty="0">
                <a:latin typeface="Times New Roman" panose="02020603050405020304" pitchFamily="18" charset="0"/>
              </a:rPr>
              <a:t>Đạo đức</a:t>
            </a:r>
            <a:r>
              <a:rPr lang="en-US" altLang="en-US" sz="2800" dirty="0">
                <a:latin typeface="Times New Roman" panose="02020603050405020304" pitchFamily="18" charset="0"/>
              </a:rPr>
              <a:t> </a:t>
            </a:r>
          </a:p>
        </p:txBody>
      </p:sp>
      <p:pic>
        <p:nvPicPr>
          <p:cNvPr id="59397" name="Picture 5"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2276476"/>
            <a:ext cx="8508566" cy="345757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1919288" y="1614488"/>
            <a:ext cx="4464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dirty="0">
                <a:latin typeface="Times New Roman" panose="02020603050405020304" pitchFamily="18" charset="0"/>
              </a:rPr>
              <a:t>Truyện kể: “</a:t>
            </a:r>
            <a:r>
              <a:rPr lang="en-US" altLang="en-US" sz="2800" i="1" dirty="0">
                <a:latin typeface="Times New Roman" panose="02020603050405020304" pitchFamily="18" charset="0"/>
              </a:rPr>
              <a:t>Chuyện ở lớp”</a:t>
            </a:r>
            <a:endParaRPr lang="en-US" altLang="en-US" sz="2800" dirty="0">
              <a:latin typeface="Times New Roman" panose="02020603050405020304" pitchFamily="18" charset="0"/>
            </a:endParaRPr>
          </a:p>
        </p:txBody>
      </p:sp>
      <p:sp>
        <p:nvSpPr>
          <p:cNvPr id="59399" name="Text Box 7"/>
          <p:cNvSpPr txBox="1">
            <a:spLocks noChangeArrowheads="1"/>
          </p:cNvSpPr>
          <p:nvPr/>
        </p:nvSpPr>
        <p:spPr bwMode="auto">
          <a:xfrm>
            <a:off x="646545" y="5990213"/>
            <a:ext cx="11212946" cy="5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4" rIns="91430"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solidFill>
                  <a:srgbClr val="0000CC"/>
                </a:solidFill>
                <a:latin typeface="Times New Roman" panose="02020603050405020304" pitchFamily="18" charset="0"/>
              </a:rPr>
              <a:t>	</a:t>
            </a:r>
            <a:endParaRPr lang="en-US" altLang="en-US" sz="2800" dirty="0">
              <a:latin typeface="Times New Roman" panose="02020603050405020304" pitchFamily="18" charset="0"/>
            </a:endParaRPr>
          </a:p>
        </p:txBody>
      </p:sp>
    </p:spTree>
    <p:extLst>
      <p:ext uri="{BB962C8B-B14F-4D97-AF65-F5344CB8AC3E}">
        <p14:creationId xmlns:p14="http://schemas.microsoft.com/office/powerpoint/2010/main" val="1747671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box(in)">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9398">
                                            <p:txEl>
                                              <p:pRg st="0" end="0"/>
                                            </p:txEl>
                                          </p:spTgt>
                                        </p:tgtEl>
                                        <p:attrNameLst>
                                          <p:attrName>style.visibility</p:attrName>
                                        </p:attrNameLst>
                                      </p:cBhvr>
                                      <p:to>
                                        <p:strVal val="visible"/>
                                      </p:to>
                                    </p:set>
                                    <p:animEffect transition="in" filter="circle(in)">
                                      <p:cBhvr>
                                        <p:cTn id="12" dur="2000"/>
                                        <p:tgtEl>
                                          <p:spTgt spid="59398">
                                            <p:txEl>
                                              <p:pRg st="0" end="0"/>
                                            </p:txEl>
                                          </p:spTgt>
                                        </p:tgtEl>
                                      </p:cBhvr>
                                    </p:animEffect>
                                  </p:childTnLst>
                                </p:cTn>
                              </p:par>
                              <p:par>
                                <p:cTn id="13" presetID="21" presetClass="entr" presetSubtype="4" fill="hold" nodeType="withEffect">
                                  <p:stCondLst>
                                    <p:cond delay="0"/>
                                  </p:stCondLst>
                                  <p:childTnLst>
                                    <p:set>
                                      <p:cBhvr>
                                        <p:cTn id="14" dur="1" fill="hold">
                                          <p:stCondLst>
                                            <p:cond delay="0"/>
                                          </p:stCondLst>
                                        </p:cTn>
                                        <p:tgtEl>
                                          <p:spTgt spid="59397"/>
                                        </p:tgtEl>
                                        <p:attrNameLst>
                                          <p:attrName>style.visibility</p:attrName>
                                        </p:attrNameLst>
                                      </p:cBhvr>
                                      <p:to>
                                        <p:strVal val="visible"/>
                                      </p:to>
                                    </p:set>
                                    <p:animEffect transition="in" filter="wheel(4)">
                                      <p:cBhvr>
                                        <p:cTn id="15" dur="3000"/>
                                        <p:tgtEl>
                                          <p:spTgt spid="5939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9399"/>
                                        </p:tgtEl>
                                        <p:attrNameLst>
                                          <p:attrName>style.visibility</p:attrName>
                                        </p:attrNameLst>
                                      </p:cBhvr>
                                      <p:to>
                                        <p:strVal val="visible"/>
                                      </p:to>
                                    </p:set>
                                    <p:anim calcmode="discrete" valueType="clr">
                                      <p:cBhvr override="childStyle">
                                        <p:cTn id="20" dur="80"/>
                                        <p:tgtEl>
                                          <p:spTgt spid="5939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9399"/>
                                        </p:tgtEl>
                                        <p:attrNameLst>
                                          <p:attrName>fillcolor</p:attrName>
                                        </p:attrNameLst>
                                      </p:cBhvr>
                                      <p:tavLst>
                                        <p:tav tm="0">
                                          <p:val>
                                            <p:clrVal>
                                              <a:schemeClr val="accent2"/>
                                            </p:clrVal>
                                          </p:val>
                                        </p:tav>
                                        <p:tav tm="50000">
                                          <p:val>
                                            <p:clrVal>
                                              <a:schemeClr val="hlink"/>
                                            </p:clrVal>
                                          </p:val>
                                        </p:tav>
                                      </p:tavLst>
                                    </p:anim>
                                    <p:set>
                                      <p:cBhvr>
                                        <p:cTn id="22" dur="80"/>
                                        <p:tgtEl>
                                          <p:spTgt spid="5939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1561</Words>
  <Application>Microsoft Office PowerPoint</Application>
  <PresentationFormat>Widescreen</PresentationFormat>
  <Paragraphs>211</Paragraphs>
  <Slides>40</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#9Slide03 AllRoundGothic</vt:lpstr>
      <vt:lpstr>Arial</vt:lpstr>
      <vt:lpstr>Calibri</vt:lpstr>
      <vt:lpstr>Calibri Light</vt:lpstr>
      <vt:lpstr>等线</vt:lpstr>
      <vt:lpstr>HP001 4 hàng</vt:lpstr>
      <vt:lpstr>Times New Roman</vt:lpstr>
      <vt:lpstr>UTM Gradoo</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Bày tỏ ý kiến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88 Premium Store</dc:creator>
  <cp:lastModifiedBy>88 Premium Store</cp:lastModifiedBy>
  <cp:revision>20</cp:revision>
  <dcterms:created xsi:type="dcterms:W3CDTF">2021-10-24T13:09:55Z</dcterms:created>
  <dcterms:modified xsi:type="dcterms:W3CDTF">2021-10-26T03:01:22Z</dcterms:modified>
</cp:coreProperties>
</file>