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58" r:id="rId4"/>
    <p:sldId id="259" r:id="rId5"/>
    <p:sldId id="260" r:id="rId6"/>
    <p:sldId id="265" r:id="rId7"/>
    <p:sldId id="261" r:id="rId8"/>
    <p:sldId id="262" r:id="rId9"/>
    <p:sldId id="257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3" r:id="rId18"/>
    <p:sldId id="271" r:id="rId19"/>
    <p:sldId id="277" r:id="rId20"/>
    <p:sldId id="278" r:id="rId21"/>
    <p:sldId id="27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66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08809-BE75-4E2D-B043-10D79E553D50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D1C1D-D064-43DE-A4DA-07902212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4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62CE0C74-18FA-4251-9BCD-092A0E72DD25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DE86D6D-E5D9-46B9-A041-211808C2F6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C2031B5A-0533-47EC-AFE5-7DE7EA33AA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2F87AE94-DC07-4154-AFF4-4ECD8D891145}" type="slidenum">
              <a:rPr lang="en-US" altLang="zh-CN" sz="1200">
                <a:latin typeface=".VnAristote" panose="020B7200000000000000" pitchFamily="34" charset="0"/>
              </a:rPr>
              <a:pPr algn="r" eaLnBrk="1" hangingPunct="1"/>
              <a:t>19</a:t>
            </a:fld>
            <a:endParaRPr lang="en-US" altLang="zh-CN" sz="1200">
              <a:latin typeface=".VnAristote" panose="020B7200000000000000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5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8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65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8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2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5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2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70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3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8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0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69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9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1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4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4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6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5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0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8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4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60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7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50F6-584D-4653-A694-777F740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A736-A8B2-4ADE-ABA5-DEF9C3C35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117B-003C-4273-973C-23E248F7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516D-C832-4D97-8A0D-A2C8DAB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20DA-AFDC-4BFA-AEFD-7F1E0909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6CAA-19E9-44D3-9E5A-94AA4CCCF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4499-A891-4770-B75D-42971249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D7E3-5DF7-4C15-8900-BD945DD4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2C249-C257-441E-9285-E6C7E625C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E8AB-73B7-4EF5-BFBC-D333C28F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1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46F3-7D12-410D-8E96-D3C0796A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F135D-FA2A-4115-8DCB-68702CC95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18658-1410-47A1-9468-154C45F98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7F926-988F-419C-9633-7EB985A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D66BA-1DA8-4D56-8197-3C266935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1185F-F122-45EA-B6E2-C3AE2DDF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DD25-77D6-4E7A-8DC6-E66628FED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13DAF-E2DD-496B-A1D8-B7E2A577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A447A-63B7-4AD3-8739-64F68384E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A82D18-5177-4208-AB07-670325128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6D802-D07B-4956-A6CE-4E66CADF2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F3E4-269A-4537-8955-BBB46FA8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4B39D3-4856-472C-B65E-994974CB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3BA4EE-21C8-4514-B9B4-9771204B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8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2B1E-A575-4C10-91E8-0D495DAB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B3F31-864A-4737-B0E7-BF62388A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BB71A-9DB1-415F-8E69-597315D1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02876-B5DA-4B9B-BC27-DE8701E46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6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5DC3E-DD60-4CC4-8922-F251F83A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D7E2AC-9123-4EB8-B43B-0C16AA0C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987BA-A718-454A-A792-70E401C7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5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D6D8-FFB1-4CC5-8FFB-CA69A24A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D9A9-3245-4151-8A6C-C3A2E4D1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A6966-AC59-4746-B908-4BC86531D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E5167-7BB7-4A39-A634-081AFDB9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B4E64-03FD-4574-AE64-1516ACB0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58A04-3C21-49BC-8D05-06D6D745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8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A46D-D4DC-4010-9192-BE403981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22AF4-7A09-406E-A1CF-3CADAFCD4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E44E3-809D-4CD6-8672-7E670EC98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632C5-EEF4-4943-9173-77F92F4D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2FD6B-18EE-44EA-B6B3-B731172C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76819-FBAC-4501-A43F-47E9A3F9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76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F30D9-B431-4BE2-8BA9-D4324122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EBDF3-D7D8-487F-9740-9A5AD0636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74B99-BED2-4EC4-B388-62422003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DC263-D711-4259-9140-DA77A262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2B042-B977-45CD-9F93-78F23446F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7B5C9-692A-4618-A4D2-47DD118A6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95D2B-96D3-4195-9D30-34AF4810C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0809F-6438-4C51-90BB-63A38FB0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B0A3E-3CF9-497E-8083-B1F33194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093A9-6372-4486-BFDF-D2DB2A34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95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3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1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9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7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8FE0-327F-4319-95FC-BFB7F975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A9A2D-A9EC-488C-B210-FF8E1FC9B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8454-5AB5-4226-8C23-05E3375C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CF26-879A-4415-A4B3-101E661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9369-C0E7-486F-AAA0-57243BE1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06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DCD20-2481-4A23-8992-9C097472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EFAA1-4E04-429F-B0FF-1A665BEBA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D99B3-1125-4E7B-A128-CCE24E931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F6006-7274-4345-B38B-ACB7D778D18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55E4-EF12-4518-A3D8-B77EBE392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867EE-3543-4D81-B9BB-E09F69A46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E3DE9-8E0D-4C0D-BD10-1D44F03A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2" r:id="rId3"/>
    <p:sldLayoutId id="2147483691" r:id="rId4"/>
    <p:sldLayoutId id="2147483687" r:id="rId5"/>
    <p:sldLayoutId id="2147483683" r:id="rId6"/>
    <p:sldLayoutId id="2147483679" r:id="rId7"/>
    <p:sldLayoutId id="2147483673" r:id="rId8"/>
    <p:sldLayoutId id="2147483672" r:id="rId9"/>
    <p:sldLayoutId id="2147483671" r:id="rId10"/>
    <p:sldLayoutId id="2147483665" r:id="rId11"/>
    <p:sldLayoutId id="2147483650" r:id="rId12"/>
    <p:sldLayoutId id="2147483690" r:id="rId13"/>
    <p:sldLayoutId id="2147483689" r:id="rId14"/>
    <p:sldLayoutId id="2147483688" r:id="rId15"/>
    <p:sldLayoutId id="2147483686" r:id="rId16"/>
    <p:sldLayoutId id="2147483685" r:id="rId17"/>
    <p:sldLayoutId id="2147483684" r:id="rId18"/>
    <p:sldLayoutId id="2147483682" r:id="rId19"/>
    <p:sldLayoutId id="2147483681" r:id="rId20"/>
    <p:sldLayoutId id="2147483680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0" r:id="rId27"/>
    <p:sldLayoutId id="2147483669" r:id="rId28"/>
    <p:sldLayoutId id="2147483668" r:id="rId29"/>
    <p:sldLayoutId id="2147483667" r:id="rId30"/>
    <p:sldLayoutId id="2147483666" r:id="rId31"/>
    <p:sldLayoutId id="2147483664" r:id="rId32"/>
    <p:sldLayoutId id="2147483663" r:id="rId33"/>
    <p:sldLayoutId id="2147483662" r:id="rId34"/>
    <p:sldLayoutId id="2147483661" r:id="rId35"/>
    <p:sldLayoutId id="214748366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25.jpe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media16.m4a"/><Relationship Id="rId7" Type="http://schemas.openxmlformats.org/officeDocument/2006/relationships/image" Target="../media/image28.jp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27.jpg"/><Relationship Id="rId11" Type="http://schemas.openxmlformats.org/officeDocument/2006/relationships/image" Target="../media/image3.pn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32.jpe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5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media20.m4a"/><Relationship Id="rId7" Type="http://schemas.openxmlformats.org/officeDocument/2006/relationships/image" Target="../media/image34.jpeg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37.jpe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video" Target="../media/media3.mp4"/><Relationship Id="rId7" Type="http://schemas.openxmlformats.org/officeDocument/2006/relationships/image" Target="../media/image9.jp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4.m4a"/><Relationship Id="rId10" Type="http://schemas.openxmlformats.org/officeDocument/2006/relationships/image" Target="../media/image3.png"/><Relationship Id="rId4" Type="http://schemas.microsoft.com/office/2007/relationships/media" Target="../media/media4.m4a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9.jp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5.jp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0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5.jp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图片包含 文字&#10;&#10;已生成极高可信度的说明">
            <a:extLst>
              <a:ext uri="{FF2B5EF4-FFF2-40B4-BE49-F238E27FC236}">
                <a16:creationId xmlns:a16="http://schemas.microsoft.com/office/drawing/2014/main" id="{5C90CAD4-0988-4378-915E-BCEE23AF3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91591A-F795-44D3-B32A-EF11E88A2B13}"/>
              </a:ext>
            </a:extLst>
          </p:cNvPr>
          <p:cNvSpPr/>
          <p:nvPr/>
        </p:nvSpPr>
        <p:spPr>
          <a:xfrm>
            <a:off x="2472267" y="1475316"/>
            <a:ext cx="9128478" cy="4114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ook" panose="00000400000000000000" pitchFamily="2" charset="0"/>
              </a:rPr>
              <a:t>TẬP VIẾT </a:t>
            </a:r>
            <a:r>
              <a:rPr lang="vi-V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UVN Mua Thu"/>
              </a:rPr>
              <a:t>L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ook" panose="00000400000000000000" pitchFamily="2" charset="0"/>
              </a:rPr>
              <a:t>ỚP</a:t>
            </a:r>
            <a:r>
              <a:rPr lang="vi-VN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ook" panose="00000400000000000000" pitchFamily="2" charset="0"/>
              </a:rPr>
              <a:t> 3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UVN Mua Thu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270CF4-87F3-460E-B734-5B71FD32EA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38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84A2F7-FE49-46F7-9066-5BE3715A6C6B}"/>
              </a:ext>
            </a:extLst>
          </p:cNvPr>
          <p:cNvSpPr/>
          <p:nvPr/>
        </p:nvSpPr>
        <p:spPr>
          <a:xfrm>
            <a:off x="3749842" y="120316"/>
            <a:ext cx="4692315" cy="116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b="1" dirty="0">
              <a:solidFill>
                <a:schemeClr val="tx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E, Ê</a:t>
            </a:r>
          </a:p>
        </p:txBody>
      </p:sp>
      <p:pic>
        <p:nvPicPr>
          <p:cNvPr id="6" name="FILE_20210816_093450_HƯỚNG DẪN VIẾT CHỮ HOA E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406D93A4-074C-47F6-9C93-04E2F57916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32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CD72EB-BDFF-49CF-A786-8D64B7086244}"/>
              </a:ext>
            </a:extLst>
          </p:cNvPr>
          <p:cNvSpPr/>
          <p:nvPr/>
        </p:nvSpPr>
        <p:spPr>
          <a:xfrm>
            <a:off x="3749842" y="120316"/>
            <a:ext cx="4692315" cy="116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b="1" dirty="0">
              <a:solidFill>
                <a:schemeClr val="tx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E, Ê</a:t>
            </a:r>
          </a:p>
        </p:txBody>
      </p:sp>
      <p:pic>
        <p:nvPicPr>
          <p:cNvPr id="2" name="FILE_20210816_093450_HƯỚNG DẪN VIẾT CHỮ HOA Ê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829D431C-561C-43DE-BA1B-4F78443568F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64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04FB865-D6C3-45A5-AB23-3A1421B13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19F7D1-231B-4DFD-962A-1296DF09B4EB}"/>
              </a:ext>
            </a:extLst>
          </p:cNvPr>
          <p:cNvSpPr/>
          <p:nvPr/>
        </p:nvSpPr>
        <p:spPr>
          <a:xfrm>
            <a:off x="3538539" y="2011222"/>
            <a:ext cx="472276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VIẾT </a:t>
            </a:r>
          </a:p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BẢNG CON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319ACF-7912-4F54-8151-5EBCE382A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1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93435-FBBF-433B-83AE-565B716819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08" y="671204"/>
            <a:ext cx="4053732" cy="4333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1092FF-F41F-42BB-9A83-978EDBBC53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66" y="671204"/>
            <a:ext cx="4281484" cy="43331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B6CF61-9C7B-4D13-B87D-6CAB08C74B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95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0D6B10-6609-4425-87FE-67D1208CC438}"/>
              </a:ext>
            </a:extLst>
          </p:cNvPr>
          <p:cNvSpPr/>
          <p:nvPr/>
        </p:nvSpPr>
        <p:spPr>
          <a:xfrm>
            <a:off x="1689100" y="1346200"/>
            <a:ext cx="8813800" cy="379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b="1" dirty="0">
                <a:latin typeface="HP001 5H" panose="020B0603050302020204" pitchFamily="34" charset="0"/>
                <a:cs typeface="HP001 5H" panose="020B0603050302020204" pitchFamily="34" charset="0"/>
              </a:rPr>
              <a:t>E   Ê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DF689C-C7CD-412B-92B7-1FD8C79E4A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40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7166FD-733E-4F8D-A745-F67F268E636F}"/>
              </a:ext>
            </a:extLst>
          </p:cNvPr>
          <p:cNvSpPr/>
          <p:nvPr/>
        </p:nvSpPr>
        <p:spPr>
          <a:xfrm>
            <a:off x="3749842" y="120316"/>
            <a:ext cx="4692315" cy="116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b="1" dirty="0">
              <a:solidFill>
                <a:srgbClr val="660066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E, Ê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C443EF7-CFAC-4F11-8A57-5514C0B8A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704" y="1670536"/>
            <a:ext cx="64643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743200" algn="ctr"/>
                <a:tab pos="5486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743200" algn="ctr"/>
                <a:tab pos="5486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743200" algn="ctr"/>
                <a:tab pos="5486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Ê –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đê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tên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dân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tộc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thiểu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trên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270 000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sống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chủ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yếu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ở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tỉnh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Đắk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Lắk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Phú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Yên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Khánh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Hoà</a:t>
            </a:r>
            <a:r>
              <a:rPr lang="en-US" altLang="en-US" sz="36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0C6E9B0D-33F8-498B-8E09-75A34D877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757" y="2276054"/>
            <a:ext cx="5166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Ê – </a:t>
            </a:r>
            <a:r>
              <a:rPr lang="en-US" altLang="en-US" sz="36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đê</a:t>
            </a:r>
            <a:r>
              <a:rPr lang="en-US" altLang="en-US" sz="36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6070B119-6FA3-476E-917C-F56567F98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757" y="2117974"/>
            <a:ext cx="6823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Ê –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70287B8B-D294-471B-8D26-D6AD2D564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746" y="2160782"/>
            <a:ext cx="52822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Ê – </a:t>
            </a:r>
            <a:r>
              <a:rPr lang="en-US" altLang="en-US" sz="36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đê</a:t>
            </a:r>
            <a:r>
              <a:rPr lang="en-US" altLang="en-US" sz="36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2DA0A6-35D8-4054-AA85-D1999F0CDCC8}"/>
              </a:ext>
            </a:extLst>
          </p:cNvPr>
          <p:cNvSpPr/>
          <p:nvPr/>
        </p:nvSpPr>
        <p:spPr>
          <a:xfrm>
            <a:off x="312069" y="4093696"/>
            <a:ext cx="4450815" cy="267709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AB4764-C21C-4093-9306-0EA0A734DEDB}"/>
              </a:ext>
            </a:extLst>
          </p:cNvPr>
          <p:cNvSpPr/>
          <p:nvPr/>
        </p:nvSpPr>
        <p:spPr>
          <a:xfrm>
            <a:off x="2367850" y="4093695"/>
            <a:ext cx="4450815" cy="267709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114644-1AB3-4E77-8150-C7F6661FD6C5}"/>
              </a:ext>
            </a:extLst>
          </p:cNvPr>
          <p:cNvSpPr/>
          <p:nvPr/>
        </p:nvSpPr>
        <p:spPr>
          <a:xfrm>
            <a:off x="4980981" y="4124675"/>
            <a:ext cx="4450815" cy="267709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7F590A-9570-4CCA-B1F3-AABABA027549}"/>
              </a:ext>
            </a:extLst>
          </p:cNvPr>
          <p:cNvSpPr/>
          <p:nvPr/>
        </p:nvSpPr>
        <p:spPr>
          <a:xfrm>
            <a:off x="7393785" y="4039059"/>
            <a:ext cx="4450815" cy="267709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 descr="a5">
            <a:extLst>
              <a:ext uri="{FF2B5EF4-FFF2-40B4-BE49-F238E27FC236}">
                <a16:creationId xmlns:a16="http://schemas.microsoft.com/office/drawing/2014/main" id="{F5CDC65D-B705-4B6B-8CB8-7D1980A9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6323" r="16537" b="19559"/>
          <a:stretch>
            <a:fillRect/>
          </a:stretch>
        </p:blipFill>
        <p:spPr bwMode="auto">
          <a:xfrm>
            <a:off x="152387" y="1262305"/>
            <a:ext cx="4913407" cy="267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E4BC31F-CD16-4635-A205-CEF48578B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702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2F14FA6-1392-401C-BBCA-51CB49F97D2C}"/>
              </a:ext>
            </a:extLst>
          </p:cNvPr>
          <p:cNvGrpSpPr/>
          <p:nvPr/>
        </p:nvGrpSpPr>
        <p:grpSpPr>
          <a:xfrm>
            <a:off x="3455348" y="2287516"/>
            <a:ext cx="5575300" cy="2032000"/>
            <a:chOff x="3441700" y="1168399"/>
            <a:chExt cx="5575300" cy="2032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DE1616-501A-4B2C-993B-B225256C9B81}"/>
                </a:ext>
              </a:extLst>
            </p:cNvPr>
            <p:cNvSpPr/>
            <p:nvPr/>
          </p:nvSpPr>
          <p:spPr>
            <a:xfrm>
              <a:off x="3441700" y="1168399"/>
              <a:ext cx="5575300" cy="20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0" b="1" dirty="0">
                  <a:solidFill>
                    <a:schemeClr val="bg1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Ê </a:t>
              </a:r>
              <a:r>
                <a:rPr lang="en-US" sz="15000" b="1" dirty="0" err="1">
                  <a:solidFill>
                    <a:schemeClr val="bg1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đê</a:t>
              </a:r>
              <a:r>
                <a:rPr lang="en-US" sz="15000" b="1" dirty="0">
                  <a:solidFill>
                    <a:schemeClr val="bg1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               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96D700B-60AF-40F9-AC32-76E6FED3F135}"/>
                </a:ext>
              </a:extLst>
            </p:cNvPr>
            <p:cNvCxnSpPr/>
            <p:nvPr/>
          </p:nvCxnSpPr>
          <p:spPr>
            <a:xfrm>
              <a:off x="5765800" y="2260600"/>
              <a:ext cx="4826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DEE177E-3D82-4A06-A0CD-6C31D81505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86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5C1B975-F0AC-4FA7-BEF0-B22C086CD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2939EB-4273-4A1E-B586-392784942E7A}"/>
              </a:ext>
            </a:extLst>
          </p:cNvPr>
          <p:cNvSpPr/>
          <p:nvPr/>
        </p:nvSpPr>
        <p:spPr>
          <a:xfrm>
            <a:off x="3749842" y="120316"/>
            <a:ext cx="4692315" cy="116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b="1" dirty="0">
              <a:solidFill>
                <a:srgbClr val="660066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E, Ê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8115469-1461-4107-8ABD-8987F9140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1" y="3087544"/>
            <a:ext cx="105600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346511F3-5F43-44CB-9D20-0A04AB64C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48" y="3292865"/>
            <a:ext cx="699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6040F111-FBB1-4157-AFA6-006CD77D3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46" y="3185622"/>
            <a:ext cx="632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4071C77D-3F5D-4821-B629-8DE84BAF6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46" y="3307196"/>
            <a:ext cx="737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Ý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5" descr="a6">
            <a:extLst>
              <a:ext uri="{FF2B5EF4-FFF2-40B4-BE49-F238E27FC236}">
                <a16:creationId xmlns:a16="http://schemas.microsoft.com/office/drawing/2014/main" id="{F93AFA8B-0806-45BF-B112-7D1D7B38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4285" r="8333" b="17857"/>
          <a:stretch>
            <a:fillRect/>
          </a:stretch>
        </p:blipFill>
        <p:spPr bwMode="auto">
          <a:xfrm>
            <a:off x="259307" y="1438819"/>
            <a:ext cx="1165518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D6793B2-422F-449F-A889-2AE57B2F4E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725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DC214-C397-4AC3-AF36-3C5770726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B3C8EF-DA82-401C-889F-9E61242438D1}"/>
              </a:ext>
            </a:extLst>
          </p:cNvPr>
          <p:cNvSpPr/>
          <p:nvPr/>
        </p:nvSpPr>
        <p:spPr>
          <a:xfrm>
            <a:off x="3260543" y="2506522"/>
            <a:ext cx="52533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TH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ỰC HÀNH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Vf-Bengus" panose="00000400000000000000" pitchFamily="2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E78F37C-E151-4877-8594-8BB798AA8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6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295">
        <p15:prstTrans prst="pageCurlDouble"/>
      </p:transition>
    </mc:Choice>
    <mc:Fallback xmlns="">
      <p:transition spd="slow" advTm="12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0C0671-4435-4464-96F0-BDDA3360C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A8D33B7F-88EE-4286-BEEB-F645DDF2C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5029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400" b="1" u="sng">
                <a:latin typeface="Times New Roman" panose="02020603050405020304" pitchFamily="18" charset="0"/>
              </a:rPr>
              <a:t>1- Tư thế ngồi viết: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Lưng thẳng, không tì ngực vào bàn.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Đầu hơi cúi.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Mắt cách vở khoảng 25 đến 30 cm.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Tay phải cầm bút.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Tay trái tì nhẹ lên mép vở để giữ.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Hai chân để song song thoải mái.</a:t>
            </a:r>
          </a:p>
          <a:p>
            <a:pPr algn="just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A6E2949C-3164-4D70-A938-46D09DEE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79800"/>
            <a:ext cx="556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400" b="1" u="sng">
                <a:latin typeface="Times New Roman" panose="02020603050405020304" pitchFamily="18" charset="0"/>
              </a:rPr>
              <a:t>2-Cách cầm bút: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Cầm bút bằng 3 ngón tay: ngón cái, ngón trỏ, ngón giữa.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Không nên cầm bút tay trái.</a:t>
            </a:r>
          </a:p>
        </p:txBody>
      </p:sp>
      <p:pic>
        <p:nvPicPr>
          <p:cNvPr id="19463" name="Picture 7" descr="Cam but">
            <a:extLst>
              <a:ext uri="{FF2B5EF4-FFF2-40B4-BE49-F238E27FC236}">
                <a16:creationId xmlns:a16="http://schemas.microsoft.com/office/drawing/2014/main" id="{448E1B9C-4900-40A5-B351-E80C9A7E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>
            <a:extLst>
              <a:ext uri="{FF2B5EF4-FFF2-40B4-BE49-F238E27FC236}">
                <a16:creationId xmlns:a16="http://schemas.microsoft.com/office/drawing/2014/main" id="{02DE82D5-94B3-49D7-8C53-5C03BF92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543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0" name="Group 31">
            <a:extLst>
              <a:ext uri="{FF2B5EF4-FFF2-40B4-BE49-F238E27FC236}">
                <a16:creationId xmlns:a16="http://schemas.microsoft.com/office/drawing/2014/main" id="{C39A2A52-1513-4BB4-B781-3FBFD931F894}"/>
              </a:ext>
            </a:extLst>
          </p:cNvPr>
          <p:cNvGrpSpPr>
            <a:grpSpLocks/>
          </p:cNvGrpSpPr>
          <p:nvPr/>
        </p:nvGrpSpPr>
        <p:grpSpPr bwMode="auto">
          <a:xfrm>
            <a:off x="0" y="-38100"/>
            <a:ext cx="12192000" cy="6916738"/>
            <a:chOff x="0" y="-24"/>
            <a:chExt cx="5773" cy="4357"/>
          </a:xfrm>
        </p:grpSpPr>
        <p:pic>
          <p:nvPicPr>
            <p:cNvPr id="11271" name="Picture 32" descr="N3">
              <a:extLst>
                <a:ext uri="{FF2B5EF4-FFF2-40B4-BE49-F238E27FC236}">
                  <a16:creationId xmlns:a16="http://schemas.microsoft.com/office/drawing/2014/main" id="{DE3B3992-809A-4B2D-9A22-83AC8319B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33" descr="N3">
              <a:extLst>
                <a:ext uri="{FF2B5EF4-FFF2-40B4-BE49-F238E27FC236}">
                  <a16:creationId xmlns:a16="http://schemas.microsoft.com/office/drawing/2014/main" id="{5CCB6753-B039-4EDC-AD3F-D97428CCE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34" descr="N3">
              <a:extLst>
                <a:ext uri="{FF2B5EF4-FFF2-40B4-BE49-F238E27FC236}">
                  <a16:creationId xmlns:a16="http://schemas.microsoft.com/office/drawing/2014/main" id="{19DF0128-F7C9-4067-B88C-0578219FD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1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35" descr="N3">
              <a:extLst>
                <a:ext uri="{FF2B5EF4-FFF2-40B4-BE49-F238E27FC236}">
                  <a16:creationId xmlns:a16="http://schemas.microsoft.com/office/drawing/2014/main" id="{6D989567-806C-4F9C-8BC1-EED33035D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6F9A43-8691-4559-A554-3AD2A460AA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314">
        <p15:prstTrans prst="pageCurlDouble"/>
      </p:transition>
    </mc:Choice>
    <mc:Fallback xmlns="">
      <p:transition spd="slow" advTm="10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60" grpId="0"/>
      <p:bldP spid="194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1DBDC18-B624-4C5A-A666-EA3EA75791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DF738D-D525-4E6C-AEC7-7720E82A2347}"/>
              </a:ext>
            </a:extLst>
          </p:cNvPr>
          <p:cNvSpPr/>
          <p:nvPr/>
        </p:nvSpPr>
        <p:spPr>
          <a:xfrm>
            <a:off x="3669631" y="1143000"/>
            <a:ext cx="3753853" cy="52578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7A1F3A-489D-49B9-A10D-2EE409F997F7}"/>
              </a:ext>
            </a:extLst>
          </p:cNvPr>
          <p:cNvSpPr/>
          <p:nvPr/>
        </p:nvSpPr>
        <p:spPr>
          <a:xfrm>
            <a:off x="7928811" y="673768"/>
            <a:ext cx="3368842" cy="244241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01F2DF-ABE4-4E64-B77E-2AAAD3D7299F}"/>
              </a:ext>
            </a:extLst>
          </p:cNvPr>
          <p:cNvSpPr/>
          <p:nvPr/>
        </p:nvSpPr>
        <p:spPr>
          <a:xfrm>
            <a:off x="7928811" y="3741821"/>
            <a:ext cx="3368842" cy="2442411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74AE76-A0B3-4B63-8043-CDD2BB350E35}"/>
              </a:ext>
            </a:extLst>
          </p:cNvPr>
          <p:cNvGrpSpPr/>
          <p:nvPr/>
        </p:nvGrpSpPr>
        <p:grpSpPr>
          <a:xfrm>
            <a:off x="385011" y="409074"/>
            <a:ext cx="3152273" cy="1491915"/>
            <a:chOff x="385011" y="409074"/>
            <a:chExt cx="3152273" cy="1491915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C934C4C3-21EB-426C-A781-7C934CEF55E0}"/>
                </a:ext>
              </a:extLst>
            </p:cNvPr>
            <p:cNvSpPr/>
            <p:nvPr/>
          </p:nvSpPr>
          <p:spPr>
            <a:xfrm>
              <a:off x="385011" y="409074"/>
              <a:ext cx="3152273" cy="149191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E11FBF-47CC-48B4-81D0-1509BC7449BE}"/>
                </a:ext>
              </a:extLst>
            </p:cNvPr>
            <p:cNvSpPr/>
            <p:nvPr/>
          </p:nvSpPr>
          <p:spPr>
            <a:xfrm>
              <a:off x="385011" y="826265"/>
              <a:ext cx="2414336" cy="649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660066"/>
                  </a:solidFill>
                  <a:latin typeface="Vf-Book" panose="00000400000000000000" pitchFamily="2" charset="0"/>
                </a:rPr>
                <a:t>CHUẨN BỊ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3DD21-696E-4FF5-A8AE-39E1CEEB5128}"/>
              </a:ext>
            </a:extLst>
          </p:cNvPr>
          <p:cNvSpPr/>
          <p:nvPr/>
        </p:nvSpPr>
        <p:spPr>
          <a:xfrm>
            <a:off x="3693694" y="348770"/>
            <a:ext cx="3753853" cy="649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Vf-Book" panose="00000400000000000000" pitchFamily="2" charset="0"/>
              </a:rPr>
              <a:t>VỞ TẬP VIẾT LỚP 3 TẬP 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AE077D3-23DA-46AD-BCA0-AEA94D369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44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FB796F-FAD4-4A8D-933B-6361338F1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5CAFBC25-55BA-495C-ADC1-0DCC38C6F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901" y="464344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 descr="a4">
            <a:extLst>
              <a:ext uri="{FF2B5EF4-FFF2-40B4-BE49-F238E27FC236}">
                <a16:creationId xmlns:a16="http://schemas.microsoft.com/office/drawing/2014/main" id="{BE628281-60F4-4073-A07E-716B7CDE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93" y="1508125"/>
            <a:ext cx="3581400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E2A19F22-9BB8-4A14-AACF-3975DF402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667001"/>
            <a:ext cx="54102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* Viết chữ E : 1 dòng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* Viết chữ Ê : 1 dòng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* Viết tên riêng: Ê - đê : 2 dòng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* Viết câu ứng dụng : 5 lượt  </a:t>
            </a:r>
            <a:endParaRPr lang="en-US" alt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E1493D-9086-498C-B676-41117BCF8D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2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1C0C0-6EFA-4608-944D-F38EAAC5A033}"/>
              </a:ext>
            </a:extLst>
          </p:cNvPr>
          <p:cNvSpPr/>
          <p:nvPr/>
        </p:nvSpPr>
        <p:spPr>
          <a:xfrm>
            <a:off x="-77118" y="0"/>
            <a:ext cx="3963318" cy="815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f-Book" panose="00000400000000000000" pitchFamily="2" charset="0"/>
              </a:rPr>
              <a:t>DẶN DÒ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795E42-64F9-413B-A34F-F0F87F293D1B}"/>
              </a:ext>
            </a:extLst>
          </p:cNvPr>
          <p:cNvSpPr/>
          <p:nvPr/>
        </p:nvSpPr>
        <p:spPr>
          <a:xfrm>
            <a:off x="914400" y="815248"/>
            <a:ext cx="9182100" cy="384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6600" b="1" dirty="0" err="1">
                <a:latin typeface="UVN Mua Thu" panose="03020702040507090A04" pitchFamily="66" charset="0"/>
              </a:rPr>
              <a:t>Hoàn</a:t>
            </a:r>
            <a:r>
              <a:rPr lang="en-US" sz="6600" b="1" dirty="0">
                <a:latin typeface="UVN Mua Thu" panose="03020702040507090A04" pitchFamily="66" charset="0"/>
              </a:rPr>
              <a:t> </a:t>
            </a:r>
            <a:r>
              <a:rPr lang="en-US" sz="6600" b="1" dirty="0" err="1">
                <a:latin typeface="UVN Mua Thu" panose="03020702040507090A04" pitchFamily="66" charset="0"/>
              </a:rPr>
              <a:t>thành</a:t>
            </a:r>
            <a:r>
              <a:rPr lang="en-US" sz="6600" b="1" dirty="0">
                <a:latin typeface="UVN Mua Thu" panose="03020702040507090A04" pitchFamily="66" charset="0"/>
              </a:rPr>
              <a:t> </a:t>
            </a:r>
            <a:r>
              <a:rPr lang="en-US" sz="6600" b="1" dirty="0" err="1">
                <a:latin typeface="UVN Mua Thu" panose="03020702040507090A04" pitchFamily="66" charset="0"/>
              </a:rPr>
              <a:t>bài</a:t>
            </a:r>
            <a:r>
              <a:rPr lang="en-US" sz="6600" b="1" dirty="0">
                <a:latin typeface="UVN Mua Thu" panose="03020702040507090A04" pitchFamily="66" charset="0"/>
              </a:rPr>
              <a:t> </a:t>
            </a:r>
            <a:r>
              <a:rPr lang="en-US" sz="6600" b="1" dirty="0" err="1">
                <a:latin typeface="UVN Mua Thu" panose="03020702040507090A04" pitchFamily="66" charset="0"/>
              </a:rPr>
              <a:t>viết</a:t>
            </a:r>
            <a:endParaRPr lang="en-US" sz="6600" b="1" dirty="0">
              <a:latin typeface="UVN Mua Thu" panose="03020702040507090A04" pitchFamily="66" charset="0"/>
            </a:endParaRPr>
          </a:p>
          <a:p>
            <a:pPr marL="571500" indent="-571500">
              <a:buFontTx/>
              <a:buChar char="-"/>
            </a:pPr>
            <a:r>
              <a:rPr lang="en-US" sz="6600" b="1" dirty="0" err="1">
                <a:latin typeface="UVN Mua Thu" panose="03020702040507090A04" pitchFamily="66" charset="0"/>
              </a:rPr>
              <a:t>Chuẩn</a:t>
            </a:r>
            <a:r>
              <a:rPr lang="en-US" sz="6600" b="1" dirty="0">
                <a:latin typeface="UVN Mua Thu" panose="03020702040507090A04" pitchFamily="66" charset="0"/>
              </a:rPr>
              <a:t> </a:t>
            </a:r>
            <a:r>
              <a:rPr lang="en-US" sz="6600" b="1" dirty="0" err="1">
                <a:latin typeface="UVN Mua Thu" panose="03020702040507090A04" pitchFamily="66" charset="0"/>
              </a:rPr>
              <a:t>bị</a:t>
            </a:r>
            <a:r>
              <a:rPr lang="en-US" sz="6600" b="1" dirty="0">
                <a:latin typeface="UVN Mua Thu" panose="03020702040507090A04" pitchFamily="66" charset="0"/>
              </a:rPr>
              <a:t>: </a:t>
            </a:r>
            <a:r>
              <a:rPr lang="en-US" sz="6600" b="1" dirty="0" err="1">
                <a:latin typeface="UVN Mua Thu" panose="03020702040507090A04" pitchFamily="66" charset="0"/>
              </a:rPr>
              <a:t>Ôn</a:t>
            </a:r>
            <a:r>
              <a:rPr lang="en-US" sz="6600" b="1" dirty="0">
                <a:latin typeface="UVN Mua Thu" panose="03020702040507090A04" pitchFamily="66" charset="0"/>
              </a:rPr>
              <a:t> </a:t>
            </a:r>
            <a:r>
              <a:rPr lang="en-US" sz="6600" b="1" dirty="0" err="1">
                <a:latin typeface="UVN Mua Thu" panose="03020702040507090A04" pitchFamily="66" charset="0"/>
              </a:rPr>
              <a:t>chữ</a:t>
            </a:r>
            <a:r>
              <a:rPr lang="en-US" sz="6600" b="1" dirty="0">
                <a:latin typeface="UVN Mua Thu" panose="03020702040507090A04" pitchFamily="66" charset="0"/>
              </a:rPr>
              <a:t> </a:t>
            </a:r>
            <a:r>
              <a:rPr lang="en-US" sz="6600" b="1" dirty="0" err="1">
                <a:latin typeface="UVN Mua Thu" panose="03020702040507090A04" pitchFamily="66" charset="0"/>
              </a:rPr>
              <a:t>hoa</a:t>
            </a:r>
            <a:r>
              <a:rPr lang="en-US" sz="6600" b="1" dirty="0">
                <a:latin typeface="UVN Mua Thu" panose="03020702040507090A04" pitchFamily="66" charset="0"/>
              </a:rPr>
              <a:t> </a:t>
            </a:r>
            <a:r>
              <a:rPr lang="en-US" sz="6600" b="1" dirty="0">
                <a:latin typeface="HP001 5H" panose="020B0603050302020204" pitchFamily="34" charset="0"/>
                <a:cs typeface="HP001 5H" panose="020B0603050302020204" pitchFamily="34" charset="0"/>
              </a:rPr>
              <a:t>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E97F25-4DE2-4393-94A0-88599201D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21">
        <p15:prstTrans prst="pageCurlDouble"/>
      </p:transition>
    </mc:Choice>
    <mc:Fallback xmlns="">
      <p:transition spd="slow" advTm="9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06028A-83E9-49A1-8F39-13419DB641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" y="0"/>
            <a:ext cx="12192000" cy="6858000"/>
          </a:xfrm>
          <a:prstGeom prst="rect">
            <a:avLst/>
          </a:prstGeom>
        </p:spPr>
      </p:pic>
      <p:pic>
        <p:nvPicPr>
          <p:cNvPr id="2" name="cung mua vui">
            <a:hlinkClick r:id="" action="ppaction://media"/>
            <a:extLst>
              <a:ext uri="{FF2B5EF4-FFF2-40B4-BE49-F238E27FC236}">
                <a16:creationId xmlns:a16="http://schemas.microsoft.com/office/drawing/2014/main" id="{C3440B6D-B484-4BC4-822E-E13C487041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1937" y="637674"/>
            <a:ext cx="7748337" cy="55465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CA4CD8-8458-4BE6-9350-38B5C794D24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39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5B09FBD-1F1B-4BFB-8E51-EF4939907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04D5C6-D22F-4596-829E-E586F07EAE1F}"/>
              </a:ext>
            </a:extLst>
          </p:cNvPr>
          <p:cNvSpPr/>
          <p:nvPr/>
        </p:nvSpPr>
        <p:spPr>
          <a:xfrm rot="16200000">
            <a:off x="3118135" y="-432201"/>
            <a:ext cx="6417552" cy="7536869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2D77E6E-DA60-4244-9DC8-17B2EC271F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531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F2A0F-A202-4462-B7B4-A941D0AAB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0"/>
            <a:ext cx="1226911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9E7425-B2A7-4D66-85C4-ABF80CAB942A}"/>
              </a:ext>
            </a:extLst>
          </p:cNvPr>
          <p:cNvSpPr/>
          <p:nvPr/>
        </p:nvSpPr>
        <p:spPr>
          <a:xfrm>
            <a:off x="-77118" y="0"/>
            <a:ext cx="3963318" cy="815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f-Book" panose="00000400000000000000" pitchFamily="2" charset="0"/>
              </a:rPr>
              <a:t>BÀI MỚI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B5838-EE90-42DD-AE9F-DC9E56960689}"/>
              </a:ext>
            </a:extLst>
          </p:cNvPr>
          <p:cNvSpPr/>
          <p:nvPr/>
        </p:nvSpPr>
        <p:spPr>
          <a:xfrm>
            <a:off x="3749842" y="120316"/>
            <a:ext cx="4692315" cy="11670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32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b="1" dirty="0"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32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32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2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200" b="1" dirty="0">
                <a:latin typeface="HP001 5H" panose="020B0603050302020204" pitchFamily="34" charset="0"/>
                <a:cs typeface="HP001 5H" panose="020B0603050302020204" pitchFamily="34" charset="0"/>
              </a:rPr>
              <a:t> E, Ê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A0FFE-EC0A-4577-83CB-13F75394E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28" y="1730463"/>
            <a:ext cx="2628149" cy="397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AECCE-474C-4D1D-8DFA-09B8468E6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03" y="1730464"/>
            <a:ext cx="2658370" cy="39745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E347EC-B3CF-4156-950B-42635AC6E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02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BADF848-1825-4C52-8226-D9F08CEA5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6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0D9FFB-14F0-4294-9129-F80F8CD22A20}"/>
              </a:ext>
            </a:extLst>
          </p:cNvPr>
          <p:cNvSpPr/>
          <p:nvPr/>
        </p:nvSpPr>
        <p:spPr>
          <a:xfrm>
            <a:off x="2981244" y="1948160"/>
            <a:ext cx="60580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QUAN SÁT </a:t>
            </a:r>
          </a:p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VÀ NHẬN XÉT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653ED7-B731-4533-8B0B-3742027FF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0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E24F9B3-F809-48EF-8EE9-3C806B7AE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56D1F-AFFE-473A-A28B-31354F8AB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0" y="1287380"/>
            <a:ext cx="5301916" cy="53659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9B4CBD-11FB-438F-8786-100CCE7AFCE6}"/>
              </a:ext>
            </a:extLst>
          </p:cNvPr>
          <p:cNvSpPr/>
          <p:nvPr/>
        </p:nvSpPr>
        <p:spPr>
          <a:xfrm>
            <a:off x="3749842" y="120316"/>
            <a:ext cx="4692315" cy="116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b="1" dirty="0">
              <a:solidFill>
                <a:srgbClr val="660066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E, Ê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CAC21241-C465-41D9-8464-B692B309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421585"/>
            <a:ext cx="6210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E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  <a:p>
            <a:pPr eaLnBrk="1" hangingPunct="1">
              <a:defRPr/>
            </a:pP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D9A93743-15D5-43D6-BEF8-2BB909017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988" y="2761504"/>
            <a:ext cx="53019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E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 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CF16C77C-FE6C-4903-AA24-586BEDD7E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2723841"/>
            <a:ext cx="597267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660066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xoắn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7D5731-4191-4961-B584-8F39AA368D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96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F82A98E-8011-4B62-B67D-1725440CF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A21DA6-23E0-4C36-96C0-2BBE18B89200}"/>
              </a:ext>
            </a:extLst>
          </p:cNvPr>
          <p:cNvSpPr/>
          <p:nvPr/>
        </p:nvSpPr>
        <p:spPr>
          <a:xfrm>
            <a:off x="3749842" y="120316"/>
            <a:ext cx="4692315" cy="116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b="1" dirty="0">
              <a:solidFill>
                <a:srgbClr val="660066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200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E, Ê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D03BB-55F0-46F4-B657-B02B711CA9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7" y="1258501"/>
            <a:ext cx="5125848" cy="5479183"/>
          </a:xfrm>
          <a:prstGeom prst="rect">
            <a:avLst/>
          </a:prstGeom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EDEA4F26-CBBB-4CB1-BC92-16D1F9F05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1609201"/>
            <a:ext cx="61804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Ê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</a:p>
          <a:p>
            <a:pPr eaLnBrk="1" hangingPunct="1">
              <a:defRPr/>
            </a:pP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34DDAE46-B361-4B94-BB21-8622D5E6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899" y="2844225"/>
            <a:ext cx="43594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Ê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32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18CD6717-CB65-4742-A58C-08379D1C6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182" y="2601922"/>
            <a:ext cx="62201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660066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2, 3: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xiên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b="1" dirty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18E9929-3CA0-4C5A-8ECB-1062C4EDE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644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FEF9F44-F9C7-453A-B2AF-2A2E8F2F4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DF113B-C8CD-4D14-85A7-4D9A389DC18A}"/>
              </a:ext>
            </a:extLst>
          </p:cNvPr>
          <p:cNvSpPr/>
          <p:nvPr/>
        </p:nvSpPr>
        <p:spPr>
          <a:xfrm>
            <a:off x="3398268" y="2121581"/>
            <a:ext cx="49087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CÁCH VIẾT</a:t>
            </a:r>
          </a:p>
          <a:p>
            <a:pPr algn="ctr"/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f-Bengus" panose="00000400000000000000" pitchFamily="2" charset="0"/>
              </a:rPr>
              <a:t>CHỮ HOA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Vf-Bengus" panose="00000400000000000000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C5ADE1-B17E-4B87-A624-F6356EB90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1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12">
        <p15:prstTrans prst="pageCurlDouble"/>
      </p:transition>
    </mc:Choice>
    <mc:Fallback xmlns="">
      <p:transition spd="slow" advTm="2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629343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2.2|0.8|36.9|1.3|3.9|3.9|15.9|7.4|2.3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2|1.9|35.8|1.4|9.2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|3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7.2|4.9|4.4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|7.3|3.4|15.8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1.3|1.4|1.6|11.1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481</Words>
  <Application>Microsoft Office PowerPoint</Application>
  <PresentationFormat>Widescreen</PresentationFormat>
  <Paragraphs>66</Paragraphs>
  <Slides>21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HP001 5H</vt:lpstr>
      <vt:lpstr>SimSun</vt:lpstr>
      <vt:lpstr>.VnAristote</vt:lpstr>
      <vt:lpstr>Arial</vt:lpstr>
      <vt:lpstr>Calibri</vt:lpstr>
      <vt:lpstr>Calibri Light</vt:lpstr>
      <vt:lpstr>Times New Roman</vt:lpstr>
      <vt:lpstr>UVN Mua Thu</vt:lpstr>
      <vt:lpstr>Vf-Bengus</vt:lpstr>
      <vt:lpstr>Vf-Book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PHAN LAN HƯƠNG</dc:creator>
  <cp:lastModifiedBy>loltntvl@gmail.com</cp:lastModifiedBy>
  <cp:revision>53</cp:revision>
  <dcterms:created xsi:type="dcterms:W3CDTF">2021-09-19T18:50:41Z</dcterms:created>
  <dcterms:modified xsi:type="dcterms:W3CDTF">2021-10-18T14:56:21Z</dcterms:modified>
</cp:coreProperties>
</file>