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87" r:id="rId2"/>
    <p:sldId id="256" r:id="rId3"/>
    <p:sldId id="257" r:id="rId4"/>
    <p:sldId id="273" r:id="rId5"/>
    <p:sldId id="274" r:id="rId6"/>
    <p:sldId id="259" r:id="rId7"/>
    <p:sldId id="275" r:id="rId8"/>
    <p:sldId id="277" r:id="rId9"/>
    <p:sldId id="279" r:id="rId10"/>
    <p:sldId id="284" r:id="rId11"/>
    <p:sldId id="285" r:id="rId12"/>
    <p:sldId id="286" r:id="rId13"/>
    <p:sldId id="261" r:id="rId14"/>
    <p:sldId id="262" r:id="rId15"/>
    <p:sldId id="263" r:id="rId16"/>
    <p:sldId id="264" r:id="rId17"/>
    <p:sldId id="265" r:id="rId18"/>
    <p:sldId id="266" r:id="rId19"/>
    <p:sldId id="281" r:id="rId20"/>
    <p:sldId id="282" r:id="rId21"/>
    <p:sldId id="267" r:id="rId22"/>
    <p:sldId id="268" r:id="rId23"/>
    <p:sldId id="269" r:id="rId24"/>
    <p:sldId id="270" r:id="rId25"/>
    <p:sldId id="271" r:id="rId26"/>
    <p:sldId id="288" r:id="rId27"/>
    <p:sldId id="290" r:id="rId28"/>
  </p:sldIdLst>
  <p:sldSz cx="12192000" cy="6858000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3333FF"/>
    <a:srgbClr val="FFFF99"/>
    <a:srgbClr val="FF3300"/>
    <a:srgbClr val="FFCC66"/>
    <a:srgbClr val="9900FF"/>
    <a:srgbClr val="33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746AC-E136-40EF-AAC3-20E045FC3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8917B-145C-4808-A127-70B118012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B3518-71AC-41B8-A1AE-2CDC8E153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49DC2-C9E8-41FC-9823-93B317CF7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622B6-039C-4690-8E92-8E1898FD7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4F1D2-FA3A-46E5-91E9-F88162190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22313-0171-4E91-90E2-FB575AB94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48071-E4C0-480D-8B56-8EC6F354C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0B85-6B9E-40D1-B48D-ED3B2CCBF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8B9E4-D0B4-4D52-A1D1-2410010C1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94B84-4CF8-4C0D-88D2-AB9C4CD7A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50000">
              <a:schemeClr val="tx1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2D8FEA8-A447-4979-8176-529380640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gif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Hình nền powerpoint đơn giản mà đẹp">
            <a:extLst>
              <a:ext uri="{FF2B5EF4-FFF2-40B4-BE49-F238E27FC236}">
                <a16:creationId xmlns:a16="http://schemas.microsoft.com/office/drawing/2014/main" id="{5ADB157F-822D-4067-A78B-6DBAA2416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>
            <a:extLst>
              <a:ext uri="{FF2B5EF4-FFF2-40B4-BE49-F238E27FC236}">
                <a16:creationId xmlns:a16="http://schemas.microsoft.com/office/drawing/2014/main" id="{60B2C284-0187-472E-94D0-BE17749F3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676400"/>
            <a:ext cx="3200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6000" b="1" i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sz="6000" b="1" i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endParaRPr lang="en-US" sz="6000" b="1" i="1" u="sng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WordArt 11">
            <a:extLst>
              <a:ext uri="{FF2B5EF4-FFF2-40B4-BE49-F238E27FC236}">
                <a16:creationId xmlns:a16="http://schemas.microsoft.com/office/drawing/2014/main" id="{038C8B09-0C0B-4EF0-96C1-5B3FB91B9D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78894" y="3110538"/>
            <a:ext cx="7034212" cy="1109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40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7" dist="17961" dir="2700000">
                    <a:srgbClr val="59008E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Tiếng đàn Ba-la-lai-ca trên sông Đà</a:t>
            </a:r>
            <a:endParaRPr lang="en-US" sz="40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prstShdw prst="shdw17" dist="17961" dir="2700000">
                  <a:srgbClr val="59008E"/>
                </a:prst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2590800" y="2590800"/>
            <a:ext cx="68580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905000" y="4572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2057400" y="1066801"/>
            <a:ext cx="8153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FF"/>
                </a:solidFill>
                <a:latin typeface="Arial" charset="0"/>
              </a:rPr>
              <a:t>Tìm câu thơ nói lên hình ảnh đẹp trong đêm trăng?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2286000" y="1752601"/>
            <a:ext cx="4953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Một đêm trăng chơi vơi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/>
      <p:bldP spid="77831" grpId="0"/>
      <p:bldP spid="778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890714" y="639764"/>
            <a:ext cx="88534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 em hiểu thế nào là đêm trăng chơi vơi?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2743200" y="15240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 sz="2400" b="1">
                <a:solidFill>
                  <a:srgbClr val="3333FF"/>
                </a:solidFill>
                <a:latin typeface="Arial" charset="0"/>
              </a:rPr>
              <a:t>Một đêm trăng buồn.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2647950" y="2133600"/>
            <a:ext cx="809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 sz="2400" b="1">
                <a:solidFill>
                  <a:srgbClr val="3333FF"/>
                </a:solidFill>
                <a:latin typeface="Arial" charset="0"/>
              </a:rPr>
              <a:t>Trăng một mình sáng toả giữa cảnh đêm bao la.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2743201" y="2819400"/>
            <a:ext cx="5497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 sz="2400" b="1">
                <a:solidFill>
                  <a:srgbClr val="3333FF"/>
                </a:solidFill>
                <a:latin typeface="Arial" charset="0"/>
              </a:rPr>
              <a:t>Một đêm trăng mờ ảo, huyền bí.</a:t>
            </a:r>
          </a:p>
        </p:txBody>
      </p:sp>
      <p:pic>
        <p:nvPicPr>
          <p:cNvPr id="78855" name="Picture 7" descr="c_md_whtd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98664" y="2743200"/>
            <a:ext cx="5921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6" name="Picture 8" descr="a_md_whtd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00" y="14478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7" name="Picture 9" descr="b_md_whtd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98664" y="2057400"/>
            <a:ext cx="5921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/>
      <p:bldP spid="78852" grpId="0"/>
      <p:bldP spid="78852" grpId="1"/>
      <p:bldP spid="788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90800" y="2590800"/>
            <a:ext cx="68580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905000" y="4572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057400" y="1066801"/>
            <a:ext cx="8153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FF"/>
                </a:solidFill>
                <a:latin typeface="Arial" charset="0"/>
              </a:rPr>
              <a:t>Tìm câu thơ nói lên hình ảnh đẹp trong đêm trăng?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171700" y="1752601"/>
            <a:ext cx="4953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Một đêm trăng chơi vơi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2159000" y="2692401"/>
            <a:ext cx="44958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9900FF"/>
                </a:solidFill>
                <a:latin typeface="Arial" charset="0"/>
              </a:rPr>
              <a:t>Ý khổ thơ 1 nói gì?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2209800" y="3352801"/>
            <a:ext cx="6858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Cảnh đêm trăng đẹp trên công trình sông Đà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8" grpId="0"/>
      <p:bldP spid="798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05000" y="4572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1828800" y="12954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 Những chi tiết nào trong bài gợi lên hình ảnh 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êm tr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ă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ng rất tĩnh mịch?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1981200" y="2286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+ Cả công tr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ờng say ngủ cạnh dòng sông.</a:t>
            </a: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1968500" y="2870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+ Những tháp khoan nhô lên trời ngẫm nghĩ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1981200" y="3479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+ Những xe ủi, xe ben sóng vai nhau nằm nghỉ</a:t>
            </a:r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4787900" y="2705100"/>
            <a:ext cx="10668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7086600" y="3289300"/>
            <a:ext cx="1524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5473700" y="3898900"/>
            <a:ext cx="35052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3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6" grpId="0"/>
      <p:bldP spid="53257" grpId="0"/>
      <p:bldP spid="53258" grpId="0"/>
      <p:bldP spid="53261" grpId="0" animBg="1"/>
      <p:bldP spid="53262" grpId="0" animBg="1"/>
      <p:bldP spid="532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1828800" y="3810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841500" y="10668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 Em hãy tìm những chi tiết trong bài gợi lên cảnh 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êm tr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ă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ng trên công tr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ờng vừa tĩnh mịch vừa sinh 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ộng?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1981200" y="2057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Đêm tr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ă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ng tĩnh mịch nh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ng sinh 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ộng vì có tiếng 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àn của cô gái Nga</a:t>
            </a:r>
            <a:r>
              <a:rPr lang="en-US" sz="3200" b="1" i="1">
                <a:solidFill>
                  <a:schemeClr val="bg2"/>
                </a:solidFill>
                <a:latin typeface="Arial" charset="0"/>
              </a:rPr>
              <a:t>.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2006600" y="31877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+ Có dòng sông lấp loáng d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ới ánh tr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ă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ng.</a:t>
            </a:r>
            <a:endParaRPr lang="en-US" sz="2400" b="1" i="1" u="sng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2006600" y="3759200"/>
            <a:ext cx="8153400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+ Có các sự vật 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đư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ợc tác giải miêu tả bằng phép nhân hoá nh</a:t>
            </a:r>
            <a:r>
              <a:rPr lang="vi-VN" sz="2400" b="1" i="1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chemeClr val="bg2"/>
                </a:solidFill>
                <a:latin typeface="Arial" charset="0"/>
              </a:rPr>
              <a:t>: </a:t>
            </a:r>
            <a:r>
              <a:rPr lang="en-US" sz="2400" b="1" i="1">
                <a:solidFill>
                  <a:schemeClr val="bg2"/>
                </a:solidFill>
                <a:latin typeface="Times New Roman" pitchFamily="18" charset="0"/>
              </a:rPr>
              <a:t>công trường đang ngủ, tháp khoan ngẫm nghĩ, xe ben, xe ủi nằm nghỉ,…</a:t>
            </a:r>
            <a:endParaRPr lang="en-US" sz="2400" b="1" i="1" u="sng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2108200" y="52324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- Nội dung khổ th</a:t>
            </a:r>
            <a:r>
              <a:rPr lang="vi-VN" sz="2400" b="1" i="1">
                <a:solidFill>
                  <a:srgbClr val="9900CC"/>
                </a:solidFill>
                <a:latin typeface="Arial" charset="0"/>
              </a:rPr>
              <a:t>ơ</a:t>
            </a: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 2: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133600" y="57150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Vẻ </a:t>
            </a:r>
            <a:r>
              <a:rPr lang="vi-VN" sz="24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ẹp kỳ vĩ của công trình trong </a:t>
            </a:r>
            <a:r>
              <a:rPr lang="vi-VN" sz="24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êm tr</a:t>
            </a:r>
            <a:r>
              <a:rPr lang="vi-VN" sz="2400" b="1" i="1">
                <a:solidFill>
                  <a:srgbClr val="FF3300"/>
                </a:solidFill>
                <a:latin typeface="Arial" charset="0"/>
              </a:rPr>
              <a:t>ă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ng tĩnh mịch    và sinh </a:t>
            </a:r>
            <a:r>
              <a:rPr lang="vi-VN" sz="2400" b="1" i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ộng.</a:t>
            </a:r>
            <a:endParaRPr lang="en-US" sz="2400" b="1" i="1" u="sng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8" grpId="0"/>
      <p:bldP spid="54279" grpId="0"/>
      <p:bldP spid="54280" grpId="0"/>
      <p:bldP spid="54281" grpId="0"/>
      <p:bldP spid="5428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828800" y="4572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905000" y="13716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    Tìm các hình ảnh trong bài thể hiện sự gắn bó giữa con ng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ời với thiên nhiên?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981200" y="25146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Chỉ còn tiếng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àn ngân nga - với dòng tr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ă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ng lấp loáng sông Đà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1981200" y="35814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Chiếc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ập lớn nối liền hai khối núi - Biển sẽ nằm             bỡ ngỡ giữa cao nguyên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2057400" y="4953000"/>
            <a:ext cx="5105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Nội dung khổ th</a:t>
            </a:r>
            <a:r>
              <a:rPr lang="vi-VN" sz="2400" b="1" i="1">
                <a:solidFill>
                  <a:srgbClr val="9900CC"/>
                </a:solidFill>
                <a:latin typeface="Arial" charset="0"/>
              </a:rPr>
              <a:t>ơ</a:t>
            </a: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 3 nói gì?</a:t>
            </a:r>
          </a:p>
        </p:txBody>
      </p:sp>
      <p:sp>
        <p:nvSpPr>
          <p:cNvPr id="55310" name="Rectangle 14"/>
          <p:cNvSpPr>
            <a:spLocks noChangeArrowheads="1"/>
          </p:cNvSpPr>
          <p:nvPr/>
        </p:nvSpPr>
        <p:spPr bwMode="auto">
          <a:xfrm>
            <a:off x="1930400" y="55626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 Sự gắn bó hoà quyện giữa con ng</a:t>
            </a:r>
            <a:r>
              <a:rPr lang="vi-VN" sz="2400" b="1" i="1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rgbClr val="FF3300"/>
                </a:solidFill>
                <a:latin typeface="Arial" charset="0"/>
              </a:rPr>
              <a:t>ời với thiên nhiên.</a:t>
            </a:r>
            <a:endParaRPr lang="en-US" sz="3200" b="1" i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55313" name="Line 17"/>
          <p:cNvSpPr>
            <a:spLocks noChangeShapeType="1"/>
          </p:cNvSpPr>
          <p:nvPr/>
        </p:nvSpPr>
        <p:spPr bwMode="auto">
          <a:xfrm>
            <a:off x="2133600" y="4572000"/>
            <a:ext cx="34290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/>
      <p:bldP spid="55302" grpId="0"/>
      <p:bldP spid="55308" grpId="0"/>
      <p:bldP spid="55309" grpId="0"/>
      <p:bldP spid="55310" grpId="0"/>
      <p:bldP spid="553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2057400" y="11430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   Hãy 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ọc thầm toàn bài 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ể tìm những câu th</a:t>
            </a:r>
            <a:r>
              <a:rPr lang="vi-VN" sz="2400" b="1" i="1">
                <a:solidFill>
                  <a:srgbClr val="CC00CC"/>
                </a:solidFill>
                <a:latin typeface="Arial" charset="0"/>
              </a:rPr>
              <a:t>ơ</a:t>
            </a:r>
            <a:r>
              <a:rPr lang="en-US" sz="2400" b="1" i="1">
                <a:solidFill>
                  <a:srgbClr val="CC00CC"/>
                </a:solidFill>
                <a:latin typeface="Arial" charset="0"/>
              </a:rPr>
              <a:t> có sử dụng biện pháp nhân hoá?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2286000" y="23622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Cả công tr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ờng say ngủ cạnh dòng sông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2286000" y="29718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Những tháp khoan nhô lên trời ngẫm nghĩ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2286000" y="3505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Những xe ủi xe ben sóng vai nhau nằm nghỉ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2286000" y="4038600"/>
            <a:ext cx="656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Biển sẽ nằm bỡ ngỡ giữa cao nguyên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2286000" y="4572000"/>
            <a:ext cx="656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+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Sông Đà chia ánh sáng </a:t>
            </a:r>
            <a:r>
              <a:rPr lang="vi-VN" sz="24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i muôn ngả</a:t>
            </a:r>
            <a:r>
              <a:rPr lang="en-US" sz="3200" b="1" i="1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18440" name="Rectangle 13"/>
          <p:cNvSpPr>
            <a:spLocks noChangeArrowheads="1"/>
          </p:cNvSpPr>
          <p:nvPr/>
        </p:nvSpPr>
        <p:spPr bwMode="auto">
          <a:xfrm>
            <a:off x="1828800" y="3810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5118100" y="2844800"/>
            <a:ext cx="10668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>
            <a:off x="7467600" y="3505200"/>
            <a:ext cx="1524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5778500" y="4013200"/>
            <a:ext cx="10795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4546600" y="4572000"/>
            <a:ext cx="10668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>
            <a:off x="4102100" y="5067300"/>
            <a:ext cx="6223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Line 25"/>
          <p:cNvSpPr>
            <a:spLocks noChangeShapeType="1"/>
          </p:cNvSpPr>
          <p:nvPr/>
        </p:nvSpPr>
        <p:spPr bwMode="auto">
          <a:xfrm>
            <a:off x="7861300" y="4038600"/>
            <a:ext cx="14478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56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56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56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56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56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6" grpId="0"/>
      <p:bldP spid="56327" grpId="0"/>
      <p:bldP spid="56330" grpId="0"/>
      <p:bldP spid="56331" grpId="0"/>
      <p:bldP spid="56332" grpId="0"/>
      <p:bldP spid="56336" grpId="0" animBg="1"/>
      <p:bldP spid="56341" grpId="0" animBg="1"/>
      <p:bldP spid="56342" grpId="0" animBg="1"/>
      <p:bldP spid="56343" grpId="0" animBg="1"/>
      <p:bldP spid="56344" grpId="0" animBg="1"/>
      <p:bldP spid="563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1727200" y="1752600"/>
            <a:ext cx="8763000" cy="3124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tx2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2222500" y="2374900"/>
            <a:ext cx="800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   Bài th</a:t>
            </a:r>
            <a:r>
              <a:rPr lang="vi-VN" sz="2800" b="1" i="1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 ca ngợi vẻ </a:t>
            </a:r>
            <a:r>
              <a:rPr lang="vi-VN" sz="2800" b="1" i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ẹp kỳ vĩ của công trình thuỷ </a:t>
            </a:r>
            <a:r>
              <a:rPr lang="vi-VN" sz="2800" b="1" i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iện sông Đà, sức mạnh của những ng</a:t>
            </a:r>
            <a:r>
              <a:rPr lang="vi-VN" sz="2800" b="1" i="1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ời </a:t>
            </a:r>
            <a:r>
              <a:rPr lang="vi-VN" sz="2800" b="1" i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ang chinh phục dòng sông và sự gắn bó giữa con ng</a:t>
            </a:r>
            <a:r>
              <a:rPr lang="vi-VN" sz="2800" b="1" i="1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ời với thiên nhiên.</a:t>
            </a:r>
            <a:endParaRPr lang="en-US" sz="3600" b="1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2209800" y="685800"/>
            <a:ext cx="26670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  <a:latin typeface="Arial" charset="0"/>
              </a:rPr>
              <a:t>Ý nghĩa: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9" grpId="0" animBg="1"/>
      <p:bldP spid="57350" grpId="0"/>
      <p:bldP spid="5736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981200" y="533400"/>
            <a:ext cx="7543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Luyện </a:t>
            </a:r>
            <a:r>
              <a:rPr lang="vi-VN" sz="32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ọc diễn cảm - Học thuộc lòng.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2209800" y="3352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2800" i="1">
              <a:latin typeface="Arial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2540000" y="1524000"/>
            <a:ext cx="6451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Ngày mai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Chiếc </a:t>
            </a:r>
            <a:r>
              <a:rPr lang="vi-VN" sz="2800" b="1" i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ập lớn nối liền hai khối núi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Biển sẽ nằm bỡ ngỡ giữa cao nguyên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Sông Đà chia ánh sáng </a:t>
            </a:r>
            <a:r>
              <a:rPr lang="vi-VN" sz="2800" b="1" i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i muôn ngả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Từ công trình thuỷ </a:t>
            </a:r>
            <a:r>
              <a:rPr lang="vi-VN" sz="2800" b="1" i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iện lớn </a:t>
            </a:r>
            <a:r>
              <a:rPr lang="vi-VN" sz="2800" b="1" i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ầu tiên</a:t>
            </a:r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5105400" y="2286000"/>
            <a:ext cx="12954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4940300" y="2667000"/>
            <a:ext cx="9144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4127500" y="3429000"/>
            <a:ext cx="8382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7099300" y="3429000"/>
            <a:ext cx="16002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6870700" y="3810000"/>
            <a:ext cx="18288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583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5" grpId="0"/>
      <p:bldP spid="58378" grpId="0" animBg="1"/>
      <p:bldP spid="58379" grpId="0" animBg="1"/>
      <p:bldP spid="58380" grpId="0" animBg="1"/>
      <p:bldP spid="58381" grpId="0" animBg="1"/>
      <p:bldP spid="583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644901" y="487364"/>
            <a:ext cx="652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Trên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644900" y="792164"/>
            <a:ext cx="5667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644900" y="1173164"/>
            <a:ext cx="13970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Tôi đã nghe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644901" y="1847850"/>
            <a:ext cx="2444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644901" y="1554164"/>
            <a:ext cx="38004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 cô gái Nga  mái tóc màu hạt dẻ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644900" y="1935164"/>
            <a:ext cx="43005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Ngón tay đan  trên những sợi dây đồng.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644900" y="2468564"/>
            <a:ext cx="8699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Lúc ấy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644901" y="2774950"/>
            <a:ext cx="18256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Cả công trường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644900" y="3141664"/>
            <a:ext cx="21034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Những tháp khoan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644901" y="3508375"/>
            <a:ext cx="2251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Những xe ủi, xe ben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644901" y="3875089"/>
            <a:ext cx="9763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Chỉ còn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644901" y="4241800"/>
            <a:ext cx="5429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Với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644901" y="4830764"/>
            <a:ext cx="11461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Ngày mai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5181600" y="5181600"/>
            <a:ext cx="22034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nối liền hai khối núi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3644901" y="5514975"/>
            <a:ext cx="40735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Biển sẽ nằm bỡ ngỡ giữa cao nguyên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3644900" y="6248400"/>
            <a:ext cx="39639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Từ công trình thủy điện lớn đầu tiên.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644900" y="5881689"/>
            <a:ext cx="10604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Sông Đà</a:t>
            </a:r>
          </a:p>
        </p:txBody>
      </p:sp>
      <p:pic>
        <p:nvPicPr>
          <p:cNvPr id="21523" name="Picture 19" descr="Bouqu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37344">
            <a:off x="8382001" y="4000500"/>
            <a:ext cx="20288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4" name="WordArt 20"/>
          <p:cNvSpPr>
            <a:spLocks noChangeArrowheads="1" noChangeShapeType="1" noTextEdit="1"/>
          </p:cNvSpPr>
          <p:nvPr/>
        </p:nvSpPr>
        <p:spPr bwMode="auto">
          <a:xfrm>
            <a:off x="2667000" y="1"/>
            <a:ext cx="7162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Tiếng đàn ba-la-lai-ca trên sông Đà</a:t>
            </a:r>
            <a:endParaRPr lang="en-US" sz="3600" kern="1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4191000" y="487364"/>
            <a:ext cx="10366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sông Đà</a:t>
            </a:r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4114801" y="792164"/>
            <a:ext cx="21510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đêm trăng chơi vơi</a:t>
            </a:r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4967288" y="1173164"/>
            <a:ext cx="18907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tiếng ba-la-lai-ca</a:t>
            </a: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5346701" y="2773364"/>
            <a:ext cx="279082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say ngủ cạnh dòng sông</a:t>
            </a:r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5618163" y="3154364"/>
            <a:ext cx="25955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nhô lên trời ngẫm nghĩ</a:t>
            </a:r>
          </a:p>
        </p:txBody>
      </p: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5791200" y="3505200"/>
            <a:ext cx="27193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sóng vai nhau nằm nghĩ</a:t>
            </a: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4540250" y="3886200"/>
            <a:ext cx="21653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tiếng đàn ngân nga</a:t>
            </a:r>
          </a:p>
        </p:txBody>
      </p:sp>
      <p:sp>
        <p:nvSpPr>
          <p:cNvPr id="74780" name="Text Box 28"/>
          <p:cNvSpPr txBox="1">
            <a:spLocks noChangeArrowheads="1"/>
          </p:cNvSpPr>
          <p:nvPr/>
        </p:nvSpPr>
        <p:spPr bwMode="auto">
          <a:xfrm>
            <a:off x="4038601" y="4221164"/>
            <a:ext cx="3749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 dòng trăng lấp loáng sông Đà.</a:t>
            </a:r>
          </a:p>
        </p:txBody>
      </p:sp>
      <p:sp>
        <p:nvSpPr>
          <p:cNvPr id="74781" name="Text Box 29"/>
          <p:cNvSpPr txBox="1">
            <a:spLocks noChangeArrowheads="1"/>
          </p:cNvSpPr>
          <p:nvPr/>
        </p:nvSpPr>
        <p:spPr bwMode="auto">
          <a:xfrm>
            <a:off x="3657600" y="5181600"/>
            <a:ext cx="168433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Chiếc đập lớn </a:t>
            </a:r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4572000" y="5867400"/>
            <a:ext cx="29718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chia ánh sáng đi muôn ngả</a:t>
            </a:r>
          </a:p>
        </p:txBody>
      </p:sp>
    </p:spTree>
  </p:cSld>
  <p:clrMapOvr>
    <a:masterClrMapping/>
  </p:clrMapOvr>
  <p:transition spd="med">
    <p:checker dir="vert"/>
    <p:sndAc>
      <p:stSnd>
        <p:snd r:embed="rId2" name="notif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74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74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4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74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74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74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9" grpId="0"/>
      <p:bldP spid="74773" grpId="0"/>
      <p:bldP spid="74774" grpId="0"/>
      <p:bldP spid="74775" grpId="0"/>
      <p:bldP spid="74776" grpId="0"/>
      <p:bldP spid="74777" grpId="0"/>
      <p:bldP spid="74778" grpId="0"/>
      <p:bldP spid="74779" grpId="0"/>
      <p:bldP spid="74780" grpId="0"/>
      <p:bldP spid="74781" grpId="0"/>
      <p:bldP spid="747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038600" y="685800"/>
            <a:ext cx="3429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>
                <a:solidFill>
                  <a:srgbClr val="FF0000"/>
                </a:solidFill>
                <a:latin typeface="Arial" charset="0"/>
              </a:rPr>
              <a:t>Kiểm tra bài cũ: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057400" y="16002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>
                <a:solidFill>
                  <a:srgbClr val="9900CC"/>
                </a:solidFill>
                <a:latin typeface="Arial" charset="0"/>
              </a:rPr>
              <a:t>Đọc bài “Những ng</a:t>
            </a:r>
            <a:r>
              <a:rPr lang="vi-VN" sz="2800" b="1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2800" b="1">
                <a:solidFill>
                  <a:srgbClr val="9900CC"/>
                </a:solidFill>
                <a:latin typeface="Arial" charset="0"/>
              </a:rPr>
              <a:t>ời bạn tốt” trả lời câu hỏi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09600" y="2336801"/>
            <a:ext cx="10820400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bg2"/>
                </a:solidFill>
                <a:latin typeface="Arial" charset="0"/>
              </a:rPr>
              <a:t>  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Đọc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oạn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1, 2;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trả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lời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câu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hỏi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: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Điều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kỳ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lạ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gi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̀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xảy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ra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khi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nghệ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sĩ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tiếng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hát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giã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biệt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cuộc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ời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?</a:t>
            </a:r>
            <a:r>
              <a:rPr lang="en-US" sz="3400" b="1" i="1" dirty="0">
                <a:solidFill>
                  <a:schemeClr val="bg2"/>
                </a:solidFill>
                <a:latin typeface="Arial" charset="0"/>
              </a:rPr>
              <a:t> 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09600" y="3657601"/>
            <a:ext cx="10591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 dirty="0">
                <a:solidFill>
                  <a:schemeClr val="bg2"/>
                </a:solidFill>
                <a:latin typeface="Arial" charset="0"/>
              </a:rPr>
              <a:t>  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Đọc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oạn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3, 4;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Em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có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suy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nghĩ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gì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về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cách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ối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xử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của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ám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thuỷ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thủ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và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àn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cá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heo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vi-VN" sz="2800" b="1" i="1" dirty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ối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với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nghệ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sĩ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 A-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ri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-</a:t>
            </a:r>
            <a:r>
              <a:rPr lang="en-US" sz="2800" b="1" i="1" dirty="0" err="1">
                <a:solidFill>
                  <a:schemeClr val="bg2"/>
                </a:solidFill>
                <a:latin typeface="Arial" charset="0"/>
              </a:rPr>
              <a:t>ôn</a:t>
            </a:r>
            <a:r>
              <a:rPr lang="en-US" sz="2800" b="1" i="1" dirty="0">
                <a:solidFill>
                  <a:schemeClr val="bg2"/>
                </a:solidFill>
                <a:latin typeface="Arial" charset="0"/>
              </a:rPr>
              <a:t>?</a:t>
            </a:r>
            <a:r>
              <a:rPr lang="en-US" sz="2800" b="1" dirty="0">
                <a:solidFill>
                  <a:schemeClr val="bg2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6" grpId="0"/>
      <p:bldP spid="2056" grpId="1"/>
      <p:bldP spid="20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644901" y="487364"/>
            <a:ext cx="15652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Trên sông Đà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644901" y="792164"/>
            <a:ext cx="25939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 đêm trăng chơi vơi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3644900" y="1173164"/>
            <a:ext cx="31638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Tôi đã nghe tiếng ba-la-lai-ca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644901" y="1847850"/>
            <a:ext cx="2444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644900" y="1554164"/>
            <a:ext cx="37401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 cô gái Nga mái tóc màu hạt dẻ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3644901" y="1935164"/>
            <a:ext cx="42402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Ngón tay đan trên những sợi dây đồng.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644900" y="2468564"/>
            <a:ext cx="8699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Lúc ấy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644900" y="2774950"/>
            <a:ext cx="44323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Cả công trường say ngủ cạnh dòng sông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3644900" y="3141664"/>
            <a:ext cx="45148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Những tháp khoan nhô lên trời ngẫm nghĩ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3644901" y="3508375"/>
            <a:ext cx="478631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Những xe ủi, xe ben sóng vai nhau nằm nghĩ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3644900" y="3875089"/>
            <a:ext cx="3017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Chỉ còn tiếng đàn ngân nga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3644901" y="4241800"/>
            <a:ext cx="41687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Với một dòng trăng lấp loáng sông Đà.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644901" y="4830764"/>
            <a:ext cx="11461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Ngày mai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3644900" y="5148264"/>
            <a:ext cx="37036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Chiếc đập lớn nối liền hai khối núi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3644901" y="5514975"/>
            <a:ext cx="40735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Biển sẽ nằm bỡ ngỡ giữa cao nguyên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644900" y="6248400"/>
            <a:ext cx="39639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Từ công trình thủy điện lớn đầu tiên.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3644901" y="5881689"/>
            <a:ext cx="390842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Sông Đà chia ánh sáng đi muôn ngả</a:t>
            </a:r>
          </a:p>
        </p:txBody>
      </p:sp>
      <p:pic>
        <p:nvPicPr>
          <p:cNvPr id="22547" name="Picture 19" descr="Bouqu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37344">
            <a:off x="8382001" y="4000500"/>
            <a:ext cx="20288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8" name="WordArt 20"/>
          <p:cNvSpPr>
            <a:spLocks noChangeArrowheads="1" noChangeShapeType="1" noTextEdit="1"/>
          </p:cNvSpPr>
          <p:nvPr/>
        </p:nvSpPr>
        <p:spPr bwMode="auto">
          <a:xfrm>
            <a:off x="2667000" y="1"/>
            <a:ext cx="7162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Tiếng đàn ba-la-lai-ca trên sông Đà</a:t>
            </a:r>
            <a:endParaRPr lang="en-US" sz="3600" kern="1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sndAc>
      <p:stSnd>
        <p:snd r:embed="rId2" name="notif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2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1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5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10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10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75780" grpId="0"/>
      <p:bldP spid="75782" grpId="0"/>
      <p:bldP spid="75783" grpId="0"/>
      <p:bldP spid="75785" grpId="0"/>
      <p:bldP spid="75786" grpId="0"/>
      <p:bldP spid="75787" grpId="0"/>
      <p:bldP spid="75788" grpId="0"/>
      <p:bldP spid="75789" grpId="0"/>
      <p:bldP spid="75791" grpId="0"/>
      <p:bldP spid="75792" grpId="0"/>
      <p:bldP spid="75793" grpId="0"/>
      <p:bldP spid="7579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228600"/>
            <a:ext cx="8763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M</a:t>
            </a:r>
            <a:r>
              <a:rPr lang="en-US" b="1">
                <a:solidFill>
                  <a:srgbClr val="FF3300"/>
                </a:solidFill>
                <a:latin typeface="Arial"/>
              </a:rPr>
              <a:t>ột số hình ảnh về thuỷ điện Hoà Bình</a:t>
            </a: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2209800" y="3352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3200" i="1">
              <a:latin typeface="Arial" charset="0"/>
            </a:endParaRPr>
          </a:p>
        </p:txBody>
      </p:sp>
      <p:pic>
        <p:nvPicPr>
          <p:cNvPr id="59400" name="Picture 8" descr="Toan canh HB"/>
          <p:cNvPicPr>
            <a:picLocks noChangeAspect="1" noChangeArrowheads="1"/>
          </p:cNvPicPr>
          <p:nvPr/>
        </p:nvPicPr>
        <p:blipFill>
          <a:blip r:embed="rId2">
            <a:lum bright="-6000"/>
          </a:blip>
          <a:srcRect/>
          <a:stretch>
            <a:fillRect/>
          </a:stretch>
        </p:blipFill>
        <p:spPr bwMode="auto">
          <a:xfrm>
            <a:off x="1524000" y="83820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4495800" y="63373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2800" b="1" i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Toàn cảnh</a:t>
            </a:r>
            <a:endParaRPr lang="en-US" sz="6000" b="1" i="1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52400"/>
            <a:ext cx="8763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M</a:t>
            </a:r>
            <a:r>
              <a:rPr lang="en-US" b="1">
                <a:solidFill>
                  <a:srgbClr val="FF3300"/>
                </a:solidFill>
                <a:latin typeface="Arial"/>
              </a:rPr>
              <a:t>ột số hình ảnh về thuỷ điện Hoà Bình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209800" y="3352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3200" i="1">
              <a:latin typeface="Arial" charset="0"/>
            </a:endParaRPr>
          </a:p>
        </p:txBody>
      </p:sp>
      <p:pic>
        <p:nvPicPr>
          <p:cNvPr id="60422" name="Picture 6" descr="Toan canh HB2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1663700" y="673101"/>
            <a:ext cx="89154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2057400" y="6477000"/>
            <a:ext cx="830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2400" b="1" i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Lối vào hầm nơi đặt các tổ máy phát điện ngầm trong lòng đất , đường hầm dài hơn 800m.</a:t>
            </a:r>
            <a:r>
              <a:rPr lang="en-US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50800"/>
            <a:ext cx="8763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M</a:t>
            </a:r>
            <a:r>
              <a:rPr lang="en-US" b="1">
                <a:solidFill>
                  <a:srgbClr val="FF3300"/>
                </a:solidFill>
                <a:latin typeface="Arial"/>
              </a:rPr>
              <a:t>ột số hình ảnh về thuỷ điện Hoà Bình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2209800" y="3352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3200" i="1">
              <a:latin typeface="Arial" charset="0"/>
            </a:endParaRPr>
          </a:p>
        </p:txBody>
      </p:sp>
      <p:pic>
        <p:nvPicPr>
          <p:cNvPr id="61446" name="Picture 6" descr="Toan canh HB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609601"/>
            <a:ext cx="9144000" cy="550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4495800" y="6311900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2400" b="1" i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 Xả Khổng lồ</a:t>
            </a:r>
            <a:r>
              <a:rPr lang="en-US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88900"/>
            <a:ext cx="8763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M</a:t>
            </a:r>
            <a:r>
              <a:rPr lang="en-US" b="1">
                <a:solidFill>
                  <a:srgbClr val="FF3300"/>
                </a:solidFill>
                <a:latin typeface="Arial"/>
              </a:rPr>
              <a:t>ột số hình ảnh về thuỷ điện Hoà Bình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2209800" y="3352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3200" i="1">
              <a:latin typeface="Arial" charset="0"/>
            </a:endParaRPr>
          </a:p>
        </p:txBody>
      </p:sp>
      <p:pic>
        <p:nvPicPr>
          <p:cNvPr id="62471" name="Picture 7" descr="Toan canh HB5"/>
          <p:cNvPicPr>
            <a:picLocks noChangeAspect="1" noChangeArrowheads="1"/>
          </p:cNvPicPr>
          <p:nvPr/>
        </p:nvPicPr>
        <p:blipFill>
          <a:blip r:embed="rId2">
            <a:lum bright="-6000"/>
          </a:blip>
          <a:srcRect/>
          <a:stretch>
            <a:fillRect/>
          </a:stretch>
        </p:blipFill>
        <p:spPr bwMode="auto">
          <a:xfrm>
            <a:off x="1524000" y="609600"/>
            <a:ext cx="9144000" cy="551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3657600" y="5969000"/>
            <a:ext cx="6172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defRPr/>
            </a:pPr>
            <a:r>
              <a:rPr lang="en-US" sz="2400" b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Chiều cao đập bằng 1 căn nhà 10 tầng</a:t>
            </a:r>
            <a:r>
              <a:rPr lang="en-US" sz="7200" b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228600"/>
            <a:ext cx="8763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M</a:t>
            </a:r>
            <a:r>
              <a:rPr lang="en-US" b="1">
                <a:solidFill>
                  <a:srgbClr val="FF3300"/>
                </a:solidFill>
                <a:latin typeface="Arial"/>
              </a:rPr>
              <a:t>ột số hình ảnh về thuỷ điện Hoà Bình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209800" y="3352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3200" i="1">
              <a:latin typeface="Arial" charset="0"/>
            </a:endParaRPr>
          </a:p>
        </p:txBody>
      </p:sp>
      <p:pic>
        <p:nvPicPr>
          <p:cNvPr id="63495" name="Picture 7" descr="Toan canh HB 4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1524000" y="685800"/>
            <a:ext cx="9144000" cy="543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2311400" y="63246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2400" b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Còn đây là sông Đà và bên kia là thị xã Hòa Bình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Hình nền powerpoint đơn giản mà đẹp">
            <a:extLst>
              <a:ext uri="{FF2B5EF4-FFF2-40B4-BE49-F238E27FC236}">
                <a16:creationId xmlns:a16="http://schemas.microsoft.com/office/drawing/2014/main" id="{DF0A8997-9079-445F-8BE2-CCA33C3BE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23813"/>
            <a:ext cx="1219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11BA8A3A-2B74-4CDB-84EB-7DC12078F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200" y="1752600"/>
            <a:ext cx="8763000" cy="3124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tx2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5AD111D5-8B6B-4544-B030-281FE9F3F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85800"/>
            <a:ext cx="26670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FF3300"/>
                </a:solidFill>
                <a:latin typeface="Arial" charset="0"/>
              </a:rPr>
              <a:t>Nội</a:t>
            </a:r>
            <a:r>
              <a:rPr lang="en-US" sz="3200" b="1" u="sng" dirty="0">
                <a:solidFill>
                  <a:srgbClr val="FF3300"/>
                </a:solidFill>
                <a:latin typeface="Arial" charset="0"/>
              </a:rPr>
              <a:t> dung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8AD0374-7779-4544-95CD-0820D829D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0" y="2374900"/>
            <a:ext cx="800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ẹp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iện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</a:t>
            </a:r>
            <a:r>
              <a:rPr lang="vi-VN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i="1" dirty="0">
              <a:solidFill>
                <a:srgbClr val="99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8" name="Object 4">
            <a:extLst>
              <a:ext uri="{FF2B5EF4-FFF2-40B4-BE49-F238E27FC236}">
                <a16:creationId xmlns:a16="http://schemas.microsoft.com/office/drawing/2014/main" id="{43B9116F-1E0A-457A-B3A8-3D167CEF2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191000"/>
          <a:ext cx="18796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11049000" imgH="13906500" progId="MS_ClipArt_Gallery.2">
                  <p:embed/>
                </p:oleObj>
              </mc:Choice>
              <mc:Fallback>
                <p:oleObj name="Clip" r:id="rId3" imgW="11049000" imgH="13906500" progId="MS_ClipArt_Gallery.2">
                  <p:embed/>
                  <p:pic>
                    <p:nvPicPr>
                      <p:cNvPr id="47108" name="Object 4">
                        <a:extLst>
                          <a:ext uri="{FF2B5EF4-FFF2-40B4-BE49-F238E27FC236}">
                            <a16:creationId xmlns:a16="http://schemas.microsoft.com/office/drawing/2014/main" id="{43B9116F-1E0A-457A-B3A8-3D167CEF2A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91000"/>
                        <a:ext cx="18796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 descr="Rose3">
            <a:extLst>
              <a:ext uri="{FF2B5EF4-FFF2-40B4-BE49-F238E27FC236}">
                <a16:creationId xmlns:a16="http://schemas.microsoft.com/office/drawing/2014/main" id="{1B71810D-D68F-410E-9D4E-2282BD15C9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2664">
            <a:off x="8699500" y="4495800"/>
            <a:ext cx="19685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6" descr="3d butterfly">
            <a:extLst>
              <a:ext uri="{FF2B5EF4-FFF2-40B4-BE49-F238E27FC236}">
                <a16:creationId xmlns:a16="http://schemas.microsoft.com/office/drawing/2014/main" id="{3B3A4D87-7DE8-4049-928F-F098E097EF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5869">
            <a:off x="9702800" y="3505200"/>
            <a:ext cx="9652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TOP 30+] Hình ảnh nền đẹp về &amp;quot;Thank You&amp;quot; Không nên bỏ qua">
            <a:extLst>
              <a:ext uri="{FF2B5EF4-FFF2-40B4-BE49-F238E27FC236}">
                <a16:creationId xmlns:a16="http://schemas.microsoft.com/office/drawing/2014/main" id="{370C3474-2BD7-484D-9E7D-00D04BB28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8"/>
            <a:ext cx="12192000" cy="672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752600" y="2362200"/>
            <a:ext cx="8686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US" sz="4000">
              <a:solidFill>
                <a:srgbClr val="FF9933"/>
              </a:solidFill>
              <a:latin typeface="Arial" charset="0"/>
            </a:endParaRPr>
          </a:p>
        </p:txBody>
      </p:sp>
      <p:pic>
        <p:nvPicPr>
          <p:cNvPr id="1026" name="Picture 2" descr="Khởi công dự án Thủy điện Hòa Bình mở rộng vào quý II/2020, tổng mức đầu tư  hơn 9.220 tỷ đồng">
            <a:extLst>
              <a:ext uri="{FF2B5EF4-FFF2-40B4-BE49-F238E27FC236}">
                <a16:creationId xmlns:a16="http://schemas.microsoft.com/office/drawing/2014/main" id="{EA3A1324-F8CA-4CEA-AE72-B1D36143A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8872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ạn bài Tiếng đàn Ba-la-lai-ca trên sông Đà lớp 5 | Giải bài tập SGK Tiếng  Việt 5 tập 1">
            <a:extLst>
              <a:ext uri="{FF2B5EF4-FFF2-40B4-BE49-F238E27FC236}">
                <a16:creationId xmlns:a16="http://schemas.microsoft.com/office/drawing/2014/main" id="{A7C43ECB-F351-463B-8F22-C85DAB79B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4701"/>
            <a:ext cx="11551290" cy="655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1752600" y="1828800"/>
            <a:ext cx="8763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anchor="b" anchorCtr="1"/>
          <a:lstStyle/>
          <a:p>
            <a:pPr algn="l" eaLnBrk="1" hangingPunct="1">
              <a:defRPr/>
            </a:pPr>
            <a:r>
              <a:rPr lang="en-US" sz="36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Tiếng </a:t>
            </a:r>
            <a:r>
              <a:rPr lang="vi-VN" sz="36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àn Ba - la - lai - ca trên sông Đà</a:t>
            </a:r>
            <a:br>
              <a:rPr lang="en-US" sz="36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3600" b="1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2667000" y="533400"/>
            <a:ext cx="701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99"/>
                </a:solidFill>
                <a:latin typeface="Arial" charset="0"/>
              </a:rPr>
              <a:t>Tập đọc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8829676" y="2667001"/>
            <a:ext cx="1609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 b="1" i="1">
                <a:solidFill>
                  <a:srgbClr val="000099"/>
                </a:solidFill>
                <a:latin typeface="Arial" charset="0"/>
              </a:rPr>
              <a:t>Quang Huy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  <p:bldP spid="67588" grpId="1"/>
      <p:bldP spid="67589" grpId="0"/>
      <p:bldP spid="675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362200" y="68580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 u="sng">
                <a:solidFill>
                  <a:srgbClr val="FF0000"/>
                </a:solidFill>
                <a:latin typeface="Arial" charset="0"/>
              </a:rPr>
              <a:t>Luyện </a:t>
            </a:r>
            <a:r>
              <a:rPr lang="vi-VN" sz="2800" b="1" u="sng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 b="1" u="sng">
                <a:solidFill>
                  <a:srgbClr val="FF0000"/>
                </a:solidFill>
                <a:latin typeface="Arial" charset="0"/>
              </a:rPr>
              <a:t>ọc: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828800" y="1524000"/>
            <a:ext cx="861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- Đọc </a:t>
            </a:r>
            <a:r>
              <a:rPr lang="vi-VN" sz="2400" b="1" i="1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úng các từ:</a:t>
            </a: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2057400" y="2286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1"/>
                </a:solidFill>
                <a:latin typeface="Arial" charset="0"/>
              </a:rPr>
              <a:t>Ba-la-lai-ca,</a:t>
            </a: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 </a:t>
            </a:r>
          </a:p>
        </p:txBody>
      </p:sp>
      <p:sp>
        <p:nvSpPr>
          <p:cNvPr id="8197" name="Line 17"/>
          <p:cNvSpPr>
            <a:spLocks noChangeShapeType="1"/>
          </p:cNvSpPr>
          <p:nvPr/>
        </p:nvSpPr>
        <p:spPr bwMode="auto">
          <a:xfrm>
            <a:off x="6034088" y="646113"/>
            <a:ext cx="0" cy="5943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213600" y="65405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Tìm</a:t>
            </a:r>
            <a:r>
              <a:rPr lang="en-US" sz="2400" b="1" u="sng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hiểu</a:t>
            </a:r>
            <a:r>
              <a:rPr lang="en-US" sz="2400" b="1" u="sng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bài</a:t>
            </a:r>
            <a:endParaRPr lang="en-US" sz="2400" b="1" u="sng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1" grpId="0"/>
      <p:bldP spid="50192" grpId="0"/>
      <p:bldP spid="50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4495800" y="5791201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Arial" charset="0"/>
              </a:rPr>
              <a:t>Đàn ba-la-lai-ca (Nga)</a:t>
            </a:r>
          </a:p>
        </p:txBody>
      </p:sp>
      <p:pic>
        <p:nvPicPr>
          <p:cNvPr id="3074" name="Picture 2" descr="Tập đọc: Tiếng đàn ba-la-lai-ca trên sông Đà">
            <a:extLst>
              <a:ext uri="{FF2B5EF4-FFF2-40B4-BE49-F238E27FC236}">
                <a16:creationId xmlns:a16="http://schemas.microsoft.com/office/drawing/2014/main" id="{519FDCC0-070A-4C0F-8D81-51F6297AF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7695"/>
            <a:ext cx="8077200" cy="448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362200" y="68580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800" b="1" u="sng">
                <a:solidFill>
                  <a:srgbClr val="FF0000"/>
                </a:solidFill>
                <a:latin typeface="Arial" charset="0"/>
              </a:rPr>
              <a:t>Luyện </a:t>
            </a:r>
            <a:r>
              <a:rPr lang="vi-VN" sz="2800" b="1" u="sng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 b="1" u="sng">
                <a:solidFill>
                  <a:srgbClr val="FF0000"/>
                </a:solidFill>
                <a:latin typeface="Arial" charset="0"/>
              </a:rPr>
              <a:t>ọc: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828800" y="1524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-  Đọc </a:t>
            </a:r>
            <a:r>
              <a:rPr lang="vi-VN" sz="2400" b="1" i="1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úng các từ: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46313" y="2119313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1"/>
                </a:solidFill>
                <a:latin typeface="Arial" charset="0"/>
              </a:rPr>
              <a:t>Ba-la-lai-ca</a:t>
            </a:r>
            <a:r>
              <a:rPr lang="en-US" sz="2400" b="1" i="1">
                <a:solidFill>
                  <a:srgbClr val="9900CC"/>
                </a:solidFill>
                <a:latin typeface="Arial" charset="0"/>
              </a:rPr>
              <a:t> 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6224588" y="823913"/>
            <a:ext cx="0" cy="5943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2152651" y="2743200"/>
            <a:ext cx="21050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1"/>
                </a:solidFill>
                <a:latin typeface="Arial" charset="0"/>
              </a:rPr>
              <a:t> ngẫm nghĩ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2227263" y="32766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i="1">
                <a:solidFill>
                  <a:schemeClr val="bg1"/>
                </a:solidFill>
                <a:latin typeface="Arial" charset="0"/>
              </a:rPr>
              <a:t>bỡ ngỡ,…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1782764" y="3962400"/>
            <a:ext cx="423703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-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Chú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ý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ngắt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h</a:t>
            </a:r>
            <a:r>
              <a:rPr lang="vi-VN" sz="2400" b="1" i="1" dirty="0">
                <a:solidFill>
                  <a:srgbClr val="9900CC"/>
                </a:solidFill>
                <a:latin typeface="Arial" charset="0"/>
              </a:rPr>
              <a:t>ơ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i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vi-VN" sz="2400" b="1" i="1" dirty="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úng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giữa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các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dòng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th</a:t>
            </a:r>
            <a:r>
              <a:rPr lang="vi-VN" sz="2400" b="1" i="1" dirty="0">
                <a:solidFill>
                  <a:srgbClr val="9900CC"/>
                </a:solidFill>
                <a:latin typeface="Arial" charset="0"/>
              </a:rPr>
              <a:t>ơ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,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khổ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9900CC"/>
                </a:solidFill>
                <a:latin typeface="Arial" charset="0"/>
              </a:rPr>
              <a:t>th</a:t>
            </a:r>
            <a:r>
              <a:rPr lang="vi-VN" sz="2400" b="1" i="1" dirty="0">
                <a:solidFill>
                  <a:srgbClr val="9900CC"/>
                </a:solidFill>
                <a:latin typeface="Arial" charset="0"/>
              </a:rPr>
              <a:t>ơ</a:t>
            </a:r>
            <a:r>
              <a:rPr lang="en-US" sz="2400" b="1" i="1" dirty="0">
                <a:solidFill>
                  <a:srgbClr val="9900CC"/>
                </a:solidFill>
                <a:latin typeface="Arial" charset="0"/>
              </a:rPr>
              <a:t>.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6756400" y="1371601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 ngẫm nghĩ</a:t>
            </a: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6858000" y="1905001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xe ben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6807200" y="2565401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bỡ ngỡ</a:t>
            </a:r>
          </a:p>
        </p:txBody>
      </p:sp>
      <p:sp>
        <p:nvSpPr>
          <p:cNvPr id="13" name="Rectangle 20">
            <a:extLst>
              <a:ext uri="{FF2B5EF4-FFF2-40B4-BE49-F238E27FC236}">
                <a16:creationId xmlns:a16="http://schemas.microsoft.com/office/drawing/2014/main" id="{47B7A112-B63A-47D4-8926-B1E30CE57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3600" y="65405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Tìm</a:t>
            </a:r>
            <a:r>
              <a:rPr lang="en-US" sz="2400" b="1" u="sng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hiểu</a:t>
            </a:r>
            <a:r>
              <a:rPr lang="en-US" sz="2400" b="1" u="sng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bài</a:t>
            </a:r>
            <a:endParaRPr lang="en-US" sz="2400" b="1" u="sng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/>
      <p:bldP spid="70664" grpId="0"/>
      <p:bldP spid="70665" grpId="0"/>
      <p:bldP spid="70666" grpId="0"/>
      <p:bldP spid="70667" grpId="0"/>
      <p:bldP spid="70668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644901" y="487364"/>
            <a:ext cx="652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Trên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644900" y="792164"/>
            <a:ext cx="5667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644900" y="1173164"/>
            <a:ext cx="13970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Tôi đã nghe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644901" y="1847850"/>
            <a:ext cx="2444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644901" y="1554164"/>
            <a:ext cx="38004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 cô gái Nga  mái tóc màu hạt dẻ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644900" y="1935164"/>
            <a:ext cx="43005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Ngón tay đan  trên những sợi dây đồng.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644900" y="2468564"/>
            <a:ext cx="8699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Lúc ấy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3644900" y="2774950"/>
            <a:ext cx="18859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1700" b="1">
                <a:solidFill>
                  <a:srgbClr val="0000CC"/>
                </a:solidFill>
                <a:latin typeface="Arial"/>
              </a:rPr>
              <a:t>Cả công trường</a:t>
            </a:r>
            <a:r>
              <a:rPr lang="en-US" sz="17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644900" y="3141664"/>
            <a:ext cx="21034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Những tháp khoan</a:t>
            </a: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3644901" y="3508375"/>
            <a:ext cx="2251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1700" b="1">
                <a:solidFill>
                  <a:srgbClr val="0000CC"/>
                </a:solidFill>
                <a:latin typeface="Arial"/>
              </a:rPr>
              <a:t>Những xe ủi, xe ben</a:t>
            </a:r>
            <a:endParaRPr lang="en-US" sz="1700" b="1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3644901" y="3875089"/>
            <a:ext cx="9763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1700" b="1">
                <a:solidFill>
                  <a:srgbClr val="0000CC"/>
                </a:solidFill>
                <a:latin typeface="Arial"/>
              </a:rPr>
              <a:t>Chỉ còn</a:t>
            </a:r>
            <a:endParaRPr lang="en-US" sz="1700" b="1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644901" y="4241800"/>
            <a:ext cx="5429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Với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644901" y="4830764"/>
            <a:ext cx="11461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Ngày mai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181601" y="5181600"/>
            <a:ext cx="22637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nối liền hai khối núi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644900" y="5514975"/>
            <a:ext cx="41338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Biển sẽ nằm  bỡ ngỡ giữa cao nguyên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644900" y="6248400"/>
            <a:ext cx="39639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Từ công trình thủy điện lớn đầu tiên.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644900" y="5881689"/>
            <a:ext cx="10604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Sông Đà</a:t>
            </a:r>
          </a:p>
        </p:txBody>
      </p:sp>
      <p:pic>
        <p:nvPicPr>
          <p:cNvPr id="11283" name="Picture 19" descr="Bouqu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37344">
            <a:off x="8382001" y="4000500"/>
            <a:ext cx="20288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4" name="WordArt 20"/>
          <p:cNvSpPr>
            <a:spLocks noChangeArrowheads="1" noChangeShapeType="1" noTextEdit="1"/>
          </p:cNvSpPr>
          <p:nvPr/>
        </p:nvSpPr>
        <p:spPr bwMode="auto">
          <a:xfrm>
            <a:off x="2667000" y="1"/>
            <a:ext cx="7162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Tiếng đàn ba-la-lai-ca trên sông Đà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191000" y="487364"/>
            <a:ext cx="10366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sông Đà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114801" y="792164"/>
            <a:ext cx="21510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đêm trăng chơi vơi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4967288" y="1173164"/>
            <a:ext cx="18907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tiếng ba-la-lai-ca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381625" y="2790825"/>
            <a:ext cx="273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say ngủ cạnh dòng sông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5618163" y="3154364"/>
            <a:ext cx="25955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 nhô lên trời ngẫm nghĩ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5856288" y="3505200"/>
            <a:ext cx="26590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sóng vai nhau nằm nghĩ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540250" y="3886200"/>
            <a:ext cx="21653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tiếng đàn ngân nga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4038601" y="4221164"/>
            <a:ext cx="3749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một dòng trăng lấp loáng sông Đà.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3657601" y="5181600"/>
            <a:ext cx="162401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Chiếc đập lớn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4572000" y="5867400"/>
            <a:ext cx="29718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lang="en-US" sz="1700" b="1">
                <a:solidFill>
                  <a:srgbClr val="0000CC"/>
                </a:solidFill>
                <a:latin typeface="Arial" charset="0"/>
              </a:rPr>
              <a:t>chia ánh sáng đi muôn ngả</a:t>
            </a:r>
          </a:p>
        </p:txBody>
      </p:sp>
      <p:sp>
        <p:nvSpPr>
          <p:cNvPr id="72740" name="Line 36"/>
          <p:cNvSpPr>
            <a:spLocks noChangeShapeType="1"/>
          </p:cNvSpPr>
          <p:nvPr/>
        </p:nvSpPr>
        <p:spPr bwMode="auto">
          <a:xfrm flipH="1">
            <a:off x="5289550" y="1643064"/>
            <a:ext cx="57150" cy="173037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741" name="Line 37"/>
          <p:cNvSpPr>
            <a:spLocks noChangeShapeType="1"/>
          </p:cNvSpPr>
          <p:nvPr/>
        </p:nvSpPr>
        <p:spPr bwMode="auto">
          <a:xfrm flipH="1">
            <a:off x="5116513" y="2046289"/>
            <a:ext cx="57150" cy="173037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742" name="Line 38"/>
          <p:cNvSpPr>
            <a:spLocks noChangeShapeType="1"/>
          </p:cNvSpPr>
          <p:nvPr/>
        </p:nvSpPr>
        <p:spPr bwMode="auto">
          <a:xfrm flipH="1">
            <a:off x="5405438" y="2852739"/>
            <a:ext cx="57150" cy="173037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743" name="Line 39"/>
          <p:cNvSpPr>
            <a:spLocks noChangeShapeType="1"/>
          </p:cNvSpPr>
          <p:nvPr/>
        </p:nvSpPr>
        <p:spPr bwMode="auto">
          <a:xfrm flipH="1">
            <a:off x="5692775" y="3255964"/>
            <a:ext cx="57150" cy="173037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744" name="Line 40"/>
          <p:cNvSpPr>
            <a:spLocks noChangeShapeType="1"/>
          </p:cNvSpPr>
          <p:nvPr/>
        </p:nvSpPr>
        <p:spPr bwMode="auto">
          <a:xfrm flipH="1">
            <a:off x="5865813" y="3602039"/>
            <a:ext cx="57150" cy="173037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745" name="Line 41"/>
          <p:cNvSpPr>
            <a:spLocks noChangeShapeType="1"/>
          </p:cNvSpPr>
          <p:nvPr/>
        </p:nvSpPr>
        <p:spPr bwMode="auto">
          <a:xfrm flipH="1">
            <a:off x="5232400" y="5272089"/>
            <a:ext cx="57150" cy="173037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cover dir="d"/>
    <p:sndAc>
      <p:stSnd>
        <p:snd r:embed="rId2" name="notify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40" grpId="0" animBg="1"/>
      <p:bldP spid="72741" grpId="0" animBg="1"/>
      <p:bldP spid="72742" grpId="0" animBg="1"/>
      <p:bldP spid="72743" grpId="0" animBg="1"/>
      <p:bldP spid="72744" grpId="0" animBg="1"/>
      <p:bldP spid="72745" grpId="0" animBg="1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9525" cap="flat" cmpd="sng" algn="ctr">
          <a:solidFill>
            <a:srgbClr val="FF6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66"/>
        </a:solidFill>
        <a:ln w="9525" cap="flat" cmpd="sng" algn="ctr">
          <a:solidFill>
            <a:srgbClr val="FF6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781</TotalTime>
  <Words>1228</Words>
  <Application>Microsoft Office PowerPoint</Application>
  <PresentationFormat>Widescreen</PresentationFormat>
  <Paragraphs>155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Tahoma</vt:lpstr>
      <vt:lpstr>Times New Roman</vt:lpstr>
      <vt:lpstr>Wingdings</vt:lpstr>
      <vt:lpstr>Ocean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Thue Viet 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4 ngày 15 tháng 10 năm 2008</dc:title>
  <dc:creator>Thietbi2007</dc:creator>
  <cp:lastModifiedBy>Admin</cp:lastModifiedBy>
  <cp:revision>84</cp:revision>
  <dcterms:created xsi:type="dcterms:W3CDTF">2008-10-13T04:59:40Z</dcterms:created>
  <dcterms:modified xsi:type="dcterms:W3CDTF">2021-07-29T04:50:39Z</dcterms:modified>
</cp:coreProperties>
</file>